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review uses public data from the China Passenger Car Association (CPCA), the China Association of Automobile Manufacturers, customs figures and listed carmakers' filings to look back at China's new-energy passenger car market in Q3 2026 and propose our Q4 moves. CPCA's final September report is due in early October, so wherever September appears it is either the September 1–27 run rate or CPCA's September 17 forecast, and the page says which. The last page lists what management needs to decide.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findings. The first three review Q3, the fourth is how we play Q4. The pages that follow take them in this order, and the last page is what management needs to confirm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July retail was 1.461m units, down 20.9%. August was 1.541m, down 23.6%. The final September figure is not out yet. The 1.69m bar is CPCA's full-month forecast from September 17, about 24.6% below last year. The actual run rate to the 27th was worse, down 29%, and daily sales in the fourth week were down 42%, so the final number may come in below the forecast. Last September was the rush before the old subsidy stopped, which makes the base unusually high.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 retail in July and August fell by 819k units. NEVs accounted for 132k of that and conventional fuel cars, hybrids without a plug included, for 687k. In August alone conventional cars sold 540k, down 40%, with pure petrol cars down 45%. So NEV share passed 65% because fuel cars collapsed faster, not because NEVs sold more. NEV retail itself was down 10.1% in August and 20% in September 1–27.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 retail is falling, yet carmakers' wholesale volume barely moved, and exports made up the gap. Passenger car exports in July and August were 1.806m, up 85%, of which NEVs were 1.058m, about 2.5 times a year earlier. Wholesale and retail measure different things, so they sit side by side here only to show how much exports made up, not to work out shares. The top five NEV export markets for January to August were Brazil, Belgium, the UK, Australia and the Philippines, from customs data compiled by CPCA secretary general Cui Dongshu. Brazil is first, but its import tariff on battery-electric cars rose to 35% in July, so Q4 needs a separate look.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is each maker's home retail from the CPCA ranking divided by that month's NEV retail. The denominator is rounded, so the shares are approximate. BYD sold 233,943 at home in August, about 24.6% fewer than a year earlier, and its share fell from about 27.8% to 23.3%. Geely, Changan and Tesla China also gave up a little. The share went to the EV start-ups: 26.8% in July and 26.0% in August, each over 5 points higher than a year earlier, led by Leapmotor and NIO. The September maker ranking is not out, so a full Q3 share picture waits for CPCA's September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company counts differently. BYD reports NEV sales including commercial vehicles and exports. NIO Inc. is the total of its three brands. The rest are deliveries. So the table is for each company's own direction, not for ranking them against each other. Zeekr's growth is worked back from its monthly year-on-year rates and is approximate. Leapmotor exported over 27,000 cars in September, so it is growing at home and abroad. HIMA is Huawei's car alliance. From September, Seres took over AITO's product planning, sales network and service, and the two signed a new five-year deal on September 30, which makes the channel switch HIMA's big Q4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CPCA's own phrase is fewer cuts, deeper cuts. Fewer models were marked down, but discounted NEVs came down by RMB 45,000 on average, or 17.8%, against RMB 30,000 and 12% in the first half. In September carmakers stopped cutting list prices and switched to time-limited cash, 0% finance and insurance subsidies. CPCA secretary general Cui Dongshu sees this as a short push for the peak season rather than a new all-out price war. Our own deals should move the same way, but only if each one clears the pricing rules, which the rules page explains.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June, CPCA secretary general Cui Dongshu said full-year retail would fall only 11% and Q4 would return to growth. Worked backwards: 23.74m units for 2025 times 0.89, less 11.716m for January to August and the 1.69m September forecast, leaves about 7.72m for Q4, some 15% above Q4 2025's 6.728m. Every month of last year's Q4 sold over 2.22m, so the base is not low. Q3 2026's 4.69m uses the September forecast, so if the final number comes in lower, the gap gets bigger. The June call no longer holds, and our Q4 home target should not be worked back from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purchase-tax cliff at year end, but there is a subsidy deadline: central trade-in money not spent by December 31 goes back to the central budget, and most local subsidies run on first come, first served. That may pull some sales into October and November, but no data puts a number on it, so we do not build it into the volume plan. We treat it as the window for promotions and store actions. Replacing an old car without scrapping it pays 8%, up to RMB 15,000. The third tranche of RMB 62.5bn in central funds went out before the end of June, and we have found no Q4 tranche as of October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home promotions, the one that matters most is the Price Law revision and its rules on below-cost dumping: time-limited cash and finance offers have to be costed too, so they cannot become evidence of dumping. The production conformity campaign also covers how driver-assistance systems are tested, and carmakers must report their own checks by the end of December. On exports, the guideline from the commerce ministry and two other agencies asks for cost-based prices and no frequent big price swings, which carries the home pricing discipline overseas. Brazil's tariff on imported battery-electric cars rose to 35% in July, Mexico has charged 10% to 50% on cars from countries without a trade deal since January, and the EU's countervailing duties on Chinese battery-electric cars are still in place, with plug-in hybrids now under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left we keep chasing June's full-year call. On the right we follow what Q3 actually did. The right column costs us a lower full-year target, which needs a conversation with headquarters. The left costs more: Q4 would have to sell over 60% more than Q3, and whatever we miss turns into stock and year-end discounting, the very thing regulators are watching most closely this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management needs to confirm today is the first point: Q4 home targets are reset to the actual Q3 trend and no longer worked back from June's full-year call. The three points below follow from that decision. Once CPCA publishes its September report in early October, we will replace the September forecast with the final figure and come back with updated targets.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4.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032A0"/>
          </a:solidFill>
          <a:ln/>
        </p:spPr>
      </p:sp>
      <p:sp>
        <p:nvSpPr>
          <p:cNvPr id="3" name="Shape 1"/>
          <p:cNvSpPr/>
          <p:nvPr/>
        </p:nvSpPr>
        <p:spPr>
          <a:xfrm>
            <a:off x="10287000" y="914400"/>
            <a:ext cx="419100" cy="419100"/>
          </a:xfrm>
          <a:prstGeom prst="rect">
            <a:avLst/>
          </a:prstGeom>
          <a:solidFill>
            <a:srgbClr val="FFFFFF"/>
          </a:solidFill>
          <a:ln/>
        </p:spPr>
      </p:sp>
      <p:sp>
        <p:nvSpPr>
          <p:cNvPr id="4" name="Shape 2"/>
          <p:cNvSpPr/>
          <p:nvPr/>
        </p:nvSpPr>
        <p:spPr>
          <a:xfrm>
            <a:off x="10801350" y="1047750"/>
            <a:ext cx="285750" cy="285750"/>
          </a:xfrm>
          <a:prstGeom prst="rect">
            <a:avLst/>
          </a:prstGeom>
          <a:solidFill>
            <a:srgbClr val="FFFFFF"/>
          </a:solidFill>
          <a:ln/>
        </p:spPr>
      </p:sp>
      <p:sp>
        <p:nvSpPr>
          <p:cNvPr id="5" name="Shape 3"/>
          <p:cNvSpPr/>
          <p:nvPr/>
        </p:nvSpPr>
        <p:spPr>
          <a:xfrm>
            <a:off x="11182350" y="1143000"/>
            <a:ext cx="190500" cy="190500"/>
          </a:xfrm>
          <a:prstGeom prst="rect">
            <a:avLst/>
          </a:prstGeom>
          <a:solidFill>
            <a:srgbClr val="FFFFFF"/>
          </a:solidFill>
          <a:ln/>
        </p:spPr>
      </p:sp>
      <p:sp>
        <p:nvSpPr>
          <p:cNvPr id="6" name="Text 4"/>
          <p:cNvSpPr/>
          <p:nvPr/>
        </p:nvSpPr>
        <p:spPr>
          <a:xfrm>
            <a:off x="762000" y="939958"/>
            <a:ext cx="11430000" cy="205740"/>
          </a:xfrm>
          <a:prstGeom prst="rect">
            <a:avLst/>
          </a:prstGeom>
          <a:noFill/>
          <a:ln/>
        </p:spPr>
        <p:txBody>
          <a:bodyPr wrap="none" lIns="0" tIns="0" rIns="0" bIns="0" rtlCol="0" anchor="t"/>
          <a:lstStyle/>
          <a:p>
            <a:pPr algn="l" indent="0" marL="0">
              <a:buNone/>
            </a:pPr>
            <a:r>
              <a:rPr lang="en-US" sz="1350" dirty="0">
                <a:solidFill>
                  <a:srgbClr val="C7D2EA"/>
                </a:solidFill>
                <a:latin typeface="Microsoft YaHei" pitchFamily="34" charset="0"/>
                <a:ea typeface="Microsoft YaHei" pitchFamily="34" charset="-122"/>
                <a:cs typeface="Microsoft YaHei" pitchFamily="34" charset="-120"/>
              </a:rPr>
              <a:t>Q3 2026 business review</a:t>
            </a:r>
            <a:endParaRPr lang="en-US" sz="1350" dirty="0">
              <a:latin typeface="Microsoft YaHei" pitchFamily="34" charset="0"/>
              <a:ea typeface="Microsoft YaHei" pitchFamily="34" charset="-122"/>
              <a:cs typeface="Microsoft YaHei" pitchFamily="34" charset="-120"/>
            </a:endParaRPr>
          </a:p>
        </p:txBody>
      </p:sp>
      <p:sp>
        <p:nvSpPr>
          <p:cNvPr id="7" name="Text 5"/>
          <p:cNvSpPr/>
          <p:nvPr/>
        </p:nvSpPr>
        <p:spPr>
          <a:xfrm>
            <a:off x="762000" y="2238724"/>
            <a:ext cx="11430000" cy="914400"/>
          </a:xfrm>
          <a:prstGeom prst="rect">
            <a:avLst/>
          </a:prstGeom>
          <a:noFill/>
          <a:ln/>
        </p:spPr>
        <p:txBody>
          <a:bodyPr wrap="none" lIns="0" tIns="0" rIns="0" bIns="0" rtlCol="0" anchor="t"/>
          <a:lstStyle/>
          <a:p>
            <a:pPr algn="l" indent="0" marL="0">
              <a:buNone/>
            </a:pPr>
            <a:r>
              <a:rPr lang="en-US" sz="6000" b="1" dirty="0">
                <a:solidFill>
                  <a:srgbClr val="FFFFFF"/>
                </a:solidFill>
                <a:latin typeface="Microsoft YaHei" pitchFamily="34" charset="0"/>
                <a:ea typeface="Microsoft YaHei" pitchFamily="34" charset="-122"/>
                <a:cs typeface="Microsoft YaHei" pitchFamily="34" charset="-120"/>
              </a:rPr>
              <a:t>Home demand fell a fifth.</a:t>
            </a:r>
            <a:endParaRPr lang="en-US" sz="6000" dirty="0">
              <a:latin typeface="Microsoft YaHei" pitchFamily="34" charset="0"/>
              <a:ea typeface="Microsoft YaHei" pitchFamily="34" charset="-122"/>
              <a:cs typeface="Microsoft YaHei" pitchFamily="34" charset="-120"/>
            </a:endParaRPr>
          </a:p>
        </p:txBody>
      </p:sp>
      <p:sp>
        <p:nvSpPr>
          <p:cNvPr id="8" name="Text 6"/>
          <p:cNvSpPr/>
          <p:nvPr/>
        </p:nvSpPr>
        <p:spPr>
          <a:xfrm>
            <a:off x="762000" y="3172174"/>
            <a:ext cx="11430000" cy="914400"/>
          </a:xfrm>
          <a:prstGeom prst="rect">
            <a:avLst/>
          </a:prstGeom>
          <a:noFill/>
          <a:ln/>
        </p:spPr>
        <p:txBody>
          <a:bodyPr wrap="none" lIns="0" tIns="0" rIns="0" bIns="0" rtlCol="0" anchor="t"/>
          <a:lstStyle/>
          <a:p>
            <a:pPr algn="l" indent="0" marL="0">
              <a:buNone/>
            </a:pPr>
            <a:r>
              <a:rPr lang="en-US" sz="6000" b="1" dirty="0">
                <a:solidFill>
                  <a:srgbClr val="FFFFFF"/>
                </a:solidFill>
                <a:latin typeface="Microsoft YaHei" pitchFamily="34" charset="0"/>
                <a:ea typeface="Microsoft YaHei" pitchFamily="34" charset="-122"/>
                <a:cs typeface="Microsoft YaHei" pitchFamily="34" charset="-120"/>
              </a:rPr>
              <a:t>How do we play Q4?</a:t>
            </a:r>
            <a:endParaRPr lang="en-US" sz="6000" dirty="0">
              <a:latin typeface="Microsoft YaHei" pitchFamily="34" charset="0"/>
              <a:ea typeface="Microsoft YaHei" pitchFamily="34" charset="-122"/>
              <a:cs typeface="Microsoft YaHei" pitchFamily="34" charset="-120"/>
            </a:endParaRPr>
          </a:p>
        </p:txBody>
      </p:sp>
      <p:sp>
        <p:nvSpPr>
          <p:cNvPr id="9" name="Shape 7"/>
          <p:cNvSpPr/>
          <p:nvPr/>
        </p:nvSpPr>
        <p:spPr>
          <a:xfrm>
            <a:off x="762000" y="4476750"/>
            <a:ext cx="609600" cy="57150"/>
          </a:xfrm>
          <a:prstGeom prst="rect">
            <a:avLst/>
          </a:prstGeom>
          <a:solidFill>
            <a:srgbClr val="FFFFFF"/>
          </a:solidFill>
          <a:ln/>
        </p:spPr>
      </p:sp>
      <p:sp>
        <p:nvSpPr>
          <p:cNvPr id="10" name="Text 8"/>
          <p:cNvSpPr/>
          <p:nvPr/>
        </p:nvSpPr>
        <p:spPr>
          <a:xfrm>
            <a:off x="762000" y="4846654"/>
            <a:ext cx="11430000" cy="251460"/>
          </a:xfrm>
          <a:prstGeom prst="rect">
            <a:avLst/>
          </a:prstGeom>
          <a:noFill/>
          <a:ln/>
        </p:spPr>
        <p:txBody>
          <a:bodyPr wrap="none" lIns="0" tIns="0" rIns="0" bIns="0" rtlCol="0" anchor="t"/>
          <a:lstStyle/>
          <a:p>
            <a:pPr algn="l" indent="0" marL="0">
              <a:buNone/>
            </a:pPr>
            <a:r>
              <a:rPr lang="en-US" sz="1650" dirty="0">
                <a:solidFill>
                  <a:srgbClr val="DBE2F2"/>
                </a:solidFill>
                <a:latin typeface="Microsoft YaHei" pitchFamily="34" charset="0"/>
                <a:ea typeface="Microsoft YaHei" pitchFamily="34" charset="-122"/>
                <a:cs typeface="Microsoft YaHei" pitchFamily="34" charset="-120"/>
              </a:rPr>
              <a:t>China new-energy passenger cars: Q3 2026 review and Q4 actions</a:t>
            </a:r>
            <a:endParaRPr lang="en-US" sz="1650" dirty="0">
              <a:latin typeface="Microsoft YaHei" pitchFamily="34" charset="0"/>
              <a:ea typeface="Microsoft YaHei" pitchFamily="34" charset="-122"/>
              <a:cs typeface="Microsoft YaHei" pitchFamily="34" charset="-120"/>
            </a:endParaRPr>
          </a:p>
        </p:txBody>
      </p:sp>
      <p:sp>
        <p:nvSpPr>
          <p:cNvPr id="11" name="Text 9"/>
          <p:cNvSpPr/>
          <p:nvPr/>
        </p:nvSpPr>
        <p:spPr>
          <a:xfrm>
            <a:off x="762000" y="5892235"/>
            <a:ext cx="11430000" cy="182880"/>
          </a:xfrm>
          <a:prstGeom prst="rect">
            <a:avLst/>
          </a:prstGeom>
          <a:noFill/>
          <a:ln/>
        </p:spPr>
        <p:txBody>
          <a:bodyPr wrap="none" lIns="0" tIns="0" rIns="0" bIns="0" rtlCol="0" anchor="t"/>
          <a:lstStyle/>
          <a:p>
            <a:pPr algn="l" indent="0" marL="0">
              <a:buNone/>
            </a:pPr>
            <a:r>
              <a:rPr lang="en-US" sz="1200" dirty="0">
                <a:solidFill>
                  <a:srgbClr val="B3C2E3"/>
                </a:solidFill>
                <a:latin typeface="Microsoft YaHei" pitchFamily="34" charset="0"/>
                <a:ea typeface="Microsoft YaHei" pitchFamily="34" charset="-122"/>
                <a:cs typeface="Microsoft YaHei" pitchFamily="34" charset="-120"/>
              </a:rPr>
              <a:t>October 2026</a:t>
            </a:r>
            <a:endParaRPr lang="en-US" sz="12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4"/>
          </a:solidFill>
          <a:ln/>
        </p:spPr>
      </p:sp>
      <p:sp>
        <p:nvSpPr>
          <p:cNvPr id="3" name="Shape 1"/>
          <p:cNvSpPr/>
          <p:nvPr/>
        </p:nvSpPr>
        <p:spPr>
          <a:xfrm>
            <a:off x="11029950" y="552450"/>
            <a:ext cx="133350" cy="133350"/>
          </a:xfrm>
          <a:prstGeom prst="rect">
            <a:avLst/>
          </a:prstGeom>
          <a:solidFill>
            <a:srgbClr val="0032A0"/>
          </a:solidFill>
          <a:ln/>
        </p:spPr>
      </p:sp>
      <p:sp>
        <p:nvSpPr>
          <p:cNvPr id="4" name="Shape 2"/>
          <p:cNvSpPr/>
          <p:nvPr/>
        </p:nvSpPr>
        <p:spPr>
          <a:xfrm>
            <a:off x="11210925" y="590550"/>
            <a:ext cx="95250" cy="95250"/>
          </a:xfrm>
          <a:prstGeom prst="rect">
            <a:avLst/>
          </a:prstGeom>
          <a:solidFill>
            <a:srgbClr val="0032A0"/>
          </a:solidFill>
          <a:ln/>
        </p:spPr>
      </p:sp>
      <p:sp>
        <p:nvSpPr>
          <p:cNvPr id="5" name="Shape 3"/>
          <p:cNvSpPr/>
          <p:nvPr/>
        </p:nvSpPr>
        <p:spPr>
          <a:xfrm>
            <a:off x="11353800" y="619125"/>
            <a:ext cx="66675" cy="66675"/>
          </a:xfrm>
          <a:prstGeom prst="rect">
            <a:avLst/>
          </a:prstGeom>
          <a:solidFill>
            <a:srgbClr val="0032A0"/>
          </a:solidFill>
          <a:ln/>
        </p:spPr>
      </p:sp>
      <p:sp>
        <p:nvSpPr>
          <p:cNvPr id="6" name="Text 4"/>
          <p:cNvSpPr/>
          <p:nvPr/>
        </p:nvSpPr>
        <p:spPr>
          <a:xfrm>
            <a:off x="762000" y="964793"/>
            <a:ext cx="11430000" cy="388620"/>
          </a:xfrm>
          <a:prstGeom prst="rect">
            <a:avLst/>
          </a:prstGeom>
          <a:noFill/>
          <a:ln/>
        </p:spPr>
        <p:txBody>
          <a:bodyPr wrap="none" lIns="0" tIns="0" rIns="0" bIns="0" rtlCol="0" anchor="t"/>
          <a:lstStyle/>
          <a:p>
            <a:pPr algn="l" indent="0" marL="0">
              <a:buNone/>
            </a:pPr>
            <a:r>
              <a:rPr lang="en-US" sz="2550" b="1" dirty="0">
                <a:solidFill>
                  <a:srgbClr val="17181A"/>
                </a:solidFill>
                <a:latin typeface="Microsoft YaHei" pitchFamily="34" charset="0"/>
                <a:ea typeface="Microsoft YaHei" pitchFamily="34" charset="-122"/>
                <a:cs typeface="Microsoft YaHei" pitchFamily="34" charset="-120"/>
              </a:rPr>
              <a:t>Home sales fell a fifth. Reset the Q4 targets</a:t>
            </a:r>
            <a:endParaRPr lang="en-US" sz="2550" dirty="0">
              <a:latin typeface="Microsoft YaHei" pitchFamily="34" charset="0"/>
              <a:ea typeface="Microsoft YaHei" pitchFamily="34" charset="-122"/>
              <a:cs typeface="Microsoft YaHei" pitchFamily="34" charset="-120"/>
            </a:endParaRPr>
          </a:p>
        </p:txBody>
      </p:sp>
      <p:sp>
        <p:nvSpPr>
          <p:cNvPr id="7" name="Shape 5"/>
          <p:cNvSpPr/>
          <p:nvPr/>
        </p:nvSpPr>
        <p:spPr>
          <a:xfrm>
            <a:off x="762000" y="1552575"/>
            <a:ext cx="10668000" cy="9525"/>
          </a:xfrm>
          <a:prstGeom prst="rect">
            <a:avLst/>
          </a:prstGeom>
          <a:solidFill>
            <a:srgbClr val="DEE0DB"/>
          </a:solidFill>
          <a:ln/>
        </p:spPr>
      </p:sp>
      <p:sp>
        <p:nvSpPr>
          <p:cNvPr id="8" name="Shape 6"/>
          <p:cNvSpPr/>
          <p:nvPr/>
        </p:nvSpPr>
        <p:spPr>
          <a:xfrm>
            <a:off x="762000" y="1543050"/>
            <a:ext cx="914400" cy="28575"/>
          </a:xfrm>
          <a:prstGeom prst="rect">
            <a:avLst/>
          </a:prstGeom>
          <a:solidFill>
            <a:srgbClr val="0032A0"/>
          </a:solidFill>
          <a:ln/>
        </p:spPr>
      </p:sp>
      <p:sp>
        <p:nvSpPr>
          <p:cNvPr id="9" name="Text 7"/>
          <p:cNvSpPr/>
          <p:nvPr/>
        </p:nvSpPr>
        <p:spPr>
          <a:xfrm>
            <a:off x="762000" y="2247775"/>
            <a:ext cx="11430000" cy="297180"/>
          </a:xfrm>
          <a:prstGeom prst="rect">
            <a:avLst/>
          </a:prstGeom>
          <a:noFill/>
          <a:ln/>
        </p:spPr>
        <p:txBody>
          <a:bodyPr wrap="none" lIns="0" tIns="0" rIns="0" bIns="0" rtlCol="0" anchor="t"/>
          <a:lstStyle/>
          <a:p>
            <a:pPr algn="l" indent="0" marL="0">
              <a:buNone/>
            </a:pPr>
            <a:r>
              <a:rPr lang="en-US" sz="1950" b="1" dirty="0">
                <a:solidFill>
                  <a:srgbClr val="0032A0"/>
                </a:solidFill>
                <a:latin typeface="Microsoft YaHei" pitchFamily="34" charset="0"/>
                <a:ea typeface="Microsoft YaHei" pitchFamily="34" charset="-122"/>
                <a:cs typeface="Microsoft YaHei" pitchFamily="34" charset="-120"/>
              </a:rPr>
              <a:t>01</a:t>
            </a:r>
            <a:endParaRPr lang="en-US" sz="1950" dirty="0">
              <a:latin typeface="Microsoft YaHei" pitchFamily="34" charset="0"/>
              <a:ea typeface="Microsoft YaHei" pitchFamily="34" charset="-122"/>
              <a:cs typeface="Microsoft YaHei" pitchFamily="34" charset="-120"/>
            </a:endParaRPr>
          </a:p>
        </p:txBody>
      </p:sp>
      <p:sp>
        <p:nvSpPr>
          <p:cNvPr id="10" name="Text 8"/>
          <p:cNvSpPr/>
          <p:nvPr/>
        </p:nvSpPr>
        <p:spPr>
          <a:xfrm>
            <a:off x="1752600" y="2122504"/>
            <a:ext cx="10439400" cy="251460"/>
          </a:xfrm>
          <a:prstGeom prst="rect">
            <a:avLst/>
          </a:prstGeom>
          <a:noFill/>
          <a:ln/>
        </p:spPr>
        <p:txBody>
          <a:bodyPr wrap="none" lIns="0" tIns="0" rIns="0" bIns="0" rtlCol="0" anchor="t"/>
          <a:lstStyle/>
          <a:p>
            <a:pPr algn="l" indent="0" marL="0">
              <a:buNone/>
            </a:pPr>
            <a:r>
              <a:rPr lang="en-US" sz="1650" b="1" dirty="0">
                <a:solidFill>
                  <a:srgbClr val="17181A"/>
                </a:solidFill>
                <a:latin typeface="Microsoft YaHei" pitchFamily="34" charset="0"/>
                <a:ea typeface="Microsoft YaHei" pitchFamily="34" charset="-122"/>
                <a:cs typeface="Microsoft YaHei" pitchFamily="34" charset="-120"/>
              </a:rPr>
              <a:t>Home market</a:t>
            </a:r>
            <a:endParaRPr lang="en-US" sz="1650" dirty="0">
              <a:latin typeface="Microsoft YaHei" pitchFamily="34" charset="0"/>
              <a:ea typeface="Microsoft YaHei" pitchFamily="34" charset="-122"/>
              <a:cs typeface="Microsoft YaHei" pitchFamily="34" charset="-120"/>
            </a:endParaRPr>
          </a:p>
        </p:txBody>
      </p:sp>
      <p:sp>
        <p:nvSpPr>
          <p:cNvPr id="11" name="Text 9"/>
          <p:cNvSpPr/>
          <p:nvPr/>
        </p:nvSpPr>
        <p:spPr>
          <a:xfrm>
            <a:off x="1752600" y="2408254"/>
            <a:ext cx="10439400" cy="251460"/>
          </a:xfrm>
          <a:prstGeom prst="rect">
            <a:avLst/>
          </a:prstGeom>
          <a:noFill/>
          <a:ln/>
        </p:spPr>
        <p:txBody>
          <a:bodyPr wrap="none" lIns="0" tIns="0" rIns="0" bIns="0" rtlCol="0" anchor="t"/>
          <a:lstStyle/>
          <a:p>
            <a:pPr algn="l" indent="0" marL="0">
              <a:buNone/>
            </a:pPr>
            <a:r>
              <a:rPr lang="en-US" sz="1650" b="1" dirty="0">
                <a:solidFill>
                  <a:srgbClr val="17181A"/>
                </a:solidFill>
                <a:latin typeface="Microsoft YaHei" pitchFamily="34" charset="0"/>
                <a:ea typeface="Microsoft YaHei" pitchFamily="34" charset="-122"/>
                <a:cs typeface="Microsoft YaHei" pitchFamily="34" charset="-120"/>
              </a:rPr>
              <a:t>is shrinking</a:t>
            </a:r>
            <a:endParaRPr lang="en-US" sz="1650" dirty="0">
              <a:latin typeface="Microsoft YaHei" pitchFamily="34" charset="0"/>
              <a:ea typeface="Microsoft YaHei" pitchFamily="34" charset="-122"/>
              <a:cs typeface="Microsoft YaHei" pitchFamily="34" charset="-120"/>
            </a:endParaRPr>
          </a:p>
        </p:txBody>
      </p:sp>
      <p:sp>
        <p:nvSpPr>
          <p:cNvPr id="12" name="Text 10"/>
          <p:cNvSpPr/>
          <p:nvPr/>
        </p:nvSpPr>
        <p:spPr>
          <a:xfrm>
            <a:off x="4572000" y="2283344"/>
            <a:ext cx="7620000" cy="217170"/>
          </a:xfrm>
          <a:prstGeom prst="rect">
            <a:avLst/>
          </a:prstGeom>
          <a:noFill/>
          <a:ln/>
        </p:spPr>
        <p:txBody>
          <a:bodyPr wrap="none" lIns="0" tIns="0" rIns="0" bIns="0" rtlCol="0" anchor="t"/>
          <a:lstStyle/>
          <a:p>
            <a:pPr algn="l" indent="0" marL="0">
              <a:buNone/>
            </a:pPr>
            <a:r>
              <a:rPr lang="en-US" sz="1425" dirty="0">
                <a:solidFill>
                  <a:srgbClr val="17181A"/>
                </a:solidFill>
                <a:latin typeface="Microsoft YaHei" pitchFamily="34" charset="0"/>
                <a:ea typeface="Microsoft YaHei" pitchFamily="34" charset="-122"/>
                <a:cs typeface="Microsoft YaHei" pitchFamily="34" charset="-120"/>
              </a:rPr>
              <a:t>Q3 home retail is down about a fifth, and NEV retail is falling too.</a:t>
            </a:r>
            <a:endParaRPr lang="en-US" sz="1425" dirty="0">
              <a:latin typeface="Microsoft YaHei" pitchFamily="34" charset="0"/>
              <a:ea typeface="Microsoft YaHei" pitchFamily="34" charset="-122"/>
              <a:cs typeface="Microsoft YaHei" pitchFamily="34" charset="-120"/>
            </a:endParaRPr>
          </a:p>
        </p:txBody>
      </p:sp>
      <p:sp>
        <p:nvSpPr>
          <p:cNvPr id="13" name="Shape 11"/>
          <p:cNvSpPr/>
          <p:nvPr/>
        </p:nvSpPr>
        <p:spPr>
          <a:xfrm>
            <a:off x="762000" y="2857500"/>
            <a:ext cx="10668000" cy="0"/>
          </a:xfrm>
          <a:prstGeom prst="line">
            <a:avLst/>
          </a:prstGeom>
          <a:noFill/>
          <a:ln w="9525">
            <a:solidFill>
              <a:srgbClr val="DEE0DB"/>
            </a:solidFill>
            <a:prstDash val="solid"/>
          </a:ln>
        </p:spPr>
      </p:sp>
      <p:sp>
        <p:nvSpPr>
          <p:cNvPr id="14" name="Text 12"/>
          <p:cNvSpPr/>
          <p:nvPr/>
        </p:nvSpPr>
        <p:spPr>
          <a:xfrm>
            <a:off x="762000" y="3238375"/>
            <a:ext cx="11430000" cy="297180"/>
          </a:xfrm>
          <a:prstGeom prst="rect">
            <a:avLst/>
          </a:prstGeom>
          <a:noFill/>
          <a:ln/>
        </p:spPr>
        <p:txBody>
          <a:bodyPr wrap="none" lIns="0" tIns="0" rIns="0" bIns="0" rtlCol="0" anchor="t"/>
          <a:lstStyle/>
          <a:p>
            <a:pPr algn="l" indent="0" marL="0">
              <a:buNone/>
            </a:pPr>
            <a:r>
              <a:rPr lang="en-US" sz="1950" b="1" dirty="0">
                <a:solidFill>
                  <a:srgbClr val="0032A0"/>
                </a:solidFill>
                <a:latin typeface="Microsoft YaHei" pitchFamily="34" charset="0"/>
                <a:ea typeface="Microsoft YaHei" pitchFamily="34" charset="-122"/>
                <a:cs typeface="Microsoft YaHei" pitchFamily="34" charset="-120"/>
              </a:rPr>
              <a:t>02</a:t>
            </a:r>
            <a:endParaRPr lang="en-US" sz="1950" dirty="0">
              <a:latin typeface="Microsoft YaHei" pitchFamily="34" charset="0"/>
              <a:ea typeface="Microsoft YaHei" pitchFamily="34" charset="-122"/>
              <a:cs typeface="Microsoft YaHei" pitchFamily="34" charset="-120"/>
            </a:endParaRPr>
          </a:p>
        </p:txBody>
      </p:sp>
      <p:sp>
        <p:nvSpPr>
          <p:cNvPr id="15" name="Text 13"/>
          <p:cNvSpPr/>
          <p:nvPr/>
        </p:nvSpPr>
        <p:spPr>
          <a:xfrm>
            <a:off x="1752600" y="3255979"/>
            <a:ext cx="10439400" cy="251460"/>
          </a:xfrm>
          <a:prstGeom prst="rect">
            <a:avLst/>
          </a:prstGeom>
          <a:noFill/>
          <a:ln/>
        </p:spPr>
        <p:txBody>
          <a:bodyPr wrap="none" lIns="0" tIns="0" rIns="0" bIns="0" rtlCol="0" anchor="t"/>
          <a:lstStyle/>
          <a:p>
            <a:pPr algn="l" indent="0" marL="0">
              <a:buNone/>
            </a:pPr>
            <a:r>
              <a:rPr lang="en-US" sz="1650" b="1" dirty="0">
                <a:solidFill>
                  <a:srgbClr val="17181A"/>
                </a:solidFill>
                <a:latin typeface="Microsoft YaHei" pitchFamily="34" charset="0"/>
                <a:ea typeface="Microsoft YaHei" pitchFamily="34" charset="-122"/>
                <a:cs typeface="Microsoft YaHei" pitchFamily="34" charset="-120"/>
              </a:rPr>
              <a:t>Growth moved abroad</a:t>
            </a:r>
            <a:endParaRPr lang="en-US" sz="1650" dirty="0">
              <a:latin typeface="Microsoft YaHei" pitchFamily="34" charset="0"/>
              <a:ea typeface="Microsoft YaHei" pitchFamily="34" charset="-122"/>
              <a:cs typeface="Microsoft YaHei" pitchFamily="34" charset="-120"/>
            </a:endParaRPr>
          </a:p>
        </p:txBody>
      </p:sp>
      <p:sp>
        <p:nvSpPr>
          <p:cNvPr id="16" name="Text 14"/>
          <p:cNvSpPr/>
          <p:nvPr/>
        </p:nvSpPr>
        <p:spPr>
          <a:xfrm>
            <a:off x="4572000" y="3273944"/>
            <a:ext cx="7620000" cy="217170"/>
          </a:xfrm>
          <a:prstGeom prst="rect">
            <a:avLst/>
          </a:prstGeom>
          <a:noFill/>
          <a:ln/>
        </p:spPr>
        <p:txBody>
          <a:bodyPr wrap="none" lIns="0" tIns="0" rIns="0" bIns="0" rtlCol="0" anchor="t"/>
          <a:lstStyle/>
          <a:p>
            <a:pPr algn="l" indent="0" marL="0">
              <a:buNone/>
            </a:pPr>
            <a:r>
              <a:rPr lang="en-US" sz="1425" dirty="0">
                <a:solidFill>
                  <a:srgbClr val="17181A"/>
                </a:solidFill>
                <a:latin typeface="Microsoft YaHei" pitchFamily="34" charset="0"/>
                <a:ea typeface="Microsoft YaHei" pitchFamily="34" charset="-122"/>
                <a:cs typeface="Microsoft YaHei" pitchFamily="34" charset="-120"/>
              </a:rPr>
              <a:t>NEV exports hit 1.058m in Jul–Aug, 2.5 times a year earlier.</a:t>
            </a:r>
            <a:endParaRPr lang="en-US" sz="1425" dirty="0">
              <a:latin typeface="Microsoft YaHei" pitchFamily="34" charset="0"/>
              <a:ea typeface="Microsoft YaHei" pitchFamily="34" charset="-122"/>
              <a:cs typeface="Microsoft YaHei" pitchFamily="34" charset="-120"/>
            </a:endParaRPr>
          </a:p>
        </p:txBody>
      </p:sp>
      <p:sp>
        <p:nvSpPr>
          <p:cNvPr id="17" name="Shape 15"/>
          <p:cNvSpPr/>
          <p:nvPr/>
        </p:nvSpPr>
        <p:spPr>
          <a:xfrm>
            <a:off x="762000" y="3848100"/>
            <a:ext cx="10668000" cy="0"/>
          </a:xfrm>
          <a:prstGeom prst="line">
            <a:avLst/>
          </a:prstGeom>
          <a:noFill/>
          <a:ln w="9525">
            <a:solidFill>
              <a:srgbClr val="DEE0DB"/>
            </a:solidFill>
            <a:prstDash val="solid"/>
          </a:ln>
        </p:spPr>
      </p:sp>
      <p:sp>
        <p:nvSpPr>
          <p:cNvPr id="18" name="Text 16"/>
          <p:cNvSpPr/>
          <p:nvPr/>
        </p:nvSpPr>
        <p:spPr>
          <a:xfrm>
            <a:off x="762000" y="4228975"/>
            <a:ext cx="11430000" cy="297180"/>
          </a:xfrm>
          <a:prstGeom prst="rect">
            <a:avLst/>
          </a:prstGeom>
          <a:noFill/>
          <a:ln/>
        </p:spPr>
        <p:txBody>
          <a:bodyPr wrap="none" lIns="0" tIns="0" rIns="0" bIns="0" rtlCol="0" anchor="t"/>
          <a:lstStyle/>
          <a:p>
            <a:pPr algn="l" indent="0" marL="0">
              <a:buNone/>
            </a:pPr>
            <a:r>
              <a:rPr lang="en-US" sz="1950" b="1" dirty="0">
                <a:solidFill>
                  <a:srgbClr val="0032A0"/>
                </a:solidFill>
                <a:latin typeface="Microsoft YaHei" pitchFamily="34" charset="0"/>
                <a:ea typeface="Microsoft YaHei" pitchFamily="34" charset="-122"/>
                <a:cs typeface="Microsoft YaHei" pitchFamily="34" charset="-120"/>
              </a:rPr>
              <a:t>03</a:t>
            </a:r>
            <a:endParaRPr lang="en-US" sz="1950" dirty="0">
              <a:latin typeface="Microsoft YaHei" pitchFamily="34" charset="0"/>
              <a:ea typeface="Microsoft YaHei" pitchFamily="34" charset="-122"/>
              <a:cs typeface="Microsoft YaHei" pitchFamily="34" charset="-120"/>
            </a:endParaRPr>
          </a:p>
        </p:txBody>
      </p:sp>
      <p:sp>
        <p:nvSpPr>
          <p:cNvPr id="19" name="Text 17"/>
          <p:cNvSpPr/>
          <p:nvPr/>
        </p:nvSpPr>
        <p:spPr>
          <a:xfrm>
            <a:off x="1752600" y="4103704"/>
            <a:ext cx="10439400" cy="251460"/>
          </a:xfrm>
          <a:prstGeom prst="rect">
            <a:avLst/>
          </a:prstGeom>
          <a:noFill/>
          <a:ln/>
        </p:spPr>
        <p:txBody>
          <a:bodyPr wrap="none" lIns="0" tIns="0" rIns="0" bIns="0" rtlCol="0" anchor="t"/>
          <a:lstStyle/>
          <a:p>
            <a:pPr algn="l" indent="0" marL="0">
              <a:buNone/>
            </a:pPr>
            <a:r>
              <a:rPr lang="en-US" sz="1650" b="1" dirty="0">
                <a:solidFill>
                  <a:srgbClr val="17181A"/>
                </a:solidFill>
                <a:latin typeface="Microsoft YaHei" pitchFamily="34" charset="0"/>
                <a:ea typeface="Microsoft YaHei" pitchFamily="34" charset="-122"/>
                <a:cs typeface="Microsoft YaHei" pitchFamily="34" charset="-120"/>
              </a:rPr>
              <a:t>Share is moving,</a:t>
            </a:r>
            <a:endParaRPr lang="en-US" sz="1650" dirty="0">
              <a:latin typeface="Microsoft YaHei" pitchFamily="34" charset="0"/>
              <a:ea typeface="Microsoft YaHei" pitchFamily="34" charset="-122"/>
              <a:cs typeface="Microsoft YaHei" pitchFamily="34" charset="-120"/>
            </a:endParaRPr>
          </a:p>
        </p:txBody>
      </p:sp>
      <p:sp>
        <p:nvSpPr>
          <p:cNvPr id="20" name="Text 18"/>
          <p:cNvSpPr/>
          <p:nvPr/>
        </p:nvSpPr>
        <p:spPr>
          <a:xfrm>
            <a:off x="1752600" y="4389454"/>
            <a:ext cx="10439400" cy="251460"/>
          </a:xfrm>
          <a:prstGeom prst="rect">
            <a:avLst/>
          </a:prstGeom>
          <a:noFill/>
          <a:ln/>
        </p:spPr>
        <p:txBody>
          <a:bodyPr wrap="none" lIns="0" tIns="0" rIns="0" bIns="0" rtlCol="0" anchor="t"/>
          <a:lstStyle/>
          <a:p>
            <a:pPr algn="l" indent="0" marL="0">
              <a:buNone/>
            </a:pPr>
            <a:r>
              <a:rPr lang="en-US" sz="1650" b="1" dirty="0">
                <a:solidFill>
                  <a:srgbClr val="17181A"/>
                </a:solidFill>
                <a:latin typeface="Microsoft YaHei" pitchFamily="34" charset="0"/>
                <a:ea typeface="Microsoft YaHei" pitchFamily="34" charset="-122"/>
                <a:cs typeface="Microsoft YaHei" pitchFamily="34" charset="-120"/>
              </a:rPr>
              <a:t>discounts went quiet</a:t>
            </a:r>
            <a:endParaRPr lang="en-US" sz="1650" dirty="0">
              <a:latin typeface="Microsoft YaHei" pitchFamily="34" charset="0"/>
              <a:ea typeface="Microsoft YaHei" pitchFamily="34" charset="-122"/>
              <a:cs typeface="Microsoft YaHei" pitchFamily="34" charset="-120"/>
            </a:endParaRPr>
          </a:p>
        </p:txBody>
      </p:sp>
      <p:sp>
        <p:nvSpPr>
          <p:cNvPr id="21" name="Text 19"/>
          <p:cNvSpPr/>
          <p:nvPr/>
        </p:nvSpPr>
        <p:spPr>
          <a:xfrm>
            <a:off x="4572000" y="4264544"/>
            <a:ext cx="7620000" cy="217170"/>
          </a:xfrm>
          <a:prstGeom prst="rect">
            <a:avLst/>
          </a:prstGeom>
          <a:noFill/>
          <a:ln/>
        </p:spPr>
        <p:txBody>
          <a:bodyPr wrap="none" lIns="0" tIns="0" rIns="0" bIns="0" rtlCol="0" anchor="t"/>
          <a:lstStyle/>
          <a:p>
            <a:pPr algn="l" indent="0" marL="0">
              <a:buNone/>
            </a:pPr>
            <a:r>
              <a:rPr lang="en-US" sz="1425" dirty="0">
                <a:solidFill>
                  <a:srgbClr val="17181A"/>
                </a:solidFill>
                <a:latin typeface="Microsoft YaHei" pitchFamily="34" charset="0"/>
                <a:ea typeface="Microsoft YaHei" pitchFamily="34" charset="-122"/>
                <a:cs typeface="Microsoft YaHei" pitchFamily="34" charset="-120"/>
              </a:rPr>
              <a:t>BYD lost about 4.5 points of share. Fewer price cuts, but deeper.</a:t>
            </a:r>
            <a:endParaRPr lang="en-US" sz="1425" dirty="0">
              <a:latin typeface="Microsoft YaHei" pitchFamily="34" charset="0"/>
              <a:ea typeface="Microsoft YaHei" pitchFamily="34" charset="-122"/>
              <a:cs typeface="Microsoft YaHei" pitchFamily="34" charset="-120"/>
            </a:endParaRPr>
          </a:p>
        </p:txBody>
      </p:sp>
      <p:sp>
        <p:nvSpPr>
          <p:cNvPr id="22" name="Shape 20"/>
          <p:cNvSpPr/>
          <p:nvPr/>
        </p:nvSpPr>
        <p:spPr>
          <a:xfrm>
            <a:off x="762000" y="4991100"/>
            <a:ext cx="10668000" cy="914400"/>
          </a:xfrm>
          <a:prstGeom prst="rect">
            <a:avLst/>
          </a:prstGeom>
          <a:solidFill>
            <a:srgbClr val="0032A0"/>
          </a:solidFill>
          <a:ln/>
        </p:spPr>
      </p:sp>
      <p:sp>
        <p:nvSpPr>
          <p:cNvPr id="23" name="Text 21"/>
          <p:cNvSpPr/>
          <p:nvPr/>
        </p:nvSpPr>
        <p:spPr>
          <a:xfrm>
            <a:off x="1028700" y="5333875"/>
            <a:ext cx="11163300" cy="297180"/>
          </a:xfrm>
          <a:prstGeom prst="rect">
            <a:avLst/>
          </a:prstGeom>
          <a:noFill/>
          <a:ln/>
        </p:spPr>
        <p:txBody>
          <a:bodyPr wrap="none" lIns="0" tIns="0" rIns="0" bIns="0" rtlCol="0" anchor="t"/>
          <a:lstStyle/>
          <a:p>
            <a:pPr algn="l" indent="0" marL="0">
              <a:buNone/>
            </a:pPr>
            <a:r>
              <a:rPr lang="en-US" sz="1950" b="1" dirty="0">
                <a:solidFill>
                  <a:srgbClr val="FFFFFF"/>
                </a:solidFill>
                <a:latin typeface="Microsoft YaHei" pitchFamily="34" charset="0"/>
                <a:ea typeface="Microsoft YaHei" pitchFamily="34" charset="-122"/>
                <a:cs typeface="Microsoft YaHei" pitchFamily="34" charset="-120"/>
              </a:rPr>
              <a:t>04</a:t>
            </a:r>
            <a:endParaRPr lang="en-US" sz="1950" dirty="0">
              <a:latin typeface="Microsoft YaHei" pitchFamily="34" charset="0"/>
              <a:ea typeface="Microsoft YaHei" pitchFamily="34" charset="-122"/>
              <a:cs typeface="Microsoft YaHei" pitchFamily="34" charset="-120"/>
            </a:endParaRPr>
          </a:p>
        </p:txBody>
      </p:sp>
      <p:sp>
        <p:nvSpPr>
          <p:cNvPr id="24" name="Text 22"/>
          <p:cNvSpPr/>
          <p:nvPr/>
        </p:nvSpPr>
        <p:spPr>
          <a:xfrm>
            <a:off x="1752600" y="5351479"/>
            <a:ext cx="10439400" cy="251460"/>
          </a:xfrm>
          <a:prstGeom prst="rect">
            <a:avLst/>
          </a:prstGeom>
          <a:noFill/>
          <a:ln/>
        </p:spPr>
        <p:txBody>
          <a:bodyPr wrap="none" lIns="0" tIns="0" rIns="0" bIns="0" rtlCol="0" anchor="t"/>
          <a:lstStyle/>
          <a:p>
            <a:pPr algn="l" indent="0" marL="0">
              <a:buNone/>
            </a:pPr>
            <a:r>
              <a:rPr lang="en-US" sz="1650" b="1" dirty="0">
                <a:solidFill>
                  <a:srgbClr val="FFFFFF"/>
                </a:solidFill>
                <a:latin typeface="Microsoft YaHei" pitchFamily="34" charset="0"/>
                <a:ea typeface="Microsoft YaHei" pitchFamily="34" charset="-122"/>
                <a:cs typeface="Microsoft YaHei" pitchFamily="34" charset="-120"/>
              </a:rPr>
              <a:t>How we play Q4</a:t>
            </a:r>
            <a:endParaRPr lang="en-US" sz="1650" dirty="0">
              <a:latin typeface="Microsoft YaHei" pitchFamily="34" charset="0"/>
              <a:ea typeface="Microsoft YaHei" pitchFamily="34" charset="-122"/>
              <a:cs typeface="Microsoft YaHei" pitchFamily="34" charset="-120"/>
            </a:endParaRPr>
          </a:p>
        </p:txBody>
      </p:sp>
      <p:sp>
        <p:nvSpPr>
          <p:cNvPr id="25" name="Text 23"/>
          <p:cNvSpPr/>
          <p:nvPr/>
        </p:nvSpPr>
        <p:spPr>
          <a:xfrm>
            <a:off x="4572000" y="5369444"/>
            <a:ext cx="7620000" cy="217170"/>
          </a:xfrm>
          <a:prstGeom prst="rect">
            <a:avLst/>
          </a:prstGeom>
          <a:noFill/>
          <a:ln/>
        </p:spPr>
        <p:txBody>
          <a:bodyPr wrap="none" lIns="0" tIns="0" rIns="0" bIns="0" rtlCol="0" anchor="t"/>
          <a:lstStyle/>
          <a:p>
            <a:pPr algn="l" indent="0" marL="0">
              <a:buNone/>
            </a:pPr>
            <a:r>
              <a:rPr lang="en-US" sz="1425" dirty="0">
                <a:solidFill>
                  <a:srgbClr val="FFFFFF"/>
                </a:solidFill>
                <a:latin typeface="Microsoft YaHei" pitchFamily="34" charset="0"/>
                <a:ea typeface="Microsoft YaHei" pitchFamily="34" charset="-122"/>
                <a:cs typeface="Microsoft YaHei" pitchFamily="34" charset="-120"/>
              </a:rPr>
              <a:t>Reset targets, spend in the subsidy window, clear every deal first.</a:t>
            </a:r>
            <a:endParaRPr lang="en-US" sz="14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4"/>
          </a:solidFill>
          <a:ln/>
        </p:spPr>
      </p:sp>
      <p:sp>
        <p:nvSpPr>
          <p:cNvPr id="3" name="Shape 1"/>
          <p:cNvSpPr/>
          <p:nvPr/>
        </p:nvSpPr>
        <p:spPr>
          <a:xfrm>
            <a:off x="11029950" y="552450"/>
            <a:ext cx="133350" cy="133350"/>
          </a:xfrm>
          <a:prstGeom prst="rect">
            <a:avLst/>
          </a:prstGeom>
          <a:solidFill>
            <a:srgbClr val="0032A0"/>
          </a:solidFill>
          <a:ln/>
        </p:spPr>
      </p:sp>
      <p:sp>
        <p:nvSpPr>
          <p:cNvPr id="4" name="Shape 2"/>
          <p:cNvSpPr/>
          <p:nvPr/>
        </p:nvSpPr>
        <p:spPr>
          <a:xfrm>
            <a:off x="11210925" y="590550"/>
            <a:ext cx="95250" cy="95250"/>
          </a:xfrm>
          <a:prstGeom prst="rect">
            <a:avLst/>
          </a:prstGeom>
          <a:solidFill>
            <a:srgbClr val="0032A0"/>
          </a:solidFill>
          <a:ln/>
        </p:spPr>
      </p:sp>
      <p:sp>
        <p:nvSpPr>
          <p:cNvPr id="5" name="Shape 3"/>
          <p:cNvSpPr/>
          <p:nvPr/>
        </p:nvSpPr>
        <p:spPr>
          <a:xfrm>
            <a:off x="11353800" y="619125"/>
            <a:ext cx="66675" cy="66675"/>
          </a:xfrm>
          <a:prstGeom prst="rect">
            <a:avLst/>
          </a:prstGeom>
          <a:solidFill>
            <a:srgbClr val="0032A0"/>
          </a:solidFill>
          <a:ln/>
        </p:spPr>
      </p:sp>
      <p:sp>
        <p:nvSpPr>
          <p:cNvPr id="6" name="Text 4"/>
          <p:cNvSpPr/>
          <p:nvPr/>
        </p:nvSpPr>
        <p:spPr>
          <a:xfrm>
            <a:off x="762000" y="964793"/>
            <a:ext cx="11430000" cy="388620"/>
          </a:xfrm>
          <a:prstGeom prst="rect">
            <a:avLst/>
          </a:prstGeom>
          <a:noFill/>
          <a:ln/>
        </p:spPr>
        <p:txBody>
          <a:bodyPr wrap="none" lIns="0" tIns="0" rIns="0" bIns="0" rtlCol="0" anchor="t"/>
          <a:lstStyle/>
          <a:p>
            <a:pPr algn="l" indent="0" marL="0">
              <a:buNone/>
            </a:pPr>
            <a:r>
              <a:rPr lang="en-US" sz="2550" b="1" dirty="0">
                <a:solidFill>
                  <a:srgbClr val="17181A"/>
                </a:solidFill>
                <a:latin typeface="Microsoft YaHei" pitchFamily="34" charset="0"/>
                <a:ea typeface="Microsoft YaHei" pitchFamily="34" charset="-122"/>
                <a:cs typeface="Microsoft YaHei" pitchFamily="34" charset="-120"/>
              </a:rPr>
              <a:t>Home retail fell over 20% three months running</a:t>
            </a:r>
            <a:endParaRPr lang="en-US" sz="2550" dirty="0">
              <a:latin typeface="Microsoft YaHei" pitchFamily="34" charset="0"/>
              <a:ea typeface="Microsoft YaHei" pitchFamily="34" charset="-122"/>
              <a:cs typeface="Microsoft YaHei" pitchFamily="34" charset="-120"/>
            </a:endParaRPr>
          </a:p>
        </p:txBody>
      </p:sp>
      <p:sp>
        <p:nvSpPr>
          <p:cNvPr id="7" name="Shape 5"/>
          <p:cNvSpPr/>
          <p:nvPr/>
        </p:nvSpPr>
        <p:spPr>
          <a:xfrm>
            <a:off x="762000" y="1552575"/>
            <a:ext cx="10668000" cy="9525"/>
          </a:xfrm>
          <a:prstGeom prst="rect">
            <a:avLst/>
          </a:prstGeom>
          <a:solidFill>
            <a:srgbClr val="DEE0DB"/>
          </a:solidFill>
          <a:ln/>
        </p:spPr>
      </p:sp>
      <p:sp>
        <p:nvSpPr>
          <p:cNvPr id="8" name="Shape 6"/>
          <p:cNvSpPr/>
          <p:nvPr/>
        </p:nvSpPr>
        <p:spPr>
          <a:xfrm>
            <a:off x="762000" y="1543050"/>
            <a:ext cx="914400" cy="28575"/>
          </a:xfrm>
          <a:prstGeom prst="rect">
            <a:avLst/>
          </a:prstGeom>
          <a:solidFill>
            <a:srgbClr val="0032A0"/>
          </a:solidFill>
          <a:ln/>
        </p:spPr>
      </p:sp>
      <p:sp>
        <p:nvSpPr>
          <p:cNvPr id="9" name="Shape 7"/>
          <p:cNvSpPr/>
          <p:nvPr/>
        </p:nvSpPr>
        <p:spPr>
          <a:xfrm>
            <a:off x="762000" y="1924050"/>
            <a:ext cx="133350" cy="133350"/>
          </a:xfrm>
          <a:prstGeom prst="rect">
            <a:avLst/>
          </a:prstGeom>
          <a:solidFill>
            <a:srgbClr val="C4C5C5"/>
          </a:solidFill>
          <a:ln/>
        </p:spPr>
      </p:sp>
      <p:sp>
        <p:nvSpPr>
          <p:cNvPr id="10" name="Text 8"/>
          <p:cNvSpPr/>
          <p:nvPr/>
        </p:nvSpPr>
        <p:spPr>
          <a:xfrm>
            <a:off x="971550" y="1891735"/>
            <a:ext cx="1122045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2025</a:t>
            </a:r>
            <a:endParaRPr lang="en-US" sz="1200" dirty="0">
              <a:latin typeface="Microsoft YaHei" pitchFamily="34" charset="0"/>
              <a:ea typeface="Microsoft YaHei" pitchFamily="34" charset="-122"/>
              <a:cs typeface="Microsoft YaHei" pitchFamily="34" charset="-120"/>
            </a:endParaRPr>
          </a:p>
        </p:txBody>
      </p:sp>
      <p:sp>
        <p:nvSpPr>
          <p:cNvPr id="11" name="Shape 9"/>
          <p:cNvSpPr/>
          <p:nvPr/>
        </p:nvSpPr>
        <p:spPr>
          <a:xfrm>
            <a:off x="1614769" y="1924050"/>
            <a:ext cx="133350" cy="133350"/>
          </a:xfrm>
          <a:prstGeom prst="rect">
            <a:avLst/>
          </a:prstGeom>
          <a:solidFill>
            <a:srgbClr val="0032A0"/>
          </a:solidFill>
          <a:ln/>
        </p:spPr>
      </p:sp>
      <p:sp>
        <p:nvSpPr>
          <p:cNvPr id="12" name="Text 10"/>
          <p:cNvSpPr/>
          <p:nvPr/>
        </p:nvSpPr>
        <p:spPr>
          <a:xfrm>
            <a:off x="1824319" y="1891735"/>
            <a:ext cx="10367681"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2026</a:t>
            </a:r>
            <a:endParaRPr lang="en-US" sz="1200" dirty="0">
              <a:latin typeface="Microsoft YaHei" pitchFamily="34" charset="0"/>
              <a:ea typeface="Microsoft YaHei" pitchFamily="34" charset="-122"/>
              <a:cs typeface="Microsoft YaHei" pitchFamily="34" charset="-120"/>
            </a:endParaRPr>
          </a:p>
        </p:txBody>
      </p:sp>
      <p:sp>
        <p:nvSpPr>
          <p:cNvPr id="13" name="Shape 11"/>
          <p:cNvSpPr/>
          <p:nvPr/>
        </p:nvSpPr>
        <p:spPr>
          <a:xfrm>
            <a:off x="2467539" y="1924050"/>
            <a:ext cx="133350" cy="133350"/>
          </a:xfrm>
          <a:prstGeom prst="rect">
            <a:avLst/>
          </a:prstGeom>
          <a:solidFill>
            <a:srgbClr val="D4DCEF"/>
          </a:solidFill>
          <a:ln/>
        </p:spPr>
      </p:sp>
      <p:sp>
        <p:nvSpPr>
          <p:cNvPr id="14" name="Shape 12"/>
          <p:cNvSpPr/>
          <p:nvPr/>
        </p:nvSpPr>
        <p:spPr>
          <a:xfrm>
            <a:off x="2467928" y="1924050"/>
            <a:ext cx="133350" cy="133350"/>
          </a:xfrm>
          <a:custGeom>
            <a:avLst/>
            <a:gdLst/>
            <a:ahLst/>
            <a:cxnLst/>
            <a:rect l="l" t="t" r="r" b="b"/>
            <a:pathLst>
              <a:path w="133350" h="133350">
                <a:moveTo>
                  <a:pt x="0" y="54292"/>
                </a:moveTo>
                <a:lnTo>
                  <a:pt x="53340" y="0"/>
                </a:lnTo>
                <a:moveTo>
                  <a:pt x="27622" y="133350"/>
                </a:moveTo>
                <a:lnTo>
                  <a:pt x="133350" y="28575"/>
                </a:lnTo>
              </a:path>
            </a:pathLst>
          </a:custGeom>
          <a:noFill/>
          <a:ln w="28575">
            <a:solidFill>
              <a:srgbClr val="0032A0"/>
            </a:solidFill>
            <a:prstDash val="solid"/>
          </a:ln>
        </p:spPr>
      </p:sp>
      <p:sp>
        <p:nvSpPr>
          <p:cNvPr id="15" name="Text 13"/>
          <p:cNvSpPr/>
          <p:nvPr/>
        </p:nvSpPr>
        <p:spPr>
          <a:xfrm>
            <a:off x="2677089" y="1891735"/>
            <a:ext cx="9514911"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Forecast</a:t>
            </a:r>
            <a:endParaRPr lang="en-US" sz="1200" dirty="0">
              <a:latin typeface="Microsoft YaHei" pitchFamily="34" charset="0"/>
              <a:ea typeface="Microsoft YaHei" pitchFamily="34" charset="-122"/>
              <a:cs typeface="Microsoft YaHei" pitchFamily="34" charset="-120"/>
            </a:endParaRPr>
          </a:p>
        </p:txBody>
      </p:sp>
      <p:sp>
        <p:nvSpPr>
          <p:cNvPr id="16" name="Text 14"/>
          <p:cNvSpPr/>
          <p:nvPr/>
        </p:nvSpPr>
        <p:spPr>
          <a:xfrm>
            <a:off x="762000" y="2196535"/>
            <a:ext cx="1143000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Million units</a:t>
            </a:r>
            <a:endParaRPr lang="en-US" sz="1200" dirty="0">
              <a:latin typeface="Microsoft YaHei" pitchFamily="34" charset="0"/>
              <a:ea typeface="Microsoft YaHei" pitchFamily="34" charset="-122"/>
              <a:cs typeface="Microsoft YaHei" pitchFamily="34" charset="-120"/>
            </a:endParaRPr>
          </a:p>
        </p:txBody>
      </p:sp>
      <p:sp>
        <p:nvSpPr>
          <p:cNvPr id="17" name="Shape 15"/>
          <p:cNvSpPr/>
          <p:nvPr/>
        </p:nvSpPr>
        <p:spPr>
          <a:xfrm>
            <a:off x="762000" y="5600700"/>
            <a:ext cx="6477000" cy="0"/>
          </a:xfrm>
          <a:prstGeom prst="line">
            <a:avLst/>
          </a:prstGeom>
          <a:noFill/>
          <a:ln w="9525">
            <a:solidFill>
              <a:srgbClr val="8E9093"/>
            </a:solidFill>
            <a:prstDash val="solid"/>
          </a:ln>
        </p:spPr>
      </p:sp>
      <p:sp>
        <p:nvSpPr>
          <p:cNvPr id="18" name="Shape 16"/>
          <p:cNvSpPr/>
          <p:nvPr/>
        </p:nvSpPr>
        <p:spPr>
          <a:xfrm>
            <a:off x="1085850" y="3513582"/>
            <a:ext cx="717550" cy="2087118"/>
          </a:xfrm>
          <a:prstGeom prst="rect">
            <a:avLst/>
          </a:prstGeom>
          <a:solidFill>
            <a:srgbClr val="C4C5C5"/>
          </a:solidFill>
          <a:ln/>
        </p:spPr>
      </p:sp>
      <p:sp>
        <p:nvSpPr>
          <p:cNvPr id="19" name="Shape 17"/>
          <p:cNvSpPr/>
          <p:nvPr/>
        </p:nvSpPr>
        <p:spPr>
          <a:xfrm>
            <a:off x="1879600" y="3930777"/>
            <a:ext cx="717550" cy="1669923"/>
          </a:xfrm>
          <a:prstGeom prst="rect">
            <a:avLst/>
          </a:prstGeom>
          <a:solidFill>
            <a:srgbClr val="0032A0"/>
          </a:solidFill>
          <a:ln/>
        </p:spPr>
      </p:sp>
      <p:sp>
        <p:nvSpPr>
          <p:cNvPr id="20" name="Shape 18"/>
          <p:cNvSpPr/>
          <p:nvPr/>
        </p:nvSpPr>
        <p:spPr>
          <a:xfrm>
            <a:off x="3244850" y="3320415"/>
            <a:ext cx="717550" cy="2280285"/>
          </a:xfrm>
          <a:prstGeom prst="rect">
            <a:avLst/>
          </a:prstGeom>
          <a:solidFill>
            <a:srgbClr val="C4C5C5"/>
          </a:solidFill>
          <a:ln/>
        </p:spPr>
      </p:sp>
      <p:sp>
        <p:nvSpPr>
          <p:cNvPr id="21" name="Shape 19"/>
          <p:cNvSpPr/>
          <p:nvPr/>
        </p:nvSpPr>
        <p:spPr>
          <a:xfrm>
            <a:off x="4038600" y="3839337"/>
            <a:ext cx="717550" cy="1761363"/>
          </a:xfrm>
          <a:prstGeom prst="rect">
            <a:avLst/>
          </a:prstGeom>
          <a:solidFill>
            <a:srgbClr val="0032A0"/>
          </a:solidFill>
          <a:ln/>
        </p:spPr>
      </p:sp>
      <p:sp>
        <p:nvSpPr>
          <p:cNvPr id="22" name="Shape 20"/>
          <p:cNvSpPr/>
          <p:nvPr/>
        </p:nvSpPr>
        <p:spPr>
          <a:xfrm>
            <a:off x="5403850" y="3039237"/>
            <a:ext cx="717550" cy="2561463"/>
          </a:xfrm>
          <a:prstGeom prst="rect">
            <a:avLst/>
          </a:prstGeom>
          <a:solidFill>
            <a:srgbClr val="C4C5C5"/>
          </a:solidFill>
          <a:ln/>
        </p:spPr>
      </p:sp>
      <p:sp>
        <p:nvSpPr>
          <p:cNvPr id="23" name="Shape 21"/>
          <p:cNvSpPr/>
          <p:nvPr/>
        </p:nvSpPr>
        <p:spPr>
          <a:xfrm>
            <a:off x="6197600" y="3669030"/>
            <a:ext cx="717550" cy="1931670"/>
          </a:xfrm>
          <a:prstGeom prst="rect">
            <a:avLst/>
          </a:prstGeom>
          <a:solidFill>
            <a:srgbClr val="D4DCEF"/>
          </a:solidFill>
          <a:ln/>
        </p:spPr>
      </p:sp>
      <p:sp>
        <p:nvSpPr>
          <p:cNvPr id="24" name="Shape 22"/>
          <p:cNvSpPr/>
          <p:nvPr/>
        </p:nvSpPr>
        <p:spPr>
          <a:xfrm>
            <a:off x="6197918" y="3669030"/>
            <a:ext cx="717232" cy="1931670"/>
          </a:xfrm>
          <a:custGeom>
            <a:avLst/>
            <a:gdLst/>
            <a:ahLst/>
            <a:cxnLst/>
            <a:rect l="l" t="t" r="r" b="b"/>
            <a:pathLst>
              <a:path w="717232" h="1931670">
                <a:moveTo>
                  <a:pt x="0" y="54292"/>
                </a:moveTo>
                <a:lnTo>
                  <a:pt x="53340" y="0"/>
                </a:lnTo>
                <a:moveTo>
                  <a:pt x="0" y="161925"/>
                </a:moveTo>
                <a:lnTo>
                  <a:pt x="160972" y="0"/>
                </a:lnTo>
                <a:moveTo>
                  <a:pt x="0" y="269558"/>
                </a:moveTo>
                <a:lnTo>
                  <a:pt x="269557" y="0"/>
                </a:lnTo>
                <a:moveTo>
                  <a:pt x="0" y="377190"/>
                </a:moveTo>
                <a:lnTo>
                  <a:pt x="377190" y="0"/>
                </a:lnTo>
                <a:moveTo>
                  <a:pt x="0" y="484823"/>
                </a:moveTo>
                <a:lnTo>
                  <a:pt x="484822" y="0"/>
                </a:lnTo>
                <a:moveTo>
                  <a:pt x="0" y="592455"/>
                </a:moveTo>
                <a:lnTo>
                  <a:pt x="592455" y="0"/>
                </a:lnTo>
                <a:moveTo>
                  <a:pt x="0" y="700088"/>
                </a:moveTo>
                <a:lnTo>
                  <a:pt x="700088" y="0"/>
                </a:lnTo>
                <a:moveTo>
                  <a:pt x="0" y="808673"/>
                </a:moveTo>
                <a:lnTo>
                  <a:pt x="717232" y="90488"/>
                </a:lnTo>
                <a:moveTo>
                  <a:pt x="0" y="916305"/>
                </a:moveTo>
                <a:lnTo>
                  <a:pt x="717232" y="198120"/>
                </a:lnTo>
                <a:moveTo>
                  <a:pt x="0" y="1023938"/>
                </a:moveTo>
                <a:lnTo>
                  <a:pt x="717232" y="305753"/>
                </a:lnTo>
                <a:moveTo>
                  <a:pt x="0" y="1131570"/>
                </a:moveTo>
                <a:lnTo>
                  <a:pt x="717232" y="414338"/>
                </a:lnTo>
                <a:moveTo>
                  <a:pt x="0" y="1239202"/>
                </a:moveTo>
                <a:lnTo>
                  <a:pt x="717232" y="521970"/>
                </a:lnTo>
                <a:moveTo>
                  <a:pt x="0" y="1346835"/>
                </a:moveTo>
                <a:lnTo>
                  <a:pt x="717232" y="629603"/>
                </a:lnTo>
                <a:moveTo>
                  <a:pt x="0" y="1454468"/>
                </a:moveTo>
                <a:lnTo>
                  <a:pt x="717232" y="737235"/>
                </a:lnTo>
                <a:moveTo>
                  <a:pt x="0" y="1562100"/>
                </a:moveTo>
                <a:lnTo>
                  <a:pt x="717232" y="844867"/>
                </a:lnTo>
                <a:moveTo>
                  <a:pt x="0" y="1670685"/>
                </a:moveTo>
                <a:lnTo>
                  <a:pt x="717232" y="952500"/>
                </a:lnTo>
                <a:moveTo>
                  <a:pt x="0" y="1778317"/>
                </a:moveTo>
                <a:lnTo>
                  <a:pt x="717232" y="1060133"/>
                </a:lnTo>
                <a:moveTo>
                  <a:pt x="0" y="1885950"/>
                </a:moveTo>
                <a:lnTo>
                  <a:pt x="717232" y="1168718"/>
                </a:lnTo>
                <a:moveTo>
                  <a:pt x="61912" y="1931670"/>
                </a:moveTo>
                <a:lnTo>
                  <a:pt x="717232" y="1276350"/>
                </a:lnTo>
                <a:moveTo>
                  <a:pt x="169545" y="1931670"/>
                </a:moveTo>
                <a:lnTo>
                  <a:pt x="717232" y="1383983"/>
                </a:lnTo>
                <a:moveTo>
                  <a:pt x="277177" y="1931670"/>
                </a:moveTo>
                <a:lnTo>
                  <a:pt x="717232" y="1491615"/>
                </a:lnTo>
                <a:moveTo>
                  <a:pt x="384810" y="1931670"/>
                </a:moveTo>
                <a:lnTo>
                  <a:pt x="717232" y="1599248"/>
                </a:lnTo>
                <a:moveTo>
                  <a:pt x="492442" y="1931670"/>
                </a:moveTo>
                <a:lnTo>
                  <a:pt x="717232" y="1706880"/>
                </a:lnTo>
                <a:moveTo>
                  <a:pt x="600075" y="1931670"/>
                </a:moveTo>
                <a:lnTo>
                  <a:pt x="717232" y="1814513"/>
                </a:lnTo>
                <a:moveTo>
                  <a:pt x="708660" y="1931670"/>
                </a:moveTo>
                <a:lnTo>
                  <a:pt x="717232" y="1923098"/>
                </a:lnTo>
              </a:path>
            </a:pathLst>
          </a:custGeom>
          <a:noFill/>
          <a:ln w="28575">
            <a:solidFill>
              <a:srgbClr val="0032A0"/>
            </a:solidFill>
            <a:prstDash val="solid"/>
          </a:ln>
        </p:spPr>
      </p:sp>
      <p:sp>
        <p:nvSpPr>
          <p:cNvPr id="25" name="Text 23"/>
          <p:cNvSpPr/>
          <p:nvPr/>
        </p:nvSpPr>
        <p:spPr>
          <a:xfrm>
            <a:off x="0" y="3234340"/>
            <a:ext cx="2889250" cy="205740"/>
          </a:xfrm>
          <a:prstGeom prst="rect">
            <a:avLst/>
          </a:prstGeom>
          <a:noFill/>
          <a:ln/>
        </p:spPr>
        <p:txBody>
          <a:bodyPr wrap="none" lIns="0" tIns="0" rIns="0" bIns="0" rtlCol="0" anchor="t"/>
          <a:lstStyle/>
          <a:p>
            <a:pPr algn="ctr" indent="0" marL="0">
              <a:buNone/>
            </a:pPr>
            <a:r>
              <a:rPr lang="en-US" sz="1350" dirty="0">
                <a:solidFill>
                  <a:srgbClr val="5C6066"/>
                </a:solidFill>
                <a:latin typeface="Microsoft YaHei" pitchFamily="34" charset="0"/>
                <a:ea typeface="Microsoft YaHei" pitchFamily="34" charset="-122"/>
                <a:cs typeface="Microsoft YaHei" pitchFamily="34" charset="-120"/>
              </a:rPr>
              <a:t>1.826</a:t>
            </a:r>
            <a:endParaRPr lang="en-US" sz="1350" dirty="0">
              <a:latin typeface="Microsoft YaHei" pitchFamily="34" charset="0"/>
              <a:ea typeface="Microsoft YaHei" pitchFamily="34" charset="-122"/>
              <a:cs typeface="Microsoft YaHei" pitchFamily="34" charset="-120"/>
            </a:endParaRPr>
          </a:p>
        </p:txBody>
      </p:sp>
      <p:sp>
        <p:nvSpPr>
          <p:cNvPr id="26" name="Text 24"/>
          <p:cNvSpPr/>
          <p:nvPr/>
        </p:nvSpPr>
        <p:spPr>
          <a:xfrm>
            <a:off x="0" y="3651535"/>
            <a:ext cx="4476750" cy="205740"/>
          </a:xfrm>
          <a:prstGeom prst="rect">
            <a:avLst/>
          </a:prstGeom>
          <a:noFill/>
          <a:ln/>
        </p:spPr>
        <p:txBody>
          <a:bodyPr wrap="none" lIns="0" tIns="0" rIns="0" bIns="0" rtlCol="0" anchor="t"/>
          <a:lstStyle/>
          <a:p>
            <a:pPr algn="ctr" indent="0" marL="0">
              <a:buNone/>
            </a:pPr>
            <a:r>
              <a:rPr lang="en-US" sz="1350" b="1" dirty="0">
                <a:solidFill>
                  <a:srgbClr val="0032A0"/>
                </a:solidFill>
                <a:latin typeface="Microsoft YaHei" pitchFamily="34" charset="0"/>
                <a:ea typeface="Microsoft YaHei" pitchFamily="34" charset="-122"/>
                <a:cs typeface="Microsoft YaHei" pitchFamily="34" charset="-120"/>
              </a:rPr>
              <a:t>1.461</a:t>
            </a:r>
            <a:endParaRPr lang="en-US" sz="1350" dirty="0">
              <a:latin typeface="Microsoft YaHei" pitchFamily="34" charset="0"/>
              <a:ea typeface="Microsoft YaHei" pitchFamily="34" charset="-122"/>
              <a:cs typeface="Microsoft YaHei" pitchFamily="34" charset="-120"/>
            </a:endParaRPr>
          </a:p>
        </p:txBody>
      </p:sp>
      <p:sp>
        <p:nvSpPr>
          <p:cNvPr id="27" name="Text 25"/>
          <p:cNvSpPr/>
          <p:nvPr/>
        </p:nvSpPr>
        <p:spPr>
          <a:xfrm>
            <a:off x="0" y="3041173"/>
            <a:ext cx="7207250" cy="205740"/>
          </a:xfrm>
          <a:prstGeom prst="rect">
            <a:avLst/>
          </a:prstGeom>
          <a:noFill/>
          <a:ln/>
        </p:spPr>
        <p:txBody>
          <a:bodyPr wrap="none" lIns="0" tIns="0" rIns="0" bIns="0" rtlCol="0" anchor="t"/>
          <a:lstStyle/>
          <a:p>
            <a:pPr algn="ctr" indent="0" marL="0">
              <a:buNone/>
            </a:pPr>
            <a:r>
              <a:rPr lang="en-US" sz="1350" dirty="0">
                <a:solidFill>
                  <a:srgbClr val="5C6066"/>
                </a:solidFill>
                <a:latin typeface="Microsoft YaHei" pitchFamily="34" charset="0"/>
                <a:ea typeface="Microsoft YaHei" pitchFamily="34" charset="-122"/>
                <a:cs typeface="Microsoft YaHei" pitchFamily="34" charset="-120"/>
              </a:rPr>
              <a:t>1.995</a:t>
            </a:r>
            <a:endParaRPr lang="en-US" sz="1350" dirty="0">
              <a:latin typeface="Microsoft YaHei" pitchFamily="34" charset="0"/>
              <a:ea typeface="Microsoft YaHei" pitchFamily="34" charset="-122"/>
              <a:cs typeface="Microsoft YaHei" pitchFamily="34" charset="-120"/>
            </a:endParaRPr>
          </a:p>
        </p:txBody>
      </p:sp>
      <p:sp>
        <p:nvSpPr>
          <p:cNvPr id="28" name="Text 26"/>
          <p:cNvSpPr/>
          <p:nvPr/>
        </p:nvSpPr>
        <p:spPr>
          <a:xfrm>
            <a:off x="0" y="3560095"/>
            <a:ext cx="8794750" cy="205740"/>
          </a:xfrm>
          <a:prstGeom prst="rect">
            <a:avLst/>
          </a:prstGeom>
          <a:noFill/>
          <a:ln/>
        </p:spPr>
        <p:txBody>
          <a:bodyPr wrap="none" lIns="0" tIns="0" rIns="0" bIns="0" rtlCol="0" anchor="t"/>
          <a:lstStyle/>
          <a:p>
            <a:pPr algn="ctr" indent="0" marL="0">
              <a:buNone/>
            </a:pPr>
            <a:r>
              <a:rPr lang="en-US" sz="1350" b="1" dirty="0">
                <a:solidFill>
                  <a:srgbClr val="0032A0"/>
                </a:solidFill>
                <a:latin typeface="Microsoft YaHei" pitchFamily="34" charset="0"/>
                <a:ea typeface="Microsoft YaHei" pitchFamily="34" charset="-122"/>
                <a:cs typeface="Microsoft YaHei" pitchFamily="34" charset="-120"/>
              </a:rPr>
              <a:t>1.541</a:t>
            </a:r>
            <a:endParaRPr lang="en-US" sz="1350" dirty="0">
              <a:latin typeface="Microsoft YaHei" pitchFamily="34" charset="0"/>
              <a:ea typeface="Microsoft YaHei" pitchFamily="34" charset="-122"/>
              <a:cs typeface="Microsoft YaHei" pitchFamily="34" charset="-120"/>
            </a:endParaRPr>
          </a:p>
        </p:txBody>
      </p:sp>
      <p:sp>
        <p:nvSpPr>
          <p:cNvPr id="29" name="Text 27"/>
          <p:cNvSpPr/>
          <p:nvPr/>
        </p:nvSpPr>
        <p:spPr>
          <a:xfrm>
            <a:off x="0" y="2759995"/>
            <a:ext cx="11525250" cy="205740"/>
          </a:xfrm>
          <a:prstGeom prst="rect">
            <a:avLst/>
          </a:prstGeom>
          <a:noFill/>
          <a:ln/>
        </p:spPr>
        <p:txBody>
          <a:bodyPr wrap="none" lIns="0" tIns="0" rIns="0" bIns="0" rtlCol="0" anchor="t"/>
          <a:lstStyle/>
          <a:p>
            <a:pPr algn="ctr" indent="0" marL="0">
              <a:buNone/>
            </a:pPr>
            <a:r>
              <a:rPr lang="en-US" sz="1350" dirty="0">
                <a:solidFill>
                  <a:srgbClr val="5C6066"/>
                </a:solidFill>
                <a:latin typeface="Microsoft YaHei" pitchFamily="34" charset="0"/>
                <a:ea typeface="Microsoft YaHei" pitchFamily="34" charset="-122"/>
                <a:cs typeface="Microsoft YaHei" pitchFamily="34" charset="-120"/>
              </a:rPr>
              <a:t>2.241</a:t>
            </a:r>
            <a:endParaRPr lang="en-US" sz="1350" dirty="0">
              <a:latin typeface="Microsoft YaHei" pitchFamily="34" charset="0"/>
              <a:ea typeface="Microsoft YaHei" pitchFamily="34" charset="-122"/>
              <a:cs typeface="Microsoft YaHei" pitchFamily="34" charset="-120"/>
            </a:endParaRPr>
          </a:p>
        </p:txBody>
      </p:sp>
      <p:sp>
        <p:nvSpPr>
          <p:cNvPr id="30" name="Text 28"/>
          <p:cNvSpPr/>
          <p:nvPr/>
        </p:nvSpPr>
        <p:spPr>
          <a:xfrm>
            <a:off x="920750" y="3161188"/>
            <a:ext cx="11271250" cy="205740"/>
          </a:xfrm>
          <a:prstGeom prst="rect">
            <a:avLst/>
          </a:prstGeom>
          <a:noFill/>
          <a:ln/>
        </p:spPr>
        <p:txBody>
          <a:bodyPr wrap="none" lIns="0" tIns="0" rIns="0" bIns="0" rtlCol="0" anchor="t"/>
          <a:lstStyle/>
          <a:p>
            <a:pPr algn="ctr" indent="0" marL="0">
              <a:buNone/>
            </a:pPr>
            <a:r>
              <a:rPr lang="en-US" sz="1350" b="1" dirty="0">
                <a:solidFill>
                  <a:srgbClr val="0032A0"/>
                </a:solidFill>
                <a:latin typeface="Microsoft YaHei" pitchFamily="34" charset="0"/>
                <a:ea typeface="Microsoft YaHei" pitchFamily="34" charset="-122"/>
                <a:cs typeface="Microsoft YaHei" pitchFamily="34" charset="-120"/>
              </a:rPr>
              <a:t>(forecast)</a:t>
            </a:r>
            <a:endParaRPr lang="en-US" sz="1350" dirty="0">
              <a:latin typeface="Microsoft YaHei" pitchFamily="34" charset="0"/>
              <a:ea typeface="Microsoft YaHei" pitchFamily="34" charset="-122"/>
              <a:cs typeface="Microsoft YaHei" pitchFamily="34" charset="-120"/>
            </a:endParaRPr>
          </a:p>
        </p:txBody>
      </p:sp>
      <p:sp>
        <p:nvSpPr>
          <p:cNvPr id="31" name="Text 29"/>
          <p:cNvSpPr/>
          <p:nvPr/>
        </p:nvSpPr>
        <p:spPr>
          <a:xfrm>
            <a:off x="920750" y="3389788"/>
            <a:ext cx="11271250" cy="205740"/>
          </a:xfrm>
          <a:prstGeom prst="rect">
            <a:avLst/>
          </a:prstGeom>
          <a:noFill/>
          <a:ln/>
        </p:spPr>
        <p:txBody>
          <a:bodyPr wrap="none" lIns="0" tIns="0" rIns="0" bIns="0" rtlCol="0" anchor="t"/>
          <a:lstStyle/>
          <a:p>
            <a:pPr algn="ctr" indent="0" marL="0">
              <a:buNone/>
            </a:pPr>
            <a:r>
              <a:rPr lang="en-US" sz="1350" b="1" dirty="0">
                <a:solidFill>
                  <a:srgbClr val="0032A0"/>
                </a:solidFill>
                <a:latin typeface="Microsoft YaHei" pitchFamily="34" charset="0"/>
                <a:ea typeface="Microsoft YaHei" pitchFamily="34" charset="-122"/>
                <a:cs typeface="Microsoft YaHei" pitchFamily="34" charset="-120"/>
              </a:rPr>
              <a:t>1.69</a:t>
            </a:r>
            <a:endParaRPr lang="en-US" sz="1350" dirty="0">
              <a:latin typeface="Microsoft YaHei" pitchFamily="34" charset="0"/>
              <a:ea typeface="Microsoft YaHei" pitchFamily="34" charset="-122"/>
              <a:cs typeface="Microsoft YaHei" pitchFamily="34" charset="-120"/>
            </a:endParaRPr>
          </a:p>
        </p:txBody>
      </p:sp>
      <p:sp>
        <p:nvSpPr>
          <p:cNvPr id="32" name="Text 30"/>
          <p:cNvSpPr/>
          <p:nvPr/>
        </p:nvSpPr>
        <p:spPr>
          <a:xfrm>
            <a:off x="0" y="5730671"/>
            <a:ext cx="3683000" cy="194310"/>
          </a:xfrm>
          <a:prstGeom prst="rect">
            <a:avLst/>
          </a:prstGeom>
          <a:noFill/>
          <a:ln/>
        </p:spPr>
        <p:txBody>
          <a:bodyPr wrap="none" lIns="0" tIns="0" rIns="0" bIns="0" rtlCol="0" anchor="t"/>
          <a:lstStyle/>
          <a:p>
            <a:pPr algn="ctr" indent="0" marL="0">
              <a:buNone/>
            </a:pPr>
            <a:r>
              <a:rPr lang="en-US" sz="1275" dirty="0">
                <a:solidFill>
                  <a:srgbClr val="17181A"/>
                </a:solidFill>
                <a:latin typeface="Microsoft YaHei" pitchFamily="34" charset="0"/>
                <a:ea typeface="Microsoft YaHei" pitchFamily="34" charset="-122"/>
                <a:cs typeface="Microsoft YaHei" pitchFamily="34" charset="-120"/>
              </a:rPr>
              <a:t>July</a:t>
            </a:r>
            <a:endParaRPr lang="en-US" sz="1275" dirty="0">
              <a:latin typeface="Microsoft YaHei" pitchFamily="34" charset="0"/>
              <a:ea typeface="Microsoft YaHei" pitchFamily="34" charset="-122"/>
              <a:cs typeface="Microsoft YaHei" pitchFamily="34" charset="-120"/>
            </a:endParaRPr>
          </a:p>
        </p:txBody>
      </p:sp>
      <p:sp>
        <p:nvSpPr>
          <p:cNvPr id="33" name="Text 31"/>
          <p:cNvSpPr/>
          <p:nvPr/>
        </p:nvSpPr>
        <p:spPr>
          <a:xfrm>
            <a:off x="0" y="5730671"/>
            <a:ext cx="8001000" cy="194310"/>
          </a:xfrm>
          <a:prstGeom prst="rect">
            <a:avLst/>
          </a:prstGeom>
          <a:noFill/>
          <a:ln/>
        </p:spPr>
        <p:txBody>
          <a:bodyPr wrap="none" lIns="0" tIns="0" rIns="0" bIns="0" rtlCol="0" anchor="t"/>
          <a:lstStyle/>
          <a:p>
            <a:pPr algn="ctr" indent="0" marL="0">
              <a:buNone/>
            </a:pPr>
            <a:r>
              <a:rPr lang="en-US" sz="1275" dirty="0">
                <a:solidFill>
                  <a:srgbClr val="17181A"/>
                </a:solidFill>
                <a:latin typeface="Microsoft YaHei" pitchFamily="34" charset="0"/>
                <a:ea typeface="Microsoft YaHei" pitchFamily="34" charset="-122"/>
                <a:cs typeface="Microsoft YaHei" pitchFamily="34" charset="-120"/>
              </a:rPr>
              <a:t>August</a:t>
            </a:r>
            <a:endParaRPr lang="en-US" sz="1275" dirty="0">
              <a:latin typeface="Microsoft YaHei" pitchFamily="34" charset="0"/>
              <a:ea typeface="Microsoft YaHei" pitchFamily="34" charset="-122"/>
              <a:cs typeface="Microsoft YaHei" pitchFamily="34" charset="-120"/>
            </a:endParaRPr>
          </a:p>
        </p:txBody>
      </p:sp>
      <p:sp>
        <p:nvSpPr>
          <p:cNvPr id="34" name="Text 32"/>
          <p:cNvSpPr/>
          <p:nvPr/>
        </p:nvSpPr>
        <p:spPr>
          <a:xfrm>
            <a:off x="127000" y="5730671"/>
            <a:ext cx="12065000" cy="194310"/>
          </a:xfrm>
          <a:prstGeom prst="rect">
            <a:avLst/>
          </a:prstGeom>
          <a:noFill/>
          <a:ln/>
        </p:spPr>
        <p:txBody>
          <a:bodyPr wrap="none" lIns="0" tIns="0" rIns="0" bIns="0" rtlCol="0" anchor="t"/>
          <a:lstStyle/>
          <a:p>
            <a:pPr algn="ctr" indent="0" marL="0">
              <a:buNone/>
            </a:pPr>
            <a:r>
              <a:rPr lang="en-US" sz="1275" dirty="0">
                <a:solidFill>
                  <a:srgbClr val="17181A"/>
                </a:solidFill>
                <a:latin typeface="Microsoft YaHei" pitchFamily="34" charset="0"/>
                <a:ea typeface="Microsoft YaHei" pitchFamily="34" charset="-122"/>
                <a:cs typeface="Microsoft YaHei" pitchFamily="34" charset="-120"/>
              </a:rPr>
              <a:t>September</a:t>
            </a:r>
            <a:endParaRPr lang="en-US" sz="1275" dirty="0">
              <a:latin typeface="Microsoft YaHei" pitchFamily="34" charset="0"/>
              <a:ea typeface="Microsoft YaHei" pitchFamily="34" charset="-122"/>
              <a:cs typeface="Microsoft YaHei" pitchFamily="34" charset="-120"/>
            </a:endParaRPr>
          </a:p>
        </p:txBody>
      </p:sp>
      <p:sp>
        <p:nvSpPr>
          <p:cNvPr id="35" name="Shape 33"/>
          <p:cNvSpPr/>
          <p:nvPr/>
        </p:nvSpPr>
        <p:spPr>
          <a:xfrm>
            <a:off x="7429500" y="2038350"/>
            <a:ext cx="0" cy="3657600"/>
          </a:xfrm>
          <a:prstGeom prst="line">
            <a:avLst/>
          </a:prstGeom>
          <a:noFill/>
          <a:ln w="9525">
            <a:solidFill>
              <a:srgbClr val="DEE0DB"/>
            </a:solidFill>
            <a:prstDash val="solid"/>
          </a:ln>
        </p:spPr>
      </p:sp>
      <p:sp>
        <p:nvSpPr>
          <p:cNvPr id="36" name="Text 34"/>
          <p:cNvSpPr/>
          <p:nvPr/>
        </p:nvSpPr>
        <p:spPr>
          <a:xfrm>
            <a:off x="7810500" y="2053660"/>
            <a:ext cx="438150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July retail, year on year</a:t>
            </a:r>
            <a:endParaRPr lang="en-US" sz="1200" dirty="0">
              <a:latin typeface="Microsoft YaHei" pitchFamily="34" charset="0"/>
              <a:ea typeface="Microsoft YaHei" pitchFamily="34" charset="-122"/>
              <a:cs typeface="Microsoft YaHei" pitchFamily="34" charset="-120"/>
            </a:endParaRPr>
          </a:p>
        </p:txBody>
      </p:sp>
      <p:sp>
        <p:nvSpPr>
          <p:cNvPr id="37" name="Text 35"/>
          <p:cNvSpPr/>
          <p:nvPr/>
        </p:nvSpPr>
        <p:spPr>
          <a:xfrm>
            <a:off x="7810500" y="2313602"/>
            <a:ext cx="4381500" cy="571500"/>
          </a:xfrm>
          <a:prstGeom prst="rect">
            <a:avLst/>
          </a:prstGeom>
          <a:noFill/>
          <a:ln/>
        </p:spPr>
        <p:txBody>
          <a:bodyPr wrap="none" lIns="0" tIns="0" rIns="0" bIns="0" rtlCol="0" anchor="t"/>
          <a:lstStyle/>
          <a:p>
            <a:pPr algn="l" indent="0" marL="0">
              <a:buNone/>
            </a:pPr>
            <a:r>
              <a:rPr lang="en-US" sz="3750" b="1" dirty="0">
                <a:solidFill>
                  <a:srgbClr val="17181A"/>
                </a:solidFill>
                <a:latin typeface="Microsoft YaHei" pitchFamily="34" charset="0"/>
                <a:ea typeface="Microsoft YaHei" pitchFamily="34" charset="-122"/>
                <a:cs typeface="Microsoft YaHei" pitchFamily="34" charset="-120"/>
              </a:rPr>
              <a:t>−20.9%</a:t>
            </a:r>
            <a:endParaRPr lang="en-US" sz="3750" dirty="0">
              <a:latin typeface="Microsoft YaHei" pitchFamily="34" charset="0"/>
              <a:ea typeface="Microsoft YaHei" pitchFamily="34" charset="-122"/>
              <a:cs typeface="Microsoft YaHei" pitchFamily="34" charset="-120"/>
            </a:endParaRPr>
          </a:p>
        </p:txBody>
      </p:sp>
      <p:sp>
        <p:nvSpPr>
          <p:cNvPr id="38" name="Shape 36"/>
          <p:cNvSpPr/>
          <p:nvPr/>
        </p:nvSpPr>
        <p:spPr>
          <a:xfrm>
            <a:off x="7810500" y="3181350"/>
            <a:ext cx="3619500" cy="0"/>
          </a:xfrm>
          <a:prstGeom prst="line">
            <a:avLst/>
          </a:prstGeom>
          <a:noFill/>
          <a:ln w="9525">
            <a:solidFill>
              <a:srgbClr val="DEE0DB"/>
            </a:solidFill>
            <a:prstDash val="solid"/>
          </a:ln>
        </p:spPr>
      </p:sp>
      <p:sp>
        <p:nvSpPr>
          <p:cNvPr id="39" name="Text 37"/>
          <p:cNvSpPr/>
          <p:nvPr/>
        </p:nvSpPr>
        <p:spPr>
          <a:xfrm>
            <a:off x="7810500" y="3349060"/>
            <a:ext cx="438150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August retail, year on year</a:t>
            </a:r>
            <a:endParaRPr lang="en-US" sz="1200" dirty="0">
              <a:latin typeface="Microsoft YaHei" pitchFamily="34" charset="0"/>
              <a:ea typeface="Microsoft YaHei" pitchFamily="34" charset="-122"/>
              <a:cs typeface="Microsoft YaHei" pitchFamily="34" charset="-120"/>
            </a:endParaRPr>
          </a:p>
        </p:txBody>
      </p:sp>
      <p:sp>
        <p:nvSpPr>
          <p:cNvPr id="40" name="Text 38"/>
          <p:cNvSpPr/>
          <p:nvPr/>
        </p:nvSpPr>
        <p:spPr>
          <a:xfrm>
            <a:off x="7810500" y="3609002"/>
            <a:ext cx="4381500" cy="571500"/>
          </a:xfrm>
          <a:prstGeom prst="rect">
            <a:avLst/>
          </a:prstGeom>
          <a:noFill/>
          <a:ln/>
        </p:spPr>
        <p:txBody>
          <a:bodyPr wrap="none" lIns="0" tIns="0" rIns="0" bIns="0" rtlCol="0" anchor="t"/>
          <a:lstStyle/>
          <a:p>
            <a:pPr algn="l" indent="0" marL="0">
              <a:buNone/>
            </a:pPr>
            <a:r>
              <a:rPr lang="en-US" sz="3750" b="1" dirty="0">
                <a:solidFill>
                  <a:srgbClr val="17181A"/>
                </a:solidFill>
                <a:latin typeface="Microsoft YaHei" pitchFamily="34" charset="0"/>
                <a:ea typeface="Microsoft YaHei" pitchFamily="34" charset="-122"/>
                <a:cs typeface="Microsoft YaHei" pitchFamily="34" charset="-120"/>
              </a:rPr>
              <a:t>−23.6%</a:t>
            </a:r>
            <a:endParaRPr lang="en-US" sz="3750" dirty="0">
              <a:latin typeface="Microsoft YaHei" pitchFamily="34" charset="0"/>
              <a:ea typeface="Microsoft YaHei" pitchFamily="34" charset="-122"/>
              <a:cs typeface="Microsoft YaHei" pitchFamily="34" charset="-120"/>
            </a:endParaRPr>
          </a:p>
        </p:txBody>
      </p:sp>
      <p:sp>
        <p:nvSpPr>
          <p:cNvPr id="41" name="Shape 39"/>
          <p:cNvSpPr/>
          <p:nvPr/>
        </p:nvSpPr>
        <p:spPr>
          <a:xfrm>
            <a:off x="7810500" y="4476750"/>
            <a:ext cx="3619500" cy="0"/>
          </a:xfrm>
          <a:prstGeom prst="line">
            <a:avLst/>
          </a:prstGeom>
          <a:noFill/>
          <a:ln w="9525">
            <a:solidFill>
              <a:srgbClr val="DEE0DB"/>
            </a:solidFill>
            <a:prstDash val="solid"/>
          </a:ln>
        </p:spPr>
      </p:sp>
      <p:sp>
        <p:nvSpPr>
          <p:cNvPr id="42" name="Text 40"/>
          <p:cNvSpPr/>
          <p:nvPr/>
        </p:nvSpPr>
        <p:spPr>
          <a:xfrm>
            <a:off x="7810500" y="4644460"/>
            <a:ext cx="438150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Sep 1–27 retail, year on year</a:t>
            </a:r>
            <a:endParaRPr lang="en-US" sz="1200" dirty="0">
              <a:latin typeface="Microsoft YaHei" pitchFamily="34" charset="0"/>
              <a:ea typeface="Microsoft YaHei" pitchFamily="34" charset="-122"/>
              <a:cs typeface="Microsoft YaHei" pitchFamily="34" charset="-120"/>
            </a:endParaRPr>
          </a:p>
        </p:txBody>
      </p:sp>
      <p:sp>
        <p:nvSpPr>
          <p:cNvPr id="43" name="Text 41"/>
          <p:cNvSpPr/>
          <p:nvPr/>
        </p:nvSpPr>
        <p:spPr>
          <a:xfrm>
            <a:off x="7810500" y="4904402"/>
            <a:ext cx="4381500" cy="571500"/>
          </a:xfrm>
          <a:prstGeom prst="rect">
            <a:avLst/>
          </a:prstGeom>
          <a:noFill/>
          <a:ln/>
        </p:spPr>
        <p:txBody>
          <a:bodyPr wrap="none" lIns="0" tIns="0" rIns="0" bIns="0" rtlCol="0" anchor="t"/>
          <a:lstStyle/>
          <a:p>
            <a:pPr algn="l" indent="0" marL="0">
              <a:buNone/>
            </a:pPr>
            <a:r>
              <a:rPr lang="en-US" sz="3750" b="1" dirty="0">
                <a:solidFill>
                  <a:srgbClr val="17181A"/>
                </a:solidFill>
                <a:latin typeface="Microsoft YaHei" pitchFamily="34" charset="0"/>
                <a:ea typeface="Microsoft YaHei" pitchFamily="34" charset="-122"/>
                <a:cs typeface="Microsoft YaHei" pitchFamily="34" charset="-120"/>
              </a:rPr>
              <a:t>−29%</a:t>
            </a:r>
            <a:endParaRPr lang="en-US" sz="3750" dirty="0">
              <a:latin typeface="Microsoft YaHei" pitchFamily="34" charset="0"/>
              <a:ea typeface="Microsoft YaHei" pitchFamily="34" charset="-122"/>
              <a:cs typeface="Microsoft YaHei" pitchFamily="34" charset="-120"/>
            </a:endParaRPr>
          </a:p>
        </p:txBody>
      </p:sp>
      <p:sp>
        <p:nvSpPr>
          <p:cNvPr id="44" name="Text 42"/>
          <p:cNvSpPr/>
          <p:nvPr/>
        </p:nvSpPr>
        <p:spPr>
          <a:xfrm>
            <a:off x="7810500" y="5520760"/>
            <a:ext cx="4381500" cy="182880"/>
          </a:xfrm>
          <a:prstGeom prst="rect">
            <a:avLst/>
          </a:prstGeom>
          <a:noFill/>
          <a:ln/>
        </p:spPr>
        <p:txBody>
          <a:bodyPr wrap="none" lIns="0" tIns="0" rIns="0" bIns="0" rtlCol="0" anchor="t"/>
          <a:lstStyle/>
          <a:p>
            <a:pPr algn="l" indent="0" marL="0">
              <a:buNone/>
            </a:pPr>
            <a:r>
              <a:rPr lang="en-US" sz="1200" dirty="0">
                <a:solidFill>
                  <a:srgbClr val="17181A"/>
                </a:solidFill>
                <a:latin typeface="Microsoft YaHei" pitchFamily="34" charset="0"/>
                <a:ea typeface="Microsoft YaHei" pitchFamily="34" charset="-122"/>
                <a:cs typeface="Microsoft YaHei" pitchFamily="34" charset="-120"/>
              </a:rPr>
              <a:t>Full-month forecast about 1.69m, −24.6%</a:t>
            </a:r>
            <a:endParaRPr lang="en-US" sz="1200" dirty="0">
              <a:latin typeface="Microsoft YaHei" pitchFamily="34" charset="0"/>
              <a:ea typeface="Microsoft YaHei" pitchFamily="34" charset="-122"/>
              <a:cs typeface="Microsoft YaHei" pitchFamily="34" charset="-120"/>
            </a:endParaRPr>
          </a:p>
        </p:txBody>
      </p:sp>
      <p:sp>
        <p:nvSpPr>
          <p:cNvPr id="45" name="Text 43"/>
          <p:cNvSpPr/>
          <p:nvPr/>
        </p:nvSpPr>
        <p:spPr>
          <a:xfrm>
            <a:off x="762000" y="6215362"/>
            <a:ext cx="11430000" cy="160020"/>
          </a:xfrm>
          <a:prstGeom prst="rect">
            <a:avLst/>
          </a:prstGeom>
          <a:noFill/>
          <a:ln/>
        </p:spPr>
        <p:txBody>
          <a:bodyPr wrap="none" lIns="0" tIns="0" rIns="0" bIns="0" rtlCol="0" anchor="t"/>
          <a:lstStyle/>
          <a:p>
            <a:pPr algn="l" indent="0" marL="0">
              <a:buNone/>
            </a:pPr>
            <a:r>
              <a:rPr lang="en-US" sz="1050" dirty="0">
                <a:solidFill>
                  <a:srgbClr val="5C6066"/>
                </a:solidFill>
                <a:latin typeface="Microsoft YaHei" pitchFamily="34" charset="0"/>
                <a:ea typeface="Microsoft YaHei" pitchFamily="34" charset="-122"/>
                <a:cs typeface="Microsoft YaHei" pitchFamily="34" charset="-120"/>
              </a:rPr>
              <a:t>Source: China Passenger Car Association (CPCA) reports (Jul–Sep 2025, Jul–Aug 2026), Sep 30 weekly data, Sep 17 forecast</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4"/>
          </a:solidFill>
          <a:ln/>
        </p:spPr>
      </p:sp>
      <p:sp>
        <p:nvSpPr>
          <p:cNvPr id="3" name="Shape 1"/>
          <p:cNvSpPr/>
          <p:nvPr/>
        </p:nvSpPr>
        <p:spPr>
          <a:xfrm>
            <a:off x="11029950" y="552450"/>
            <a:ext cx="133350" cy="133350"/>
          </a:xfrm>
          <a:prstGeom prst="rect">
            <a:avLst/>
          </a:prstGeom>
          <a:solidFill>
            <a:srgbClr val="0032A0"/>
          </a:solidFill>
          <a:ln/>
        </p:spPr>
      </p:sp>
      <p:sp>
        <p:nvSpPr>
          <p:cNvPr id="4" name="Shape 2"/>
          <p:cNvSpPr/>
          <p:nvPr/>
        </p:nvSpPr>
        <p:spPr>
          <a:xfrm>
            <a:off x="11210925" y="590550"/>
            <a:ext cx="95250" cy="95250"/>
          </a:xfrm>
          <a:prstGeom prst="rect">
            <a:avLst/>
          </a:prstGeom>
          <a:solidFill>
            <a:srgbClr val="0032A0"/>
          </a:solidFill>
          <a:ln/>
        </p:spPr>
      </p:sp>
      <p:sp>
        <p:nvSpPr>
          <p:cNvPr id="5" name="Shape 3"/>
          <p:cNvSpPr/>
          <p:nvPr/>
        </p:nvSpPr>
        <p:spPr>
          <a:xfrm>
            <a:off x="11353800" y="619125"/>
            <a:ext cx="66675" cy="66675"/>
          </a:xfrm>
          <a:prstGeom prst="rect">
            <a:avLst/>
          </a:prstGeom>
          <a:solidFill>
            <a:srgbClr val="0032A0"/>
          </a:solidFill>
          <a:ln/>
        </p:spPr>
      </p:sp>
      <p:sp>
        <p:nvSpPr>
          <p:cNvPr id="6" name="Text 4"/>
          <p:cNvSpPr/>
          <p:nvPr/>
        </p:nvSpPr>
        <p:spPr>
          <a:xfrm>
            <a:off x="762000" y="964793"/>
            <a:ext cx="11430000" cy="388620"/>
          </a:xfrm>
          <a:prstGeom prst="rect">
            <a:avLst/>
          </a:prstGeom>
          <a:noFill/>
          <a:ln/>
        </p:spPr>
        <p:txBody>
          <a:bodyPr wrap="none" lIns="0" tIns="0" rIns="0" bIns="0" rtlCol="0" anchor="t"/>
          <a:lstStyle/>
          <a:p>
            <a:pPr algn="l" indent="0" marL="0">
              <a:buNone/>
            </a:pPr>
            <a:r>
              <a:rPr lang="en-US" sz="2550" b="1" dirty="0">
                <a:solidFill>
                  <a:srgbClr val="17181A"/>
                </a:solidFill>
                <a:latin typeface="Microsoft YaHei" pitchFamily="34" charset="0"/>
                <a:ea typeface="Microsoft YaHei" pitchFamily="34" charset="-122"/>
                <a:cs typeface="Microsoft YaHei" pitchFamily="34" charset="-120"/>
              </a:rPr>
              <a:t>NEV share hit 65%, mostly as ICE sales collapsed</a:t>
            </a:r>
            <a:endParaRPr lang="en-US" sz="2550" dirty="0">
              <a:latin typeface="Microsoft YaHei" pitchFamily="34" charset="0"/>
              <a:ea typeface="Microsoft YaHei" pitchFamily="34" charset="-122"/>
              <a:cs typeface="Microsoft YaHei" pitchFamily="34" charset="-120"/>
            </a:endParaRPr>
          </a:p>
        </p:txBody>
      </p:sp>
      <p:sp>
        <p:nvSpPr>
          <p:cNvPr id="7" name="Shape 5"/>
          <p:cNvSpPr/>
          <p:nvPr/>
        </p:nvSpPr>
        <p:spPr>
          <a:xfrm>
            <a:off x="762000" y="1552575"/>
            <a:ext cx="10668000" cy="9525"/>
          </a:xfrm>
          <a:prstGeom prst="rect">
            <a:avLst/>
          </a:prstGeom>
          <a:solidFill>
            <a:srgbClr val="DEE0DB"/>
          </a:solidFill>
          <a:ln/>
        </p:spPr>
      </p:sp>
      <p:sp>
        <p:nvSpPr>
          <p:cNvPr id="8" name="Shape 6"/>
          <p:cNvSpPr/>
          <p:nvPr/>
        </p:nvSpPr>
        <p:spPr>
          <a:xfrm>
            <a:off x="762000" y="1543050"/>
            <a:ext cx="914400" cy="28575"/>
          </a:xfrm>
          <a:prstGeom prst="rect">
            <a:avLst/>
          </a:prstGeom>
          <a:solidFill>
            <a:srgbClr val="0032A0"/>
          </a:solidFill>
          <a:ln/>
        </p:spPr>
      </p:sp>
      <p:sp>
        <p:nvSpPr>
          <p:cNvPr id="9" name="Text 7"/>
          <p:cNvSpPr/>
          <p:nvPr/>
        </p:nvSpPr>
        <p:spPr>
          <a:xfrm>
            <a:off x="762000" y="1948885"/>
            <a:ext cx="1143000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million units, axis from 2</a:t>
            </a:r>
            <a:endParaRPr lang="en-US" sz="1200" dirty="0">
              <a:latin typeface="Microsoft YaHei" pitchFamily="34" charset="0"/>
              <a:ea typeface="Microsoft YaHei" pitchFamily="34" charset="-122"/>
              <a:cs typeface="Microsoft YaHei" pitchFamily="34" charset="-120"/>
            </a:endParaRPr>
          </a:p>
        </p:txBody>
      </p:sp>
      <p:sp>
        <p:nvSpPr>
          <p:cNvPr id="10" name="Shape 8"/>
          <p:cNvSpPr/>
          <p:nvPr/>
        </p:nvSpPr>
        <p:spPr>
          <a:xfrm>
            <a:off x="762000" y="5619750"/>
            <a:ext cx="6477000" cy="0"/>
          </a:xfrm>
          <a:prstGeom prst="line">
            <a:avLst/>
          </a:prstGeom>
          <a:noFill/>
          <a:ln w="9525">
            <a:solidFill>
              <a:srgbClr val="8E9093"/>
            </a:solidFill>
            <a:prstDash val="solid"/>
          </a:ln>
        </p:spPr>
      </p:sp>
      <p:sp>
        <p:nvSpPr>
          <p:cNvPr id="11" name="Shape 9"/>
          <p:cNvSpPr/>
          <p:nvPr/>
        </p:nvSpPr>
        <p:spPr>
          <a:xfrm>
            <a:off x="1057275" y="2857500"/>
            <a:ext cx="1028700" cy="2762250"/>
          </a:xfrm>
          <a:prstGeom prst="rect">
            <a:avLst/>
          </a:prstGeom>
          <a:solidFill>
            <a:srgbClr val="8E9093"/>
          </a:solidFill>
          <a:ln/>
        </p:spPr>
      </p:sp>
      <p:sp>
        <p:nvSpPr>
          <p:cNvPr id="12" name="Shape 10"/>
          <p:cNvSpPr/>
          <p:nvPr/>
        </p:nvSpPr>
        <p:spPr>
          <a:xfrm>
            <a:off x="1038225" y="5314950"/>
            <a:ext cx="1066800" cy="95250"/>
          </a:xfrm>
          <a:custGeom>
            <a:avLst/>
            <a:gdLst/>
            <a:ahLst/>
            <a:cxnLst/>
            <a:rect l="l" t="t" r="r" b="b"/>
            <a:pathLst>
              <a:path w="1066800" h="95250">
                <a:moveTo>
                  <a:pt x="0" y="95250"/>
                </a:moveTo>
                <a:lnTo>
                  <a:pt x="1066800" y="0"/>
                </a:lnTo>
              </a:path>
            </a:pathLst>
          </a:custGeom>
          <a:noFill/>
          <a:ln w="28575">
            <a:solidFill>
              <a:srgbClr val="F7F7F4"/>
            </a:solidFill>
            <a:prstDash val="solid"/>
          </a:ln>
        </p:spPr>
      </p:sp>
      <p:sp>
        <p:nvSpPr>
          <p:cNvPr id="13" name="Shape 11"/>
          <p:cNvSpPr/>
          <p:nvPr/>
        </p:nvSpPr>
        <p:spPr>
          <a:xfrm>
            <a:off x="1038225" y="5410200"/>
            <a:ext cx="1066800" cy="95250"/>
          </a:xfrm>
          <a:custGeom>
            <a:avLst/>
            <a:gdLst/>
            <a:ahLst/>
            <a:cxnLst/>
            <a:rect l="l" t="t" r="r" b="b"/>
            <a:pathLst>
              <a:path w="1066800" h="95250">
                <a:moveTo>
                  <a:pt x="0" y="95250"/>
                </a:moveTo>
                <a:lnTo>
                  <a:pt x="1066800" y="0"/>
                </a:lnTo>
              </a:path>
            </a:pathLst>
          </a:custGeom>
          <a:noFill/>
          <a:ln w="28575">
            <a:solidFill>
              <a:srgbClr val="F7F7F4"/>
            </a:solidFill>
            <a:prstDash val="solid"/>
          </a:ln>
        </p:spPr>
      </p:sp>
      <p:sp>
        <p:nvSpPr>
          <p:cNvPr id="14" name="Text 12"/>
          <p:cNvSpPr/>
          <p:nvPr/>
        </p:nvSpPr>
        <p:spPr>
          <a:xfrm>
            <a:off x="0" y="2559931"/>
            <a:ext cx="3143250" cy="228600"/>
          </a:xfrm>
          <a:prstGeom prst="rect">
            <a:avLst/>
          </a:prstGeom>
          <a:noFill/>
          <a:ln/>
        </p:spPr>
        <p:txBody>
          <a:bodyPr wrap="none" lIns="0" tIns="0" rIns="0" bIns="0" rtlCol="0" anchor="t"/>
          <a:lstStyle/>
          <a:p>
            <a:pPr algn="ctr" indent="0" marL="0">
              <a:buNone/>
            </a:pPr>
            <a:r>
              <a:rPr lang="en-US" sz="1500" b="1" dirty="0">
                <a:solidFill>
                  <a:srgbClr val="17181A"/>
                </a:solidFill>
                <a:latin typeface="Microsoft YaHei" pitchFamily="34" charset="0"/>
                <a:ea typeface="Microsoft YaHei" pitchFamily="34" charset="-122"/>
                <a:cs typeface="Microsoft YaHei" pitchFamily="34" charset="-120"/>
              </a:rPr>
              <a:t>3.82</a:t>
            </a:r>
            <a:endParaRPr lang="en-US" sz="1500" dirty="0">
              <a:latin typeface="Microsoft YaHei" pitchFamily="34" charset="0"/>
              <a:ea typeface="Microsoft YaHei" pitchFamily="34" charset="-122"/>
              <a:cs typeface="Microsoft YaHei" pitchFamily="34" charset="-120"/>
            </a:endParaRPr>
          </a:p>
        </p:txBody>
      </p:sp>
      <p:sp>
        <p:nvSpPr>
          <p:cNvPr id="15" name="Shape 13"/>
          <p:cNvSpPr/>
          <p:nvPr/>
        </p:nvSpPr>
        <p:spPr>
          <a:xfrm>
            <a:off x="2085975" y="2857500"/>
            <a:ext cx="590550" cy="0"/>
          </a:xfrm>
          <a:prstGeom prst="line">
            <a:avLst/>
          </a:prstGeom>
          <a:noFill/>
          <a:ln w="9525">
            <a:solidFill>
              <a:srgbClr val="8E9093"/>
            </a:solidFill>
            <a:prstDash val="dash"/>
          </a:ln>
        </p:spPr>
      </p:sp>
      <p:sp>
        <p:nvSpPr>
          <p:cNvPr id="16" name="Shape 14"/>
          <p:cNvSpPr/>
          <p:nvPr/>
        </p:nvSpPr>
        <p:spPr>
          <a:xfrm>
            <a:off x="2676525" y="2857500"/>
            <a:ext cx="1028700" cy="197304"/>
          </a:xfrm>
          <a:prstGeom prst="rect">
            <a:avLst/>
          </a:prstGeom>
          <a:solidFill>
            <a:srgbClr val="C4C5C5"/>
          </a:solidFill>
          <a:ln/>
        </p:spPr>
      </p:sp>
      <p:sp>
        <p:nvSpPr>
          <p:cNvPr id="17" name="Text 15"/>
          <p:cNvSpPr/>
          <p:nvPr/>
        </p:nvSpPr>
        <p:spPr>
          <a:xfrm>
            <a:off x="0" y="3137511"/>
            <a:ext cx="6381750" cy="205740"/>
          </a:xfrm>
          <a:prstGeom prst="rect">
            <a:avLst/>
          </a:prstGeom>
          <a:noFill/>
          <a:ln/>
        </p:spPr>
        <p:txBody>
          <a:bodyPr wrap="none" lIns="0" tIns="0" rIns="0" bIns="0" rtlCol="0" anchor="t"/>
          <a:lstStyle/>
          <a:p>
            <a:pPr algn="ctr" indent="0" marL="0">
              <a:buNone/>
            </a:pPr>
            <a:r>
              <a:rPr lang="en-US" sz="1350" dirty="0">
                <a:solidFill>
                  <a:srgbClr val="5C6066"/>
                </a:solidFill>
                <a:latin typeface="Microsoft YaHei" pitchFamily="34" charset="0"/>
                <a:ea typeface="Microsoft YaHei" pitchFamily="34" charset="-122"/>
                <a:cs typeface="Microsoft YaHei" pitchFamily="34" charset="-120"/>
              </a:rPr>
              <a:t>−0.13</a:t>
            </a:r>
            <a:endParaRPr lang="en-US" sz="1350" dirty="0">
              <a:latin typeface="Microsoft YaHei" pitchFamily="34" charset="0"/>
              <a:ea typeface="Microsoft YaHei" pitchFamily="34" charset="-122"/>
              <a:cs typeface="Microsoft YaHei" pitchFamily="34" charset="-120"/>
            </a:endParaRPr>
          </a:p>
        </p:txBody>
      </p:sp>
      <p:sp>
        <p:nvSpPr>
          <p:cNvPr id="18" name="Shape 16"/>
          <p:cNvSpPr/>
          <p:nvPr/>
        </p:nvSpPr>
        <p:spPr>
          <a:xfrm>
            <a:off x="3705225" y="3054804"/>
            <a:ext cx="590550" cy="0"/>
          </a:xfrm>
          <a:prstGeom prst="line">
            <a:avLst/>
          </a:prstGeom>
          <a:noFill/>
          <a:ln w="9525">
            <a:solidFill>
              <a:srgbClr val="8E9093"/>
            </a:solidFill>
            <a:prstDash val="dash"/>
          </a:ln>
        </p:spPr>
      </p:sp>
      <p:sp>
        <p:nvSpPr>
          <p:cNvPr id="19" name="Shape 17"/>
          <p:cNvSpPr/>
          <p:nvPr/>
        </p:nvSpPr>
        <p:spPr>
          <a:xfrm>
            <a:off x="4295775" y="3054804"/>
            <a:ext cx="1028700" cy="1047227"/>
          </a:xfrm>
          <a:prstGeom prst="rect">
            <a:avLst/>
          </a:prstGeom>
          <a:solidFill>
            <a:srgbClr val="0032A0"/>
          </a:solidFill>
          <a:ln/>
        </p:spPr>
      </p:sp>
      <p:sp>
        <p:nvSpPr>
          <p:cNvPr id="20" name="Text 18"/>
          <p:cNvSpPr/>
          <p:nvPr/>
        </p:nvSpPr>
        <p:spPr>
          <a:xfrm>
            <a:off x="0" y="3434694"/>
            <a:ext cx="9620250" cy="274320"/>
          </a:xfrm>
          <a:prstGeom prst="rect">
            <a:avLst/>
          </a:prstGeom>
          <a:noFill/>
          <a:ln/>
        </p:spPr>
        <p:txBody>
          <a:bodyPr wrap="none" lIns="0" tIns="0" rIns="0" bIns="0" rtlCol="0" anchor="t"/>
          <a:lstStyle/>
          <a:p>
            <a:pPr algn="ctr" indent="0" marL="0">
              <a:buNone/>
            </a:pPr>
            <a:r>
              <a:rPr lang="en-US" sz="1800" b="1" dirty="0">
                <a:solidFill>
                  <a:srgbClr val="FFFFFF"/>
                </a:solidFill>
                <a:latin typeface="Microsoft YaHei" pitchFamily="34" charset="0"/>
                <a:ea typeface="Microsoft YaHei" pitchFamily="34" charset="-122"/>
                <a:cs typeface="Microsoft YaHei" pitchFamily="34" charset="-120"/>
              </a:rPr>
              <a:t>−0.69</a:t>
            </a:r>
            <a:endParaRPr lang="en-US" sz="1800" dirty="0">
              <a:latin typeface="Microsoft YaHei" pitchFamily="34" charset="0"/>
              <a:ea typeface="Microsoft YaHei" pitchFamily="34" charset="-122"/>
              <a:cs typeface="Microsoft YaHei" pitchFamily="34" charset="-120"/>
            </a:endParaRPr>
          </a:p>
        </p:txBody>
      </p:sp>
      <p:sp>
        <p:nvSpPr>
          <p:cNvPr id="21" name="Shape 19"/>
          <p:cNvSpPr/>
          <p:nvPr/>
        </p:nvSpPr>
        <p:spPr>
          <a:xfrm>
            <a:off x="5324475" y="4102030"/>
            <a:ext cx="590550" cy="0"/>
          </a:xfrm>
          <a:prstGeom prst="line">
            <a:avLst/>
          </a:prstGeom>
          <a:noFill/>
          <a:ln w="9525">
            <a:solidFill>
              <a:srgbClr val="8E9093"/>
            </a:solidFill>
            <a:prstDash val="dash"/>
          </a:ln>
        </p:spPr>
      </p:sp>
      <p:sp>
        <p:nvSpPr>
          <p:cNvPr id="22" name="Shape 20"/>
          <p:cNvSpPr/>
          <p:nvPr/>
        </p:nvSpPr>
        <p:spPr>
          <a:xfrm>
            <a:off x="5915025" y="4102030"/>
            <a:ext cx="1028700" cy="1517720"/>
          </a:xfrm>
          <a:prstGeom prst="rect">
            <a:avLst/>
          </a:prstGeom>
          <a:solidFill>
            <a:srgbClr val="8E9093"/>
          </a:solidFill>
          <a:ln/>
        </p:spPr>
      </p:sp>
      <p:sp>
        <p:nvSpPr>
          <p:cNvPr id="23" name="Shape 21"/>
          <p:cNvSpPr/>
          <p:nvPr/>
        </p:nvSpPr>
        <p:spPr>
          <a:xfrm>
            <a:off x="5895975" y="5314950"/>
            <a:ext cx="1066800" cy="95250"/>
          </a:xfrm>
          <a:custGeom>
            <a:avLst/>
            <a:gdLst/>
            <a:ahLst/>
            <a:cxnLst/>
            <a:rect l="l" t="t" r="r" b="b"/>
            <a:pathLst>
              <a:path w="1066800" h="95250">
                <a:moveTo>
                  <a:pt x="0" y="95250"/>
                </a:moveTo>
                <a:lnTo>
                  <a:pt x="1066800" y="0"/>
                </a:lnTo>
              </a:path>
            </a:pathLst>
          </a:custGeom>
          <a:noFill/>
          <a:ln w="28575">
            <a:solidFill>
              <a:srgbClr val="F7F7F4"/>
            </a:solidFill>
            <a:prstDash val="solid"/>
          </a:ln>
        </p:spPr>
      </p:sp>
      <p:sp>
        <p:nvSpPr>
          <p:cNvPr id="24" name="Shape 22"/>
          <p:cNvSpPr/>
          <p:nvPr/>
        </p:nvSpPr>
        <p:spPr>
          <a:xfrm>
            <a:off x="5895975" y="5410200"/>
            <a:ext cx="1066800" cy="95250"/>
          </a:xfrm>
          <a:custGeom>
            <a:avLst/>
            <a:gdLst/>
            <a:ahLst/>
            <a:cxnLst/>
            <a:rect l="l" t="t" r="r" b="b"/>
            <a:pathLst>
              <a:path w="1066800" h="95250">
                <a:moveTo>
                  <a:pt x="0" y="95250"/>
                </a:moveTo>
                <a:lnTo>
                  <a:pt x="1066800" y="0"/>
                </a:lnTo>
              </a:path>
            </a:pathLst>
          </a:custGeom>
          <a:noFill/>
          <a:ln w="28575">
            <a:solidFill>
              <a:srgbClr val="F7F7F4"/>
            </a:solidFill>
            <a:prstDash val="solid"/>
          </a:ln>
        </p:spPr>
      </p:sp>
      <p:sp>
        <p:nvSpPr>
          <p:cNvPr id="25" name="Text 23"/>
          <p:cNvSpPr/>
          <p:nvPr/>
        </p:nvSpPr>
        <p:spPr>
          <a:xfrm>
            <a:off x="666750" y="3804461"/>
            <a:ext cx="11525250" cy="228600"/>
          </a:xfrm>
          <a:prstGeom prst="rect">
            <a:avLst/>
          </a:prstGeom>
          <a:noFill/>
          <a:ln/>
        </p:spPr>
        <p:txBody>
          <a:bodyPr wrap="none" lIns="0" tIns="0" rIns="0" bIns="0" rtlCol="0" anchor="t"/>
          <a:lstStyle/>
          <a:p>
            <a:pPr algn="ctr" indent="0" marL="0">
              <a:buNone/>
            </a:pPr>
            <a:r>
              <a:rPr lang="en-US" sz="1500" b="1" dirty="0">
                <a:solidFill>
                  <a:srgbClr val="17181A"/>
                </a:solidFill>
                <a:latin typeface="Microsoft YaHei" pitchFamily="34" charset="0"/>
                <a:ea typeface="Microsoft YaHei" pitchFamily="34" charset="-122"/>
                <a:cs typeface="Microsoft YaHei" pitchFamily="34" charset="-120"/>
              </a:rPr>
              <a:t>3.00</a:t>
            </a:r>
            <a:endParaRPr lang="en-US" sz="1500" dirty="0">
              <a:latin typeface="Microsoft YaHei" pitchFamily="34" charset="0"/>
              <a:ea typeface="Microsoft YaHei" pitchFamily="34" charset="-122"/>
              <a:cs typeface="Microsoft YaHei" pitchFamily="34" charset="-120"/>
            </a:endParaRPr>
          </a:p>
        </p:txBody>
      </p:sp>
      <p:sp>
        <p:nvSpPr>
          <p:cNvPr id="26" name="Text 24"/>
          <p:cNvSpPr/>
          <p:nvPr/>
        </p:nvSpPr>
        <p:spPr>
          <a:xfrm>
            <a:off x="0" y="5749721"/>
            <a:ext cx="3143250" cy="194310"/>
          </a:xfrm>
          <a:prstGeom prst="rect">
            <a:avLst/>
          </a:prstGeom>
          <a:noFill/>
          <a:ln/>
        </p:spPr>
        <p:txBody>
          <a:bodyPr wrap="none" lIns="0" tIns="0" rIns="0" bIns="0" rtlCol="0" anchor="t"/>
          <a:lstStyle/>
          <a:p>
            <a:pPr algn="ctr" indent="0" marL="0">
              <a:buNone/>
            </a:pPr>
            <a:r>
              <a:rPr lang="en-US" sz="1275" dirty="0">
                <a:solidFill>
                  <a:srgbClr val="17181A"/>
                </a:solidFill>
                <a:latin typeface="Microsoft YaHei" pitchFamily="34" charset="0"/>
                <a:ea typeface="Microsoft YaHei" pitchFamily="34" charset="-122"/>
                <a:cs typeface="Microsoft YaHei" pitchFamily="34" charset="-120"/>
              </a:rPr>
              <a:t>Jul–Aug 2025</a:t>
            </a:r>
            <a:endParaRPr lang="en-US" sz="1275" dirty="0">
              <a:latin typeface="Microsoft YaHei" pitchFamily="34" charset="0"/>
              <a:ea typeface="Microsoft YaHei" pitchFamily="34" charset="-122"/>
              <a:cs typeface="Microsoft YaHei" pitchFamily="34" charset="-120"/>
            </a:endParaRPr>
          </a:p>
        </p:txBody>
      </p:sp>
      <p:sp>
        <p:nvSpPr>
          <p:cNvPr id="27" name="Text 25"/>
          <p:cNvSpPr/>
          <p:nvPr/>
        </p:nvSpPr>
        <p:spPr>
          <a:xfrm>
            <a:off x="0" y="5749721"/>
            <a:ext cx="6381750" cy="194310"/>
          </a:xfrm>
          <a:prstGeom prst="rect">
            <a:avLst/>
          </a:prstGeom>
          <a:noFill/>
          <a:ln/>
        </p:spPr>
        <p:txBody>
          <a:bodyPr wrap="none" lIns="0" tIns="0" rIns="0" bIns="0" rtlCol="0" anchor="t"/>
          <a:lstStyle/>
          <a:p>
            <a:pPr algn="ctr" indent="0" marL="0">
              <a:buNone/>
            </a:pPr>
            <a:r>
              <a:rPr lang="en-US" sz="1275" dirty="0">
                <a:solidFill>
                  <a:srgbClr val="17181A"/>
                </a:solidFill>
                <a:latin typeface="Microsoft YaHei" pitchFamily="34" charset="0"/>
                <a:ea typeface="Microsoft YaHei" pitchFamily="34" charset="-122"/>
                <a:cs typeface="Microsoft YaHei" pitchFamily="34" charset="-120"/>
              </a:rPr>
              <a:t>NEVs</a:t>
            </a:r>
            <a:endParaRPr lang="en-US" sz="1275" dirty="0">
              <a:latin typeface="Microsoft YaHei" pitchFamily="34" charset="0"/>
              <a:ea typeface="Microsoft YaHei" pitchFamily="34" charset="-122"/>
              <a:cs typeface="Microsoft YaHei" pitchFamily="34" charset="-120"/>
            </a:endParaRPr>
          </a:p>
        </p:txBody>
      </p:sp>
      <p:sp>
        <p:nvSpPr>
          <p:cNvPr id="28" name="Text 26"/>
          <p:cNvSpPr/>
          <p:nvPr/>
        </p:nvSpPr>
        <p:spPr>
          <a:xfrm>
            <a:off x="0" y="5749721"/>
            <a:ext cx="9620250" cy="194310"/>
          </a:xfrm>
          <a:prstGeom prst="rect">
            <a:avLst/>
          </a:prstGeom>
          <a:noFill/>
          <a:ln/>
        </p:spPr>
        <p:txBody>
          <a:bodyPr wrap="none" lIns="0" tIns="0" rIns="0" bIns="0" rtlCol="0" anchor="t"/>
          <a:lstStyle/>
          <a:p>
            <a:pPr algn="ctr" indent="0" marL="0">
              <a:buNone/>
            </a:pPr>
            <a:r>
              <a:rPr lang="en-US" sz="1275" dirty="0">
                <a:solidFill>
                  <a:srgbClr val="17181A"/>
                </a:solidFill>
                <a:latin typeface="Microsoft YaHei" pitchFamily="34" charset="0"/>
                <a:ea typeface="Microsoft YaHei" pitchFamily="34" charset="-122"/>
                <a:cs typeface="Microsoft YaHei" pitchFamily="34" charset="-120"/>
              </a:rPr>
              <a:t>ICE cars</a:t>
            </a:r>
            <a:endParaRPr lang="en-US" sz="1275" dirty="0">
              <a:latin typeface="Microsoft YaHei" pitchFamily="34" charset="0"/>
              <a:ea typeface="Microsoft YaHei" pitchFamily="34" charset="-122"/>
              <a:cs typeface="Microsoft YaHei" pitchFamily="34" charset="-120"/>
            </a:endParaRPr>
          </a:p>
        </p:txBody>
      </p:sp>
      <p:sp>
        <p:nvSpPr>
          <p:cNvPr id="29" name="Text 27"/>
          <p:cNvSpPr/>
          <p:nvPr/>
        </p:nvSpPr>
        <p:spPr>
          <a:xfrm>
            <a:off x="666750" y="5749721"/>
            <a:ext cx="11525250" cy="194310"/>
          </a:xfrm>
          <a:prstGeom prst="rect">
            <a:avLst/>
          </a:prstGeom>
          <a:noFill/>
          <a:ln/>
        </p:spPr>
        <p:txBody>
          <a:bodyPr wrap="none" lIns="0" tIns="0" rIns="0" bIns="0" rtlCol="0" anchor="t"/>
          <a:lstStyle/>
          <a:p>
            <a:pPr algn="ctr" indent="0" marL="0">
              <a:buNone/>
            </a:pPr>
            <a:r>
              <a:rPr lang="en-US" sz="1275" dirty="0">
                <a:solidFill>
                  <a:srgbClr val="17181A"/>
                </a:solidFill>
                <a:latin typeface="Microsoft YaHei" pitchFamily="34" charset="0"/>
                <a:ea typeface="Microsoft YaHei" pitchFamily="34" charset="-122"/>
                <a:cs typeface="Microsoft YaHei" pitchFamily="34" charset="-120"/>
              </a:rPr>
              <a:t>Jul–Aug 2026</a:t>
            </a:r>
            <a:endParaRPr lang="en-US" sz="1275" dirty="0">
              <a:latin typeface="Microsoft YaHei" pitchFamily="34" charset="0"/>
              <a:ea typeface="Microsoft YaHei" pitchFamily="34" charset="-122"/>
              <a:cs typeface="Microsoft YaHei" pitchFamily="34" charset="-120"/>
            </a:endParaRPr>
          </a:p>
        </p:txBody>
      </p:sp>
      <p:sp>
        <p:nvSpPr>
          <p:cNvPr id="30" name="Shape 28"/>
          <p:cNvSpPr/>
          <p:nvPr/>
        </p:nvSpPr>
        <p:spPr>
          <a:xfrm>
            <a:off x="7429500" y="2038350"/>
            <a:ext cx="0" cy="3009900"/>
          </a:xfrm>
          <a:prstGeom prst="line">
            <a:avLst/>
          </a:prstGeom>
          <a:noFill/>
          <a:ln w="9525">
            <a:solidFill>
              <a:srgbClr val="DEE0DB"/>
            </a:solidFill>
            <a:prstDash val="solid"/>
          </a:ln>
        </p:spPr>
      </p:sp>
      <p:sp>
        <p:nvSpPr>
          <p:cNvPr id="31" name="Text 29"/>
          <p:cNvSpPr/>
          <p:nvPr/>
        </p:nvSpPr>
        <p:spPr>
          <a:xfrm>
            <a:off x="7810500" y="2053660"/>
            <a:ext cx="438150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NEV share of retail, Jul–Aug</a:t>
            </a:r>
            <a:endParaRPr lang="en-US" sz="1200" dirty="0">
              <a:latin typeface="Microsoft YaHei" pitchFamily="34" charset="0"/>
              <a:ea typeface="Microsoft YaHei" pitchFamily="34" charset="-122"/>
              <a:cs typeface="Microsoft YaHei" pitchFamily="34" charset="-120"/>
            </a:endParaRPr>
          </a:p>
        </p:txBody>
      </p:sp>
      <p:sp>
        <p:nvSpPr>
          <p:cNvPr id="32" name="Text 30"/>
          <p:cNvSpPr/>
          <p:nvPr/>
        </p:nvSpPr>
        <p:spPr>
          <a:xfrm>
            <a:off x="7810500" y="2313602"/>
            <a:ext cx="4381500" cy="571500"/>
          </a:xfrm>
          <a:prstGeom prst="rect">
            <a:avLst/>
          </a:prstGeom>
          <a:noFill/>
          <a:ln/>
        </p:spPr>
        <p:txBody>
          <a:bodyPr wrap="none" lIns="0" tIns="0" rIns="0" bIns="0" rtlCol="0" anchor="t"/>
          <a:lstStyle/>
          <a:p>
            <a:pPr algn="l" indent="0" marL="0">
              <a:buNone/>
            </a:pPr>
            <a:r>
              <a:rPr lang="en-US" sz="3750" b="1" dirty="0">
                <a:solidFill>
                  <a:srgbClr val="17181A"/>
                </a:solidFill>
                <a:latin typeface="Microsoft YaHei" pitchFamily="34" charset="0"/>
                <a:ea typeface="Microsoft YaHei" pitchFamily="34" charset="-122"/>
                <a:cs typeface="Microsoft YaHei" pitchFamily="34" charset="-120"/>
              </a:rPr>
              <a:t>65.2%</a:t>
            </a:r>
            <a:endParaRPr lang="en-US" sz="3750" dirty="0">
              <a:latin typeface="Microsoft YaHei" pitchFamily="34" charset="0"/>
              <a:ea typeface="Microsoft YaHei" pitchFamily="34" charset="-122"/>
              <a:cs typeface="Microsoft YaHei" pitchFamily="34" charset="-120"/>
            </a:endParaRPr>
          </a:p>
        </p:txBody>
      </p:sp>
      <p:sp>
        <p:nvSpPr>
          <p:cNvPr id="33" name="Text 31"/>
          <p:cNvSpPr/>
          <p:nvPr/>
        </p:nvSpPr>
        <p:spPr>
          <a:xfrm>
            <a:off x="7810500" y="2929960"/>
            <a:ext cx="4381500" cy="182880"/>
          </a:xfrm>
          <a:prstGeom prst="rect">
            <a:avLst/>
          </a:prstGeom>
          <a:noFill/>
          <a:ln/>
        </p:spPr>
        <p:txBody>
          <a:bodyPr wrap="none" lIns="0" tIns="0" rIns="0" bIns="0" rtlCol="0" anchor="t"/>
          <a:lstStyle/>
          <a:p>
            <a:pPr algn="l" indent="0" marL="0">
              <a:buNone/>
            </a:pPr>
            <a:r>
              <a:rPr lang="en-US" sz="1200" dirty="0">
                <a:solidFill>
                  <a:srgbClr val="17181A"/>
                </a:solidFill>
                <a:latin typeface="Microsoft YaHei" pitchFamily="34" charset="0"/>
                <a:ea typeface="Microsoft YaHei" pitchFamily="34" charset="-122"/>
                <a:cs typeface="Microsoft YaHei" pitchFamily="34" charset="-120"/>
              </a:rPr>
              <a:t>54.6% a year earlier</a:t>
            </a:r>
            <a:endParaRPr lang="en-US" sz="1200" dirty="0">
              <a:latin typeface="Microsoft YaHei" pitchFamily="34" charset="0"/>
              <a:ea typeface="Microsoft YaHei" pitchFamily="34" charset="-122"/>
              <a:cs typeface="Microsoft YaHei" pitchFamily="34" charset="-120"/>
            </a:endParaRPr>
          </a:p>
        </p:txBody>
      </p:sp>
      <p:sp>
        <p:nvSpPr>
          <p:cNvPr id="34" name="Shape 32"/>
          <p:cNvSpPr/>
          <p:nvPr/>
        </p:nvSpPr>
        <p:spPr>
          <a:xfrm>
            <a:off x="7810500" y="3505200"/>
            <a:ext cx="3619500" cy="0"/>
          </a:xfrm>
          <a:prstGeom prst="line">
            <a:avLst/>
          </a:prstGeom>
          <a:noFill/>
          <a:ln w="9525">
            <a:solidFill>
              <a:srgbClr val="DEE0DB"/>
            </a:solidFill>
            <a:prstDash val="solid"/>
          </a:ln>
        </p:spPr>
      </p:sp>
      <p:sp>
        <p:nvSpPr>
          <p:cNvPr id="35" name="Text 33"/>
          <p:cNvSpPr/>
          <p:nvPr/>
        </p:nvSpPr>
        <p:spPr>
          <a:xfrm>
            <a:off x="7810500" y="3672910"/>
            <a:ext cx="438150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ICE share of the drop</a:t>
            </a:r>
            <a:endParaRPr lang="en-US" sz="1200" dirty="0">
              <a:latin typeface="Microsoft YaHei" pitchFamily="34" charset="0"/>
              <a:ea typeface="Microsoft YaHei" pitchFamily="34" charset="-122"/>
              <a:cs typeface="Microsoft YaHei" pitchFamily="34" charset="-120"/>
            </a:endParaRPr>
          </a:p>
        </p:txBody>
      </p:sp>
      <p:sp>
        <p:nvSpPr>
          <p:cNvPr id="36" name="Text 34"/>
          <p:cNvSpPr/>
          <p:nvPr/>
        </p:nvSpPr>
        <p:spPr>
          <a:xfrm>
            <a:off x="7810500" y="3932852"/>
            <a:ext cx="4381500" cy="571500"/>
          </a:xfrm>
          <a:prstGeom prst="rect">
            <a:avLst/>
          </a:prstGeom>
          <a:noFill/>
          <a:ln/>
        </p:spPr>
        <p:txBody>
          <a:bodyPr wrap="none" lIns="0" tIns="0" rIns="0" bIns="0" rtlCol="0" anchor="t"/>
          <a:lstStyle/>
          <a:p>
            <a:pPr algn="l" indent="0" marL="0">
              <a:buNone/>
            </a:pPr>
            <a:r>
              <a:rPr lang="en-US" sz="3750" b="1" dirty="0">
                <a:solidFill>
                  <a:srgbClr val="17181A"/>
                </a:solidFill>
                <a:latin typeface="Microsoft YaHei" pitchFamily="34" charset="0"/>
                <a:ea typeface="Microsoft YaHei" pitchFamily="34" charset="-122"/>
                <a:cs typeface="Microsoft YaHei" pitchFamily="34" charset="-120"/>
              </a:rPr>
              <a:t>84%</a:t>
            </a:r>
            <a:endParaRPr lang="en-US" sz="3750" dirty="0">
              <a:latin typeface="Microsoft YaHei" pitchFamily="34" charset="0"/>
              <a:ea typeface="Microsoft YaHei" pitchFamily="34" charset="-122"/>
              <a:cs typeface="Microsoft YaHei" pitchFamily="34" charset="-120"/>
            </a:endParaRPr>
          </a:p>
        </p:txBody>
      </p:sp>
      <p:sp>
        <p:nvSpPr>
          <p:cNvPr id="37" name="Text 35"/>
          <p:cNvSpPr/>
          <p:nvPr/>
        </p:nvSpPr>
        <p:spPr>
          <a:xfrm>
            <a:off x="7810500" y="4549210"/>
            <a:ext cx="4381500" cy="182880"/>
          </a:xfrm>
          <a:prstGeom prst="rect">
            <a:avLst/>
          </a:prstGeom>
          <a:noFill/>
          <a:ln/>
        </p:spPr>
        <p:txBody>
          <a:bodyPr wrap="none" lIns="0" tIns="0" rIns="0" bIns="0" rtlCol="0" anchor="t"/>
          <a:lstStyle/>
          <a:p>
            <a:pPr algn="l" indent="0" marL="0">
              <a:buNone/>
            </a:pPr>
            <a:r>
              <a:rPr lang="en-US" sz="1200" dirty="0">
                <a:solidFill>
                  <a:srgbClr val="17181A"/>
                </a:solidFill>
                <a:latin typeface="Microsoft YaHei" pitchFamily="34" charset="0"/>
                <a:ea typeface="Microsoft YaHei" pitchFamily="34" charset="-122"/>
                <a:cs typeface="Microsoft YaHei" pitchFamily="34" charset="-120"/>
              </a:rPr>
              <a:t>ICE cars −0.69m, NEVs −0.13m</a:t>
            </a:r>
            <a:endParaRPr lang="en-US" sz="1200" dirty="0">
              <a:latin typeface="Microsoft YaHei" pitchFamily="34" charset="0"/>
              <a:ea typeface="Microsoft YaHei" pitchFamily="34" charset="-122"/>
              <a:cs typeface="Microsoft YaHei" pitchFamily="34" charset="-120"/>
            </a:endParaRPr>
          </a:p>
        </p:txBody>
      </p:sp>
      <p:sp>
        <p:nvSpPr>
          <p:cNvPr id="38" name="Text 36"/>
          <p:cNvSpPr/>
          <p:nvPr/>
        </p:nvSpPr>
        <p:spPr>
          <a:xfrm>
            <a:off x="762000" y="6215362"/>
            <a:ext cx="11430000" cy="160020"/>
          </a:xfrm>
          <a:prstGeom prst="rect">
            <a:avLst/>
          </a:prstGeom>
          <a:noFill/>
          <a:ln/>
        </p:spPr>
        <p:txBody>
          <a:bodyPr wrap="none" lIns="0" tIns="0" rIns="0" bIns="0" rtlCol="0" anchor="t"/>
          <a:lstStyle/>
          <a:p>
            <a:pPr algn="l" indent="0" marL="0">
              <a:buNone/>
            </a:pPr>
            <a:r>
              <a:rPr lang="en-US" sz="1050" dirty="0">
                <a:solidFill>
                  <a:srgbClr val="5C6066"/>
                </a:solidFill>
                <a:latin typeface="Microsoft YaHei" pitchFamily="34" charset="0"/>
                <a:ea typeface="Microsoft YaHei" pitchFamily="34" charset="-122"/>
                <a:cs typeface="Microsoft YaHei" pitchFamily="34" charset="-120"/>
              </a:rPr>
              <a:t>Source: CPCA monthly reports, Jul–Aug 2025 and 2026. Passenger car home retail, changes are the two years</a:t>
            </a:r>
            <a:pPr algn="l" indent="0" marL="0">
              <a:buNone/>
            </a:pPr>
            <a:r>
              <a:rPr lang="en-US" sz="1050" dirty="0">
                <a:solidFill>
                  <a:srgbClr val="5C6066"/>
                </a:solidFill>
                <a:latin typeface="Microsoft YaHei" pitchFamily="34" charset="0"/>
                <a:ea typeface="Microsoft YaHei" pitchFamily="34" charset="-122"/>
                <a:cs typeface="Microsoft YaHei" pitchFamily="34" charset="-120"/>
              </a:rPr>
              <a:t>'</a:t>
            </a:r>
            <a:pPr algn="l" indent="0" marL="0">
              <a:buNone/>
            </a:pPr>
            <a:r>
              <a:rPr lang="en-US" sz="1050" dirty="0">
                <a:solidFill>
                  <a:srgbClr val="5C6066"/>
                </a:solidFill>
                <a:latin typeface="Microsoft YaHei" pitchFamily="34" charset="0"/>
                <a:ea typeface="Microsoft YaHei" pitchFamily="34" charset="-122"/>
                <a:cs typeface="Microsoft YaHei" pitchFamily="34" charset="-120"/>
              </a:rPr>
              <a:t> published figures subtracted</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4"/>
          </a:solidFill>
          <a:ln/>
        </p:spPr>
      </p:sp>
      <p:sp>
        <p:nvSpPr>
          <p:cNvPr id="3" name="Shape 1"/>
          <p:cNvSpPr/>
          <p:nvPr/>
        </p:nvSpPr>
        <p:spPr>
          <a:xfrm>
            <a:off x="11029950" y="552450"/>
            <a:ext cx="133350" cy="133350"/>
          </a:xfrm>
          <a:prstGeom prst="rect">
            <a:avLst/>
          </a:prstGeom>
          <a:solidFill>
            <a:srgbClr val="0032A0"/>
          </a:solidFill>
          <a:ln/>
        </p:spPr>
      </p:sp>
      <p:sp>
        <p:nvSpPr>
          <p:cNvPr id="4" name="Shape 2"/>
          <p:cNvSpPr/>
          <p:nvPr/>
        </p:nvSpPr>
        <p:spPr>
          <a:xfrm>
            <a:off x="11210925" y="590550"/>
            <a:ext cx="95250" cy="95250"/>
          </a:xfrm>
          <a:prstGeom prst="rect">
            <a:avLst/>
          </a:prstGeom>
          <a:solidFill>
            <a:srgbClr val="0032A0"/>
          </a:solidFill>
          <a:ln/>
        </p:spPr>
      </p:sp>
      <p:sp>
        <p:nvSpPr>
          <p:cNvPr id="5" name="Shape 3"/>
          <p:cNvSpPr/>
          <p:nvPr/>
        </p:nvSpPr>
        <p:spPr>
          <a:xfrm>
            <a:off x="11353800" y="619125"/>
            <a:ext cx="66675" cy="66675"/>
          </a:xfrm>
          <a:prstGeom prst="rect">
            <a:avLst/>
          </a:prstGeom>
          <a:solidFill>
            <a:srgbClr val="0032A0"/>
          </a:solidFill>
          <a:ln/>
        </p:spPr>
      </p:sp>
      <p:pic>
        <p:nvPicPr>
          <p:cNvPr id="6" name="Image 0" descr="preencoded.png">    </p:cNvPr>
          <p:cNvPicPr>
            <a:picLocks noChangeAspect="1"/>
          </p:cNvPicPr>
          <p:nvPr/>
        </p:nvPicPr>
        <p:blipFill>
          <a:blip r:embed="rId1"/>
          <a:srcRect l="0" r="0" t="1786" b="1786"/>
          <a:stretch/>
        </p:blipFill>
        <p:spPr>
          <a:xfrm>
            <a:off x="0" y="0"/>
            <a:ext cx="5334000" cy="6858000"/>
          </a:xfrm>
          <a:prstGeom prst="rect">
            <a:avLst/>
          </a:prstGeom>
        </p:spPr>
      </p:pic>
      <p:sp>
        <p:nvSpPr>
          <p:cNvPr id="7" name="Text 4"/>
          <p:cNvSpPr/>
          <p:nvPr/>
        </p:nvSpPr>
        <p:spPr>
          <a:xfrm>
            <a:off x="5943600" y="526643"/>
            <a:ext cx="6248400" cy="388620"/>
          </a:xfrm>
          <a:prstGeom prst="rect">
            <a:avLst/>
          </a:prstGeom>
          <a:noFill/>
          <a:ln/>
        </p:spPr>
        <p:txBody>
          <a:bodyPr wrap="none" lIns="0" tIns="0" rIns="0" bIns="0" rtlCol="0" anchor="t"/>
          <a:lstStyle/>
          <a:p>
            <a:pPr algn="l" indent="0" marL="0">
              <a:buNone/>
            </a:pPr>
            <a:r>
              <a:rPr lang="en-US" sz="2550" b="1" dirty="0">
                <a:solidFill>
                  <a:srgbClr val="17181A"/>
                </a:solidFill>
                <a:latin typeface="Microsoft YaHei" pitchFamily="34" charset="0"/>
                <a:ea typeface="Microsoft YaHei" pitchFamily="34" charset="-122"/>
                <a:cs typeface="Microsoft YaHei" pitchFamily="34" charset="-120"/>
              </a:rPr>
              <a:t>Growth went abroad:</a:t>
            </a:r>
            <a:endParaRPr lang="en-US" sz="2550" dirty="0">
              <a:latin typeface="Microsoft YaHei" pitchFamily="34" charset="0"/>
              <a:ea typeface="Microsoft YaHei" pitchFamily="34" charset="-122"/>
              <a:cs typeface="Microsoft YaHei" pitchFamily="34" charset="-120"/>
            </a:endParaRPr>
          </a:p>
        </p:txBody>
      </p:sp>
      <p:sp>
        <p:nvSpPr>
          <p:cNvPr id="8" name="Text 5"/>
          <p:cNvSpPr/>
          <p:nvPr/>
        </p:nvSpPr>
        <p:spPr>
          <a:xfrm>
            <a:off x="5943600" y="964793"/>
            <a:ext cx="6248400" cy="388620"/>
          </a:xfrm>
          <a:prstGeom prst="rect">
            <a:avLst/>
          </a:prstGeom>
          <a:noFill/>
          <a:ln/>
        </p:spPr>
        <p:txBody>
          <a:bodyPr wrap="none" lIns="0" tIns="0" rIns="0" bIns="0" rtlCol="0" anchor="t"/>
          <a:lstStyle/>
          <a:p>
            <a:pPr algn="l" indent="0" marL="0">
              <a:buNone/>
            </a:pPr>
            <a:r>
              <a:rPr lang="en-US" sz="2550" b="1" dirty="0">
                <a:solidFill>
                  <a:srgbClr val="17181A"/>
                </a:solidFill>
                <a:latin typeface="Microsoft YaHei" pitchFamily="34" charset="0"/>
                <a:ea typeface="Microsoft YaHei" pitchFamily="34" charset="-122"/>
                <a:cs typeface="Microsoft YaHei" pitchFamily="34" charset="-120"/>
              </a:rPr>
              <a:t>NEV exports up 154%</a:t>
            </a:r>
            <a:endParaRPr lang="en-US" sz="2550" dirty="0">
              <a:latin typeface="Microsoft YaHei" pitchFamily="34" charset="0"/>
              <a:ea typeface="Microsoft YaHei" pitchFamily="34" charset="-122"/>
              <a:cs typeface="Microsoft YaHei" pitchFamily="34" charset="-120"/>
            </a:endParaRPr>
          </a:p>
        </p:txBody>
      </p:sp>
      <p:sp>
        <p:nvSpPr>
          <p:cNvPr id="9" name="Shape 6"/>
          <p:cNvSpPr/>
          <p:nvPr/>
        </p:nvSpPr>
        <p:spPr>
          <a:xfrm>
            <a:off x="5943600" y="1552575"/>
            <a:ext cx="5486400" cy="9525"/>
          </a:xfrm>
          <a:prstGeom prst="rect">
            <a:avLst/>
          </a:prstGeom>
          <a:solidFill>
            <a:srgbClr val="DEE0DB"/>
          </a:solidFill>
          <a:ln/>
        </p:spPr>
      </p:sp>
      <p:sp>
        <p:nvSpPr>
          <p:cNvPr id="10" name="Shape 7"/>
          <p:cNvSpPr/>
          <p:nvPr/>
        </p:nvSpPr>
        <p:spPr>
          <a:xfrm>
            <a:off x="5943600" y="1543050"/>
            <a:ext cx="914400" cy="28575"/>
          </a:xfrm>
          <a:prstGeom prst="rect">
            <a:avLst/>
          </a:prstGeom>
          <a:solidFill>
            <a:srgbClr val="0032A0"/>
          </a:solidFill>
          <a:ln/>
        </p:spPr>
      </p:sp>
      <p:sp>
        <p:nvSpPr>
          <p:cNvPr id="11" name="Text 8"/>
          <p:cNvSpPr/>
          <p:nvPr/>
        </p:nvSpPr>
        <p:spPr>
          <a:xfrm>
            <a:off x="5943600" y="2130221"/>
            <a:ext cx="6248400"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Jul–Aug NEV exports</a:t>
            </a:r>
            <a:endParaRPr lang="en-US" sz="1275" dirty="0">
              <a:latin typeface="Microsoft YaHei" pitchFamily="34" charset="0"/>
              <a:ea typeface="Microsoft YaHei" pitchFamily="34" charset="-122"/>
              <a:cs typeface="Microsoft YaHei" pitchFamily="34" charset="-120"/>
            </a:endParaRPr>
          </a:p>
        </p:txBody>
      </p:sp>
      <p:sp>
        <p:nvSpPr>
          <p:cNvPr id="12" name="Text 9"/>
          <p:cNvSpPr/>
          <p:nvPr/>
        </p:nvSpPr>
        <p:spPr>
          <a:xfrm>
            <a:off x="8096250" y="2005187"/>
            <a:ext cx="4095750" cy="457200"/>
          </a:xfrm>
          <a:prstGeom prst="rect">
            <a:avLst/>
          </a:prstGeom>
          <a:noFill/>
          <a:ln/>
        </p:spPr>
        <p:txBody>
          <a:bodyPr wrap="none" lIns="0" tIns="0" rIns="0" bIns="0" rtlCol="0" anchor="t"/>
          <a:lstStyle/>
          <a:p>
            <a:pPr algn="l" indent="0" marL="0">
              <a:buNone/>
            </a:pPr>
            <a:r>
              <a:rPr lang="en-US" sz="3000" b="1" dirty="0">
                <a:solidFill>
                  <a:srgbClr val="0032A0"/>
                </a:solidFill>
                <a:latin typeface="Microsoft YaHei" pitchFamily="34" charset="0"/>
                <a:ea typeface="Microsoft YaHei" pitchFamily="34" charset="-122"/>
                <a:cs typeface="Microsoft YaHei" pitchFamily="34" charset="-120"/>
              </a:rPr>
              <a:t>1.058m</a:t>
            </a:r>
            <a:endParaRPr lang="en-US" sz="3000" dirty="0">
              <a:latin typeface="Microsoft YaHei" pitchFamily="34" charset="0"/>
              <a:ea typeface="Microsoft YaHei" pitchFamily="34" charset="-122"/>
              <a:cs typeface="Microsoft YaHei" pitchFamily="34" charset="-120"/>
            </a:endParaRPr>
          </a:p>
        </p:txBody>
      </p:sp>
      <p:sp>
        <p:nvSpPr>
          <p:cNvPr id="13" name="Text 10"/>
          <p:cNvSpPr/>
          <p:nvPr/>
        </p:nvSpPr>
        <p:spPr>
          <a:xfrm>
            <a:off x="8096250" y="2501335"/>
            <a:ext cx="409575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from 0.417m</a:t>
            </a:r>
            <a:endParaRPr lang="en-US" sz="1200" dirty="0">
              <a:latin typeface="Microsoft YaHei" pitchFamily="34" charset="0"/>
              <a:ea typeface="Microsoft YaHei" pitchFamily="34" charset="-122"/>
              <a:cs typeface="Microsoft YaHei" pitchFamily="34" charset="-120"/>
            </a:endParaRPr>
          </a:p>
        </p:txBody>
      </p:sp>
      <p:sp>
        <p:nvSpPr>
          <p:cNvPr id="14" name="Shape 11"/>
          <p:cNvSpPr/>
          <p:nvPr/>
        </p:nvSpPr>
        <p:spPr>
          <a:xfrm>
            <a:off x="5943600" y="2857500"/>
            <a:ext cx="5486400" cy="0"/>
          </a:xfrm>
          <a:prstGeom prst="line">
            <a:avLst/>
          </a:prstGeom>
          <a:noFill/>
          <a:ln w="9525">
            <a:solidFill>
              <a:srgbClr val="DEE0DB"/>
            </a:solidFill>
            <a:prstDash val="solid"/>
          </a:ln>
        </p:spPr>
      </p:sp>
      <p:sp>
        <p:nvSpPr>
          <p:cNvPr id="15" name="Text 12"/>
          <p:cNvSpPr/>
          <p:nvPr/>
        </p:nvSpPr>
        <p:spPr>
          <a:xfrm>
            <a:off x="5943600" y="3120821"/>
            <a:ext cx="6248400"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Wholesale incl. exports</a:t>
            </a:r>
            <a:endParaRPr lang="en-US" sz="1275" dirty="0">
              <a:latin typeface="Microsoft YaHei" pitchFamily="34" charset="0"/>
              <a:ea typeface="Microsoft YaHei" pitchFamily="34" charset="-122"/>
              <a:cs typeface="Microsoft YaHei" pitchFamily="34" charset="-120"/>
            </a:endParaRPr>
          </a:p>
        </p:txBody>
      </p:sp>
      <p:sp>
        <p:nvSpPr>
          <p:cNvPr id="16" name="Text 13"/>
          <p:cNvSpPr/>
          <p:nvPr/>
        </p:nvSpPr>
        <p:spPr>
          <a:xfrm>
            <a:off x="8096250" y="3057400"/>
            <a:ext cx="4095750" cy="297180"/>
          </a:xfrm>
          <a:prstGeom prst="rect">
            <a:avLst/>
          </a:prstGeom>
          <a:noFill/>
          <a:ln/>
        </p:spPr>
        <p:txBody>
          <a:bodyPr wrap="none" lIns="0" tIns="0" rIns="0" bIns="0" rtlCol="0" anchor="t"/>
          <a:lstStyle/>
          <a:p>
            <a:pPr algn="l" indent="0" marL="0">
              <a:buNone/>
            </a:pPr>
            <a:r>
              <a:rPr lang="en-US" sz="1950" b="1" dirty="0">
                <a:solidFill>
                  <a:srgbClr val="17181A"/>
                </a:solidFill>
                <a:latin typeface="Microsoft YaHei" pitchFamily="34" charset="0"/>
                <a:ea typeface="Microsoft YaHei" pitchFamily="34" charset="-122"/>
                <a:cs typeface="Microsoft YaHei" pitchFamily="34" charset="-120"/>
              </a:rPr>
              <a:t>−1.6%</a:t>
            </a:r>
            <a:endParaRPr lang="en-US" sz="1950" dirty="0">
              <a:latin typeface="Microsoft YaHei" pitchFamily="34" charset="0"/>
              <a:ea typeface="Microsoft YaHei" pitchFamily="34" charset="-122"/>
              <a:cs typeface="Microsoft YaHei" pitchFamily="34" charset="-120"/>
            </a:endParaRPr>
          </a:p>
        </p:txBody>
      </p:sp>
      <p:sp>
        <p:nvSpPr>
          <p:cNvPr id="17" name="Shape 14"/>
          <p:cNvSpPr/>
          <p:nvPr/>
        </p:nvSpPr>
        <p:spPr>
          <a:xfrm>
            <a:off x="5943600" y="3543300"/>
            <a:ext cx="5486400" cy="0"/>
          </a:xfrm>
          <a:prstGeom prst="line">
            <a:avLst/>
          </a:prstGeom>
          <a:noFill/>
          <a:ln w="9525">
            <a:solidFill>
              <a:srgbClr val="DEE0DB"/>
            </a:solidFill>
            <a:prstDash val="solid"/>
          </a:ln>
        </p:spPr>
      </p:sp>
      <p:sp>
        <p:nvSpPr>
          <p:cNvPr id="18" name="Text 15"/>
          <p:cNvSpPr/>
          <p:nvPr/>
        </p:nvSpPr>
        <p:spPr>
          <a:xfrm>
            <a:off x="5943600" y="3806621"/>
            <a:ext cx="6248400"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Home retail</a:t>
            </a:r>
            <a:endParaRPr lang="en-US" sz="1275" dirty="0">
              <a:latin typeface="Microsoft YaHei" pitchFamily="34" charset="0"/>
              <a:ea typeface="Microsoft YaHei" pitchFamily="34" charset="-122"/>
              <a:cs typeface="Microsoft YaHei" pitchFamily="34" charset="-120"/>
            </a:endParaRPr>
          </a:p>
        </p:txBody>
      </p:sp>
      <p:sp>
        <p:nvSpPr>
          <p:cNvPr id="19" name="Text 16"/>
          <p:cNvSpPr/>
          <p:nvPr/>
        </p:nvSpPr>
        <p:spPr>
          <a:xfrm>
            <a:off x="8096250" y="3743200"/>
            <a:ext cx="4095750" cy="297180"/>
          </a:xfrm>
          <a:prstGeom prst="rect">
            <a:avLst/>
          </a:prstGeom>
          <a:noFill/>
          <a:ln/>
        </p:spPr>
        <p:txBody>
          <a:bodyPr wrap="none" lIns="0" tIns="0" rIns="0" bIns="0" rtlCol="0" anchor="t"/>
          <a:lstStyle/>
          <a:p>
            <a:pPr algn="l" indent="0" marL="0">
              <a:buNone/>
            </a:pPr>
            <a:r>
              <a:rPr lang="en-US" sz="1950" b="1" dirty="0">
                <a:solidFill>
                  <a:srgbClr val="17181A"/>
                </a:solidFill>
                <a:latin typeface="Microsoft YaHei" pitchFamily="34" charset="0"/>
                <a:ea typeface="Microsoft YaHei" pitchFamily="34" charset="-122"/>
                <a:cs typeface="Microsoft YaHei" pitchFamily="34" charset="-120"/>
              </a:rPr>
              <a:t>−21.4%</a:t>
            </a:r>
            <a:endParaRPr lang="en-US" sz="1950" dirty="0">
              <a:latin typeface="Microsoft YaHei" pitchFamily="34" charset="0"/>
              <a:ea typeface="Microsoft YaHei" pitchFamily="34" charset="-122"/>
              <a:cs typeface="Microsoft YaHei" pitchFamily="34" charset="-120"/>
            </a:endParaRPr>
          </a:p>
        </p:txBody>
      </p:sp>
      <p:sp>
        <p:nvSpPr>
          <p:cNvPr id="20" name="Shape 17"/>
          <p:cNvSpPr/>
          <p:nvPr/>
        </p:nvSpPr>
        <p:spPr>
          <a:xfrm>
            <a:off x="5943600" y="4229100"/>
            <a:ext cx="5486400" cy="0"/>
          </a:xfrm>
          <a:prstGeom prst="line">
            <a:avLst/>
          </a:prstGeom>
          <a:noFill/>
          <a:ln w="9525">
            <a:solidFill>
              <a:srgbClr val="DEE0DB"/>
            </a:solidFill>
            <a:prstDash val="solid"/>
          </a:ln>
        </p:spPr>
      </p:sp>
      <p:sp>
        <p:nvSpPr>
          <p:cNvPr id="21" name="Text 18"/>
          <p:cNvSpPr/>
          <p:nvPr/>
        </p:nvSpPr>
        <p:spPr>
          <a:xfrm>
            <a:off x="5943600" y="4492421"/>
            <a:ext cx="6248400"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NEV share of Aug exports</a:t>
            </a:r>
            <a:endParaRPr lang="en-US" sz="1275" dirty="0">
              <a:latin typeface="Microsoft YaHei" pitchFamily="34" charset="0"/>
              <a:ea typeface="Microsoft YaHei" pitchFamily="34" charset="-122"/>
              <a:cs typeface="Microsoft YaHei" pitchFamily="34" charset="-120"/>
            </a:endParaRPr>
          </a:p>
        </p:txBody>
      </p:sp>
      <p:sp>
        <p:nvSpPr>
          <p:cNvPr id="22" name="Text 19"/>
          <p:cNvSpPr/>
          <p:nvPr/>
        </p:nvSpPr>
        <p:spPr>
          <a:xfrm>
            <a:off x="8096250" y="4429000"/>
            <a:ext cx="4095750" cy="297180"/>
          </a:xfrm>
          <a:prstGeom prst="rect">
            <a:avLst/>
          </a:prstGeom>
          <a:noFill/>
          <a:ln/>
        </p:spPr>
        <p:txBody>
          <a:bodyPr wrap="none" lIns="0" tIns="0" rIns="0" bIns="0" rtlCol="0" anchor="t"/>
          <a:lstStyle/>
          <a:p>
            <a:pPr algn="l" indent="0" marL="0">
              <a:buNone/>
            </a:pPr>
            <a:r>
              <a:rPr lang="en-US" sz="1950" b="1" dirty="0">
                <a:solidFill>
                  <a:srgbClr val="17181A"/>
                </a:solidFill>
                <a:latin typeface="Microsoft YaHei" pitchFamily="34" charset="0"/>
                <a:ea typeface="Microsoft YaHei" pitchFamily="34" charset="-122"/>
                <a:cs typeface="Microsoft YaHei" pitchFamily="34" charset="-120"/>
              </a:rPr>
              <a:t>58.4%</a:t>
            </a:r>
            <a:endParaRPr lang="en-US" sz="1950" dirty="0">
              <a:latin typeface="Microsoft YaHei" pitchFamily="34" charset="0"/>
              <a:ea typeface="Microsoft YaHei" pitchFamily="34" charset="-122"/>
              <a:cs typeface="Microsoft YaHei" pitchFamily="34" charset="-120"/>
            </a:endParaRPr>
          </a:p>
        </p:txBody>
      </p:sp>
      <p:sp>
        <p:nvSpPr>
          <p:cNvPr id="23" name="Shape 20"/>
          <p:cNvSpPr/>
          <p:nvPr/>
        </p:nvSpPr>
        <p:spPr>
          <a:xfrm>
            <a:off x="5943600" y="4914900"/>
            <a:ext cx="5486400" cy="0"/>
          </a:xfrm>
          <a:prstGeom prst="line">
            <a:avLst/>
          </a:prstGeom>
          <a:noFill/>
          <a:ln w="9525">
            <a:solidFill>
              <a:srgbClr val="DEE0DB"/>
            </a:solidFill>
            <a:prstDash val="solid"/>
          </a:ln>
        </p:spPr>
      </p:sp>
      <p:sp>
        <p:nvSpPr>
          <p:cNvPr id="24" name="Text 21"/>
          <p:cNvSpPr/>
          <p:nvPr/>
        </p:nvSpPr>
        <p:spPr>
          <a:xfrm>
            <a:off x="5943600" y="5178221"/>
            <a:ext cx="6248400"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Top market, Jan–Aug</a:t>
            </a:r>
            <a:endParaRPr lang="en-US" sz="1275" dirty="0">
              <a:latin typeface="Microsoft YaHei" pitchFamily="34" charset="0"/>
              <a:ea typeface="Microsoft YaHei" pitchFamily="34" charset="-122"/>
              <a:cs typeface="Microsoft YaHei" pitchFamily="34" charset="-120"/>
            </a:endParaRPr>
          </a:p>
        </p:txBody>
      </p:sp>
      <p:sp>
        <p:nvSpPr>
          <p:cNvPr id="25" name="Text 22"/>
          <p:cNvSpPr/>
          <p:nvPr/>
        </p:nvSpPr>
        <p:spPr>
          <a:xfrm>
            <a:off x="8096250" y="5114800"/>
            <a:ext cx="4095750" cy="297180"/>
          </a:xfrm>
          <a:prstGeom prst="rect">
            <a:avLst/>
          </a:prstGeom>
          <a:noFill/>
          <a:ln/>
        </p:spPr>
        <p:txBody>
          <a:bodyPr wrap="none" lIns="0" tIns="0" rIns="0" bIns="0" rtlCol="0" anchor="t"/>
          <a:lstStyle/>
          <a:p>
            <a:pPr algn="l" indent="0" marL="0">
              <a:buNone/>
            </a:pPr>
            <a:r>
              <a:rPr lang="en-US" sz="1950" b="1" dirty="0">
                <a:solidFill>
                  <a:srgbClr val="17181A"/>
                </a:solidFill>
                <a:latin typeface="Microsoft YaHei" pitchFamily="34" charset="0"/>
                <a:ea typeface="Microsoft YaHei" pitchFamily="34" charset="-122"/>
                <a:cs typeface="Microsoft YaHei" pitchFamily="34" charset="-120"/>
              </a:rPr>
              <a:t>Brazil, 337k</a:t>
            </a:r>
            <a:endParaRPr lang="en-US" sz="1950" dirty="0">
              <a:latin typeface="Microsoft YaHei" pitchFamily="34" charset="0"/>
              <a:ea typeface="Microsoft YaHei" pitchFamily="34" charset="-122"/>
              <a:cs typeface="Microsoft YaHei" pitchFamily="34" charset="-120"/>
            </a:endParaRPr>
          </a:p>
        </p:txBody>
      </p:sp>
      <p:sp>
        <p:nvSpPr>
          <p:cNvPr id="26" name="Text 23"/>
          <p:cNvSpPr/>
          <p:nvPr/>
        </p:nvSpPr>
        <p:spPr>
          <a:xfrm>
            <a:off x="5943600" y="6120112"/>
            <a:ext cx="6248400" cy="160020"/>
          </a:xfrm>
          <a:prstGeom prst="rect">
            <a:avLst/>
          </a:prstGeom>
          <a:noFill/>
          <a:ln/>
        </p:spPr>
        <p:txBody>
          <a:bodyPr wrap="none" lIns="0" tIns="0" rIns="0" bIns="0" rtlCol="0" anchor="t"/>
          <a:lstStyle/>
          <a:p>
            <a:pPr algn="l" indent="0" marL="0">
              <a:buNone/>
            </a:pPr>
            <a:r>
              <a:rPr lang="en-US" sz="1050" dirty="0">
                <a:solidFill>
                  <a:srgbClr val="5C6066"/>
                </a:solidFill>
                <a:latin typeface="Microsoft YaHei" pitchFamily="34" charset="0"/>
                <a:ea typeface="Microsoft YaHei" pitchFamily="34" charset="-122"/>
                <a:cs typeface="Microsoft YaHei" pitchFamily="34" charset="-120"/>
              </a:rPr>
              <a:t>Source: CPCA reports (Jul–Aug 2025, 2026), Cui Dongshu export analysis (Sep 24,</a:t>
            </a:r>
            <a:endParaRPr lang="en-US" sz="1050" dirty="0">
              <a:latin typeface="Microsoft YaHei" pitchFamily="34" charset="0"/>
              <a:ea typeface="Microsoft YaHei" pitchFamily="34" charset="-122"/>
              <a:cs typeface="Microsoft YaHei" pitchFamily="34" charset="-120"/>
            </a:endParaRPr>
          </a:p>
        </p:txBody>
      </p:sp>
      <p:sp>
        <p:nvSpPr>
          <p:cNvPr id="27" name="Text 24"/>
          <p:cNvSpPr/>
          <p:nvPr/>
        </p:nvSpPr>
        <p:spPr>
          <a:xfrm>
            <a:off x="5943600" y="6310612"/>
            <a:ext cx="6248400" cy="160020"/>
          </a:xfrm>
          <a:prstGeom prst="rect">
            <a:avLst/>
          </a:prstGeom>
          <a:noFill/>
          <a:ln/>
        </p:spPr>
        <p:txBody>
          <a:bodyPr wrap="none" lIns="0" tIns="0" rIns="0" bIns="0" rtlCol="0" anchor="t"/>
          <a:lstStyle/>
          <a:p>
            <a:pPr algn="l" indent="0" marL="0">
              <a:buNone/>
            </a:pPr>
            <a:r>
              <a:rPr lang="en-US" sz="1050" dirty="0">
                <a:solidFill>
                  <a:srgbClr val="5C6066"/>
                </a:solidFill>
                <a:latin typeface="Microsoft YaHei" pitchFamily="34" charset="0"/>
                <a:ea typeface="Microsoft YaHei" pitchFamily="34" charset="-122"/>
                <a:cs typeface="Microsoft YaHei" pitchFamily="34" charset="-120"/>
              </a:rPr>
              <a:t>2026). Photo is illustrative</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4"/>
          </a:solidFill>
          <a:ln/>
        </p:spPr>
      </p:sp>
      <p:sp>
        <p:nvSpPr>
          <p:cNvPr id="3" name="Shape 1"/>
          <p:cNvSpPr/>
          <p:nvPr/>
        </p:nvSpPr>
        <p:spPr>
          <a:xfrm>
            <a:off x="11029950" y="552450"/>
            <a:ext cx="133350" cy="133350"/>
          </a:xfrm>
          <a:prstGeom prst="rect">
            <a:avLst/>
          </a:prstGeom>
          <a:solidFill>
            <a:srgbClr val="0032A0"/>
          </a:solidFill>
          <a:ln/>
        </p:spPr>
      </p:sp>
      <p:sp>
        <p:nvSpPr>
          <p:cNvPr id="4" name="Shape 2"/>
          <p:cNvSpPr/>
          <p:nvPr/>
        </p:nvSpPr>
        <p:spPr>
          <a:xfrm>
            <a:off x="11210925" y="590550"/>
            <a:ext cx="95250" cy="95250"/>
          </a:xfrm>
          <a:prstGeom prst="rect">
            <a:avLst/>
          </a:prstGeom>
          <a:solidFill>
            <a:srgbClr val="0032A0"/>
          </a:solidFill>
          <a:ln/>
        </p:spPr>
      </p:sp>
      <p:sp>
        <p:nvSpPr>
          <p:cNvPr id="5" name="Shape 3"/>
          <p:cNvSpPr/>
          <p:nvPr/>
        </p:nvSpPr>
        <p:spPr>
          <a:xfrm>
            <a:off x="11353800" y="619125"/>
            <a:ext cx="66675" cy="66675"/>
          </a:xfrm>
          <a:prstGeom prst="rect">
            <a:avLst/>
          </a:prstGeom>
          <a:solidFill>
            <a:srgbClr val="0032A0"/>
          </a:solidFill>
          <a:ln/>
        </p:spPr>
      </p:sp>
      <p:sp>
        <p:nvSpPr>
          <p:cNvPr id="6" name="Text 4"/>
          <p:cNvSpPr/>
          <p:nvPr/>
        </p:nvSpPr>
        <p:spPr>
          <a:xfrm>
            <a:off x="762000" y="964793"/>
            <a:ext cx="11430000" cy="388620"/>
          </a:xfrm>
          <a:prstGeom prst="rect">
            <a:avLst/>
          </a:prstGeom>
          <a:noFill/>
          <a:ln/>
        </p:spPr>
        <p:txBody>
          <a:bodyPr wrap="none" lIns="0" tIns="0" rIns="0" bIns="0" rtlCol="0" anchor="t"/>
          <a:lstStyle/>
          <a:p>
            <a:pPr algn="l" indent="0" marL="0">
              <a:buNone/>
            </a:pPr>
            <a:r>
              <a:rPr lang="en-US" sz="2550" b="1" dirty="0">
                <a:solidFill>
                  <a:srgbClr val="17181A"/>
                </a:solidFill>
                <a:latin typeface="Microsoft YaHei" pitchFamily="34" charset="0"/>
                <a:ea typeface="Microsoft YaHei" pitchFamily="34" charset="-122"/>
                <a:cs typeface="Microsoft YaHei" pitchFamily="34" charset="-120"/>
              </a:rPr>
              <a:t>BYD lost ~4.5 share points, start-ups gained 5.5</a:t>
            </a:r>
            <a:endParaRPr lang="en-US" sz="2550" dirty="0">
              <a:latin typeface="Microsoft YaHei" pitchFamily="34" charset="0"/>
              <a:ea typeface="Microsoft YaHei" pitchFamily="34" charset="-122"/>
              <a:cs typeface="Microsoft YaHei" pitchFamily="34" charset="-120"/>
            </a:endParaRPr>
          </a:p>
        </p:txBody>
      </p:sp>
      <p:sp>
        <p:nvSpPr>
          <p:cNvPr id="7" name="Shape 5"/>
          <p:cNvSpPr/>
          <p:nvPr/>
        </p:nvSpPr>
        <p:spPr>
          <a:xfrm>
            <a:off x="762000" y="1552575"/>
            <a:ext cx="10668000" cy="9525"/>
          </a:xfrm>
          <a:prstGeom prst="rect">
            <a:avLst/>
          </a:prstGeom>
          <a:solidFill>
            <a:srgbClr val="DEE0DB"/>
          </a:solidFill>
          <a:ln/>
        </p:spPr>
      </p:sp>
      <p:sp>
        <p:nvSpPr>
          <p:cNvPr id="8" name="Shape 6"/>
          <p:cNvSpPr/>
          <p:nvPr/>
        </p:nvSpPr>
        <p:spPr>
          <a:xfrm>
            <a:off x="762000" y="1543050"/>
            <a:ext cx="914400" cy="28575"/>
          </a:xfrm>
          <a:prstGeom prst="rect">
            <a:avLst/>
          </a:prstGeom>
          <a:solidFill>
            <a:srgbClr val="0032A0"/>
          </a:solidFill>
          <a:ln/>
        </p:spPr>
      </p:sp>
      <p:sp>
        <p:nvSpPr>
          <p:cNvPr id="9" name="Shape 7"/>
          <p:cNvSpPr/>
          <p:nvPr/>
        </p:nvSpPr>
        <p:spPr>
          <a:xfrm>
            <a:off x="762000" y="1924050"/>
            <a:ext cx="133350" cy="133350"/>
          </a:xfrm>
          <a:prstGeom prst="rect">
            <a:avLst/>
          </a:prstGeom>
          <a:solidFill>
            <a:srgbClr val="C4C5C5"/>
          </a:solidFill>
          <a:ln/>
        </p:spPr>
      </p:sp>
      <p:sp>
        <p:nvSpPr>
          <p:cNvPr id="10" name="Text 8"/>
          <p:cNvSpPr/>
          <p:nvPr/>
        </p:nvSpPr>
        <p:spPr>
          <a:xfrm>
            <a:off x="971550" y="1891735"/>
            <a:ext cx="1122045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Aug 2025</a:t>
            </a:r>
            <a:endParaRPr lang="en-US" sz="1200" dirty="0">
              <a:latin typeface="Microsoft YaHei" pitchFamily="34" charset="0"/>
              <a:ea typeface="Microsoft YaHei" pitchFamily="34" charset="-122"/>
              <a:cs typeface="Microsoft YaHei" pitchFamily="34" charset="-120"/>
            </a:endParaRPr>
          </a:p>
        </p:txBody>
      </p:sp>
      <p:sp>
        <p:nvSpPr>
          <p:cNvPr id="11" name="Shape 9"/>
          <p:cNvSpPr/>
          <p:nvPr/>
        </p:nvSpPr>
        <p:spPr>
          <a:xfrm>
            <a:off x="1958477" y="1924050"/>
            <a:ext cx="133350" cy="133350"/>
          </a:xfrm>
          <a:prstGeom prst="rect">
            <a:avLst/>
          </a:prstGeom>
          <a:solidFill>
            <a:srgbClr val="0032A0"/>
          </a:solidFill>
          <a:ln/>
        </p:spPr>
      </p:sp>
      <p:sp>
        <p:nvSpPr>
          <p:cNvPr id="12" name="Text 10"/>
          <p:cNvSpPr/>
          <p:nvPr/>
        </p:nvSpPr>
        <p:spPr>
          <a:xfrm>
            <a:off x="2168027" y="1891735"/>
            <a:ext cx="10023973"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Aug 2026</a:t>
            </a:r>
            <a:endParaRPr lang="en-US" sz="1200" dirty="0">
              <a:latin typeface="Microsoft YaHei" pitchFamily="34" charset="0"/>
              <a:ea typeface="Microsoft YaHei" pitchFamily="34" charset="-122"/>
              <a:cs typeface="Microsoft YaHei" pitchFamily="34" charset="-120"/>
            </a:endParaRPr>
          </a:p>
        </p:txBody>
      </p:sp>
      <p:sp>
        <p:nvSpPr>
          <p:cNvPr id="13" name="Text 11"/>
          <p:cNvSpPr/>
          <p:nvPr/>
        </p:nvSpPr>
        <p:spPr>
          <a:xfrm>
            <a:off x="0" y="1891735"/>
            <a:ext cx="7239000" cy="182880"/>
          </a:xfrm>
          <a:prstGeom prst="rect">
            <a:avLst/>
          </a:prstGeom>
          <a:noFill/>
          <a:ln/>
        </p:spPr>
        <p:txBody>
          <a:bodyPr wrap="none" lIns="0" tIns="0" rIns="0" bIns="0" rtlCol="0" anchor="t"/>
          <a:lstStyle/>
          <a:p>
            <a:pPr algn="r" indent="0" marL="0">
              <a:buNone/>
            </a:pPr>
            <a:r>
              <a:rPr lang="en-US" sz="1200" dirty="0">
                <a:solidFill>
                  <a:srgbClr val="5C6066"/>
                </a:solidFill>
                <a:latin typeface="Microsoft YaHei" pitchFamily="34" charset="0"/>
                <a:ea typeface="Microsoft YaHei" pitchFamily="34" charset="-122"/>
                <a:cs typeface="Microsoft YaHei" pitchFamily="34" charset="-120"/>
              </a:rPr>
              <a:t>Share of home NEV retail, %</a:t>
            </a:r>
            <a:endParaRPr lang="en-US" sz="1200" dirty="0">
              <a:latin typeface="Microsoft YaHei" pitchFamily="34" charset="0"/>
              <a:ea typeface="Microsoft YaHei" pitchFamily="34" charset="-122"/>
              <a:cs typeface="Microsoft YaHei" pitchFamily="34" charset="-120"/>
            </a:endParaRPr>
          </a:p>
        </p:txBody>
      </p:sp>
      <p:sp>
        <p:nvSpPr>
          <p:cNvPr id="14" name="Text 12"/>
          <p:cNvSpPr/>
          <p:nvPr/>
        </p:nvSpPr>
        <p:spPr>
          <a:xfrm>
            <a:off x="762000" y="2502058"/>
            <a:ext cx="11430000" cy="205740"/>
          </a:xfrm>
          <a:prstGeom prst="rect">
            <a:avLst/>
          </a:prstGeom>
          <a:noFill/>
          <a:ln/>
        </p:spPr>
        <p:txBody>
          <a:bodyPr wrap="none" lIns="0" tIns="0" rIns="0" bIns="0" rtlCol="0" anchor="t"/>
          <a:lstStyle/>
          <a:p>
            <a:pPr algn="l" indent="0" marL="0">
              <a:buNone/>
            </a:pPr>
            <a:r>
              <a:rPr lang="en-US" sz="1350" b="1" dirty="0">
                <a:solidFill>
                  <a:srgbClr val="17181A"/>
                </a:solidFill>
                <a:latin typeface="Microsoft YaHei" pitchFamily="34" charset="0"/>
                <a:ea typeface="Microsoft YaHei" pitchFamily="34" charset="-122"/>
                <a:cs typeface="Microsoft YaHei" pitchFamily="34" charset="-120"/>
              </a:rPr>
              <a:t>BYD</a:t>
            </a:r>
            <a:endParaRPr lang="en-US" sz="1350" dirty="0">
              <a:latin typeface="Microsoft YaHei" pitchFamily="34" charset="0"/>
              <a:ea typeface="Microsoft YaHei" pitchFamily="34" charset="-122"/>
              <a:cs typeface="Microsoft YaHei" pitchFamily="34" charset="-120"/>
            </a:endParaRPr>
          </a:p>
        </p:txBody>
      </p:sp>
      <p:sp>
        <p:nvSpPr>
          <p:cNvPr id="15" name="Shape 13"/>
          <p:cNvSpPr/>
          <p:nvPr/>
        </p:nvSpPr>
        <p:spPr>
          <a:xfrm>
            <a:off x="2076450" y="2400300"/>
            <a:ext cx="4672087" cy="247650"/>
          </a:xfrm>
          <a:prstGeom prst="rect">
            <a:avLst/>
          </a:prstGeom>
          <a:solidFill>
            <a:srgbClr val="C4C5C5"/>
          </a:solidFill>
          <a:ln/>
        </p:spPr>
      </p:sp>
      <p:sp>
        <p:nvSpPr>
          <p:cNvPr id="16" name="Text 14"/>
          <p:cNvSpPr/>
          <p:nvPr/>
        </p:nvSpPr>
        <p:spPr>
          <a:xfrm>
            <a:off x="6843787" y="2435021"/>
            <a:ext cx="5348213"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27.8</a:t>
            </a:r>
            <a:endParaRPr lang="en-US" sz="1275" dirty="0">
              <a:latin typeface="Microsoft YaHei" pitchFamily="34" charset="0"/>
              <a:ea typeface="Microsoft YaHei" pitchFamily="34" charset="-122"/>
              <a:cs typeface="Microsoft YaHei" pitchFamily="34" charset="-120"/>
            </a:endParaRPr>
          </a:p>
        </p:txBody>
      </p:sp>
      <p:sp>
        <p:nvSpPr>
          <p:cNvPr id="17" name="Shape 15"/>
          <p:cNvSpPr/>
          <p:nvPr/>
        </p:nvSpPr>
        <p:spPr>
          <a:xfrm>
            <a:off x="2076450" y="2705100"/>
            <a:ext cx="3915814" cy="247650"/>
          </a:xfrm>
          <a:prstGeom prst="rect">
            <a:avLst/>
          </a:prstGeom>
          <a:solidFill>
            <a:srgbClr val="0032A0"/>
          </a:solidFill>
          <a:ln/>
        </p:spPr>
      </p:sp>
      <p:sp>
        <p:nvSpPr>
          <p:cNvPr id="18" name="Text 16"/>
          <p:cNvSpPr/>
          <p:nvPr/>
        </p:nvSpPr>
        <p:spPr>
          <a:xfrm>
            <a:off x="6087514" y="2739821"/>
            <a:ext cx="6104486" cy="194310"/>
          </a:xfrm>
          <a:prstGeom prst="rect">
            <a:avLst/>
          </a:prstGeom>
          <a:noFill/>
          <a:ln/>
        </p:spPr>
        <p:txBody>
          <a:bodyPr wrap="none" lIns="0" tIns="0" rIns="0" bIns="0" rtlCol="0" anchor="t"/>
          <a:lstStyle/>
          <a:p>
            <a:pPr algn="l" indent="0" marL="0">
              <a:buNone/>
            </a:pPr>
            <a:r>
              <a:rPr lang="en-US" sz="1275" b="1" dirty="0">
                <a:solidFill>
                  <a:srgbClr val="0032A0"/>
                </a:solidFill>
                <a:latin typeface="Microsoft YaHei" pitchFamily="34" charset="0"/>
                <a:ea typeface="Microsoft YaHei" pitchFamily="34" charset="-122"/>
                <a:cs typeface="Microsoft YaHei" pitchFamily="34" charset="-120"/>
              </a:rPr>
              <a:t>23.3</a:t>
            </a:r>
            <a:endParaRPr lang="en-US" sz="1275" dirty="0">
              <a:latin typeface="Microsoft YaHei" pitchFamily="34" charset="0"/>
              <a:ea typeface="Microsoft YaHei" pitchFamily="34" charset="-122"/>
              <a:cs typeface="Microsoft YaHei" pitchFamily="34" charset="-120"/>
            </a:endParaRPr>
          </a:p>
        </p:txBody>
      </p:sp>
      <p:sp>
        <p:nvSpPr>
          <p:cNvPr id="19" name="Text 17"/>
          <p:cNvSpPr/>
          <p:nvPr/>
        </p:nvSpPr>
        <p:spPr>
          <a:xfrm>
            <a:off x="6566687" y="2739821"/>
            <a:ext cx="5625313" cy="194310"/>
          </a:xfrm>
          <a:prstGeom prst="rect">
            <a:avLst/>
          </a:prstGeom>
          <a:noFill/>
          <a:ln/>
        </p:spPr>
        <p:txBody>
          <a:bodyPr wrap="none" lIns="0" tIns="0" rIns="0" bIns="0" rtlCol="0" anchor="t"/>
          <a:lstStyle/>
          <a:p>
            <a:pPr algn="l" indent="0" marL="0">
              <a:buNone/>
            </a:pPr>
            <a:r>
              <a:rPr lang="en-US" sz="1275" b="1" dirty="0">
                <a:solidFill>
                  <a:srgbClr val="0032A0"/>
                </a:solidFill>
                <a:latin typeface="Microsoft YaHei" pitchFamily="34" charset="0"/>
                <a:ea typeface="Microsoft YaHei" pitchFamily="34" charset="-122"/>
                <a:cs typeface="Microsoft YaHei" pitchFamily="34" charset="-120"/>
              </a:rPr>
              <a:t>−4.5 pts</a:t>
            </a:r>
            <a:endParaRPr lang="en-US" sz="1275" dirty="0">
              <a:latin typeface="Microsoft YaHei" pitchFamily="34" charset="0"/>
              <a:ea typeface="Microsoft YaHei" pitchFamily="34" charset="-122"/>
              <a:cs typeface="Microsoft YaHei" pitchFamily="34" charset="-120"/>
            </a:endParaRPr>
          </a:p>
        </p:txBody>
      </p:sp>
      <p:sp>
        <p:nvSpPr>
          <p:cNvPr id="20" name="Shape 18"/>
          <p:cNvSpPr/>
          <p:nvPr/>
        </p:nvSpPr>
        <p:spPr>
          <a:xfrm>
            <a:off x="762000" y="3086100"/>
            <a:ext cx="6477000" cy="0"/>
          </a:xfrm>
          <a:prstGeom prst="line">
            <a:avLst/>
          </a:prstGeom>
          <a:noFill/>
          <a:ln w="9525">
            <a:solidFill>
              <a:srgbClr val="DEE0DB"/>
            </a:solidFill>
            <a:prstDash val="solid"/>
          </a:ln>
        </p:spPr>
      </p:sp>
      <p:sp>
        <p:nvSpPr>
          <p:cNvPr id="21" name="Text 19"/>
          <p:cNvSpPr/>
          <p:nvPr/>
        </p:nvSpPr>
        <p:spPr>
          <a:xfrm>
            <a:off x="762000" y="3359308"/>
            <a:ext cx="11430000" cy="205740"/>
          </a:xfrm>
          <a:prstGeom prst="rect">
            <a:avLst/>
          </a:prstGeom>
          <a:noFill/>
          <a:ln/>
        </p:spPr>
        <p:txBody>
          <a:bodyPr wrap="none" lIns="0" tIns="0" rIns="0" bIns="0" rtlCol="0" anchor="t"/>
          <a:lstStyle/>
          <a:p>
            <a:pPr algn="l" indent="0" marL="0">
              <a:buNone/>
            </a:pPr>
            <a:r>
              <a:rPr lang="en-US" sz="1350" dirty="0">
                <a:solidFill>
                  <a:srgbClr val="17181A"/>
                </a:solidFill>
                <a:latin typeface="Microsoft YaHei" pitchFamily="34" charset="0"/>
                <a:ea typeface="Microsoft YaHei" pitchFamily="34" charset="-122"/>
                <a:cs typeface="Microsoft YaHei" pitchFamily="34" charset="-120"/>
              </a:rPr>
              <a:t>Geely</a:t>
            </a:r>
            <a:endParaRPr lang="en-US" sz="1350" dirty="0">
              <a:latin typeface="Microsoft YaHei" pitchFamily="34" charset="0"/>
              <a:ea typeface="Microsoft YaHei" pitchFamily="34" charset="-122"/>
              <a:cs typeface="Microsoft YaHei" pitchFamily="34" charset="-120"/>
            </a:endParaRPr>
          </a:p>
        </p:txBody>
      </p:sp>
      <p:sp>
        <p:nvSpPr>
          <p:cNvPr id="22" name="Shape 20"/>
          <p:cNvSpPr/>
          <p:nvPr/>
        </p:nvSpPr>
        <p:spPr>
          <a:xfrm>
            <a:off x="2076450" y="3257550"/>
            <a:ext cx="2033534" cy="247650"/>
          </a:xfrm>
          <a:prstGeom prst="rect">
            <a:avLst/>
          </a:prstGeom>
          <a:solidFill>
            <a:srgbClr val="C4C5C5"/>
          </a:solidFill>
          <a:ln/>
        </p:spPr>
      </p:sp>
      <p:sp>
        <p:nvSpPr>
          <p:cNvPr id="23" name="Text 21"/>
          <p:cNvSpPr/>
          <p:nvPr/>
        </p:nvSpPr>
        <p:spPr>
          <a:xfrm>
            <a:off x="4205234" y="3292271"/>
            <a:ext cx="7986766"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12.1</a:t>
            </a:r>
            <a:endParaRPr lang="en-US" sz="1275" dirty="0">
              <a:latin typeface="Microsoft YaHei" pitchFamily="34" charset="0"/>
              <a:ea typeface="Microsoft YaHei" pitchFamily="34" charset="-122"/>
              <a:cs typeface="Microsoft YaHei" pitchFamily="34" charset="-120"/>
            </a:endParaRPr>
          </a:p>
        </p:txBody>
      </p:sp>
      <p:sp>
        <p:nvSpPr>
          <p:cNvPr id="24" name="Shape 22"/>
          <p:cNvSpPr/>
          <p:nvPr/>
        </p:nvSpPr>
        <p:spPr>
          <a:xfrm>
            <a:off x="2076450" y="3562350"/>
            <a:ext cx="1848668" cy="247650"/>
          </a:xfrm>
          <a:prstGeom prst="rect">
            <a:avLst/>
          </a:prstGeom>
          <a:solidFill>
            <a:srgbClr val="0032A0"/>
          </a:solidFill>
          <a:ln/>
        </p:spPr>
      </p:sp>
      <p:sp>
        <p:nvSpPr>
          <p:cNvPr id="25" name="Text 23"/>
          <p:cNvSpPr/>
          <p:nvPr/>
        </p:nvSpPr>
        <p:spPr>
          <a:xfrm>
            <a:off x="4020368" y="3597071"/>
            <a:ext cx="8171632" cy="194310"/>
          </a:xfrm>
          <a:prstGeom prst="rect">
            <a:avLst/>
          </a:prstGeom>
          <a:noFill/>
          <a:ln/>
        </p:spPr>
        <p:txBody>
          <a:bodyPr wrap="none" lIns="0" tIns="0" rIns="0" bIns="0" rtlCol="0" anchor="t"/>
          <a:lstStyle/>
          <a:p>
            <a:pPr algn="l" indent="0" marL="0">
              <a:buNone/>
            </a:pPr>
            <a:r>
              <a:rPr lang="en-US" sz="1275" b="1" dirty="0">
                <a:solidFill>
                  <a:srgbClr val="0032A0"/>
                </a:solidFill>
                <a:latin typeface="Microsoft YaHei" pitchFamily="34" charset="0"/>
                <a:ea typeface="Microsoft YaHei" pitchFamily="34" charset="-122"/>
                <a:cs typeface="Microsoft YaHei" pitchFamily="34" charset="-120"/>
              </a:rPr>
              <a:t>11.0</a:t>
            </a:r>
            <a:endParaRPr lang="en-US" sz="1275" dirty="0">
              <a:latin typeface="Microsoft YaHei" pitchFamily="34" charset="0"/>
              <a:ea typeface="Microsoft YaHei" pitchFamily="34" charset="-122"/>
              <a:cs typeface="Microsoft YaHei" pitchFamily="34" charset="-120"/>
            </a:endParaRPr>
          </a:p>
        </p:txBody>
      </p:sp>
      <p:sp>
        <p:nvSpPr>
          <p:cNvPr id="26" name="Shape 24"/>
          <p:cNvSpPr/>
          <p:nvPr/>
        </p:nvSpPr>
        <p:spPr>
          <a:xfrm>
            <a:off x="762000" y="3943350"/>
            <a:ext cx="6477000" cy="0"/>
          </a:xfrm>
          <a:prstGeom prst="line">
            <a:avLst/>
          </a:prstGeom>
          <a:noFill/>
          <a:ln w="9525">
            <a:solidFill>
              <a:srgbClr val="DEE0DB"/>
            </a:solidFill>
            <a:prstDash val="solid"/>
          </a:ln>
        </p:spPr>
      </p:sp>
      <p:sp>
        <p:nvSpPr>
          <p:cNvPr id="27" name="Text 25"/>
          <p:cNvSpPr/>
          <p:nvPr/>
        </p:nvSpPr>
        <p:spPr>
          <a:xfrm>
            <a:off x="762000" y="4216558"/>
            <a:ext cx="11430000" cy="205740"/>
          </a:xfrm>
          <a:prstGeom prst="rect">
            <a:avLst/>
          </a:prstGeom>
          <a:noFill/>
          <a:ln/>
        </p:spPr>
        <p:txBody>
          <a:bodyPr wrap="none" lIns="0" tIns="0" rIns="0" bIns="0" rtlCol="0" anchor="t"/>
          <a:lstStyle/>
          <a:p>
            <a:pPr algn="l" indent="0" marL="0">
              <a:buNone/>
            </a:pPr>
            <a:r>
              <a:rPr lang="en-US" sz="1350" dirty="0">
                <a:solidFill>
                  <a:srgbClr val="17181A"/>
                </a:solidFill>
                <a:latin typeface="Microsoft YaHei" pitchFamily="34" charset="0"/>
                <a:ea typeface="Microsoft YaHei" pitchFamily="34" charset="-122"/>
                <a:cs typeface="Microsoft YaHei" pitchFamily="34" charset="-120"/>
              </a:rPr>
              <a:t>Changan</a:t>
            </a:r>
            <a:endParaRPr lang="en-US" sz="1350" dirty="0">
              <a:latin typeface="Microsoft YaHei" pitchFamily="34" charset="0"/>
              <a:ea typeface="Microsoft YaHei" pitchFamily="34" charset="-122"/>
              <a:cs typeface="Microsoft YaHei" pitchFamily="34" charset="-120"/>
            </a:endParaRPr>
          </a:p>
        </p:txBody>
      </p:sp>
      <p:sp>
        <p:nvSpPr>
          <p:cNvPr id="28" name="Shape 26"/>
          <p:cNvSpPr/>
          <p:nvPr/>
        </p:nvSpPr>
        <p:spPr>
          <a:xfrm>
            <a:off x="2076450" y="4114800"/>
            <a:ext cx="1092395" cy="247650"/>
          </a:xfrm>
          <a:prstGeom prst="rect">
            <a:avLst/>
          </a:prstGeom>
          <a:solidFill>
            <a:srgbClr val="C4C5C5"/>
          </a:solidFill>
          <a:ln/>
        </p:spPr>
      </p:sp>
      <p:sp>
        <p:nvSpPr>
          <p:cNvPr id="29" name="Text 27"/>
          <p:cNvSpPr/>
          <p:nvPr/>
        </p:nvSpPr>
        <p:spPr>
          <a:xfrm>
            <a:off x="3264095" y="4149521"/>
            <a:ext cx="8927905"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6.5</a:t>
            </a:r>
            <a:endParaRPr lang="en-US" sz="1275" dirty="0">
              <a:latin typeface="Microsoft YaHei" pitchFamily="34" charset="0"/>
              <a:ea typeface="Microsoft YaHei" pitchFamily="34" charset="-122"/>
              <a:cs typeface="Microsoft YaHei" pitchFamily="34" charset="-120"/>
            </a:endParaRPr>
          </a:p>
        </p:txBody>
      </p:sp>
      <p:sp>
        <p:nvSpPr>
          <p:cNvPr id="30" name="Shape 28"/>
          <p:cNvSpPr/>
          <p:nvPr/>
        </p:nvSpPr>
        <p:spPr>
          <a:xfrm>
            <a:off x="2076450" y="4419600"/>
            <a:ext cx="974752" cy="247650"/>
          </a:xfrm>
          <a:prstGeom prst="rect">
            <a:avLst/>
          </a:prstGeom>
          <a:solidFill>
            <a:srgbClr val="0032A0"/>
          </a:solidFill>
          <a:ln/>
        </p:spPr>
      </p:sp>
      <p:sp>
        <p:nvSpPr>
          <p:cNvPr id="31" name="Text 29"/>
          <p:cNvSpPr/>
          <p:nvPr/>
        </p:nvSpPr>
        <p:spPr>
          <a:xfrm>
            <a:off x="3146452" y="4454321"/>
            <a:ext cx="9045548" cy="194310"/>
          </a:xfrm>
          <a:prstGeom prst="rect">
            <a:avLst/>
          </a:prstGeom>
          <a:noFill/>
          <a:ln/>
        </p:spPr>
        <p:txBody>
          <a:bodyPr wrap="none" lIns="0" tIns="0" rIns="0" bIns="0" rtlCol="0" anchor="t"/>
          <a:lstStyle/>
          <a:p>
            <a:pPr algn="l" indent="0" marL="0">
              <a:buNone/>
            </a:pPr>
            <a:r>
              <a:rPr lang="en-US" sz="1275" b="1" dirty="0">
                <a:solidFill>
                  <a:srgbClr val="0032A0"/>
                </a:solidFill>
                <a:latin typeface="Microsoft YaHei" pitchFamily="34" charset="0"/>
                <a:ea typeface="Microsoft YaHei" pitchFamily="34" charset="-122"/>
                <a:cs typeface="Microsoft YaHei" pitchFamily="34" charset="-120"/>
              </a:rPr>
              <a:t>5.8</a:t>
            </a:r>
            <a:endParaRPr lang="en-US" sz="1275" dirty="0">
              <a:latin typeface="Microsoft YaHei" pitchFamily="34" charset="0"/>
              <a:ea typeface="Microsoft YaHei" pitchFamily="34" charset="-122"/>
              <a:cs typeface="Microsoft YaHei" pitchFamily="34" charset="-120"/>
            </a:endParaRPr>
          </a:p>
        </p:txBody>
      </p:sp>
      <p:sp>
        <p:nvSpPr>
          <p:cNvPr id="32" name="Shape 30"/>
          <p:cNvSpPr/>
          <p:nvPr/>
        </p:nvSpPr>
        <p:spPr>
          <a:xfrm>
            <a:off x="762000" y="4800600"/>
            <a:ext cx="6477000" cy="0"/>
          </a:xfrm>
          <a:prstGeom prst="line">
            <a:avLst/>
          </a:prstGeom>
          <a:noFill/>
          <a:ln w="9525">
            <a:solidFill>
              <a:srgbClr val="DEE0DB"/>
            </a:solidFill>
            <a:prstDash val="solid"/>
          </a:ln>
        </p:spPr>
      </p:sp>
      <p:sp>
        <p:nvSpPr>
          <p:cNvPr id="33" name="Text 31"/>
          <p:cNvSpPr/>
          <p:nvPr/>
        </p:nvSpPr>
        <p:spPr>
          <a:xfrm>
            <a:off x="762000" y="5073808"/>
            <a:ext cx="11430000" cy="205740"/>
          </a:xfrm>
          <a:prstGeom prst="rect">
            <a:avLst/>
          </a:prstGeom>
          <a:noFill/>
          <a:ln/>
        </p:spPr>
        <p:txBody>
          <a:bodyPr wrap="none" lIns="0" tIns="0" rIns="0" bIns="0" rtlCol="0" anchor="t"/>
          <a:lstStyle/>
          <a:p>
            <a:pPr algn="l" indent="0" marL="0">
              <a:buNone/>
            </a:pPr>
            <a:r>
              <a:rPr lang="en-US" sz="1350" dirty="0">
                <a:solidFill>
                  <a:srgbClr val="17181A"/>
                </a:solidFill>
                <a:latin typeface="Microsoft YaHei" pitchFamily="34" charset="0"/>
                <a:ea typeface="Microsoft YaHei" pitchFamily="34" charset="-122"/>
                <a:cs typeface="Microsoft YaHei" pitchFamily="34" charset="-120"/>
              </a:rPr>
              <a:t>Tesla China</a:t>
            </a:r>
            <a:endParaRPr lang="en-US" sz="1350" dirty="0">
              <a:latin typeface="Microsoft YaHei" pitchFamily="34" charset="0"/>
              <a:ea typeface="Microsoft YaHei" pitchFamily="34" charset="-122"/>
              <a:cs typeface="Microsoft YaHei" pitchFamily="34" charset="-120"/>
            </a:endParaRPr>
          </a:p>
        </p:txBody>
      </p:sp>
      <p:sp>
        <p:nvSpPr>
          <p:cNvPr id="34" name="Shape 32"/>
          <p:cNvSpPr/>
          <p:nvPr/>
        </p:nvSpPr>
        <p:spPr>
          <a:xfrm>
            <a:off x="2076450" y="4972050"/>
            <a:ext cx="857110" cy="247650"/>
          </a:xfrm>
          <a:prstGeom prst="rect">
            <a:avLst/>
          </a:prstGeom>
          <a:solidFill>
            <a:srgbClr val="C4C5C5"/>
          </a:solidFill>
          <a:ln/>
        </p:spPr>
      </p:sp>
      <p:sp>
        <p:nvSpPr>
          <p:cNvPr id="35" name="Text 33"/>
          <p:cNvSpPr/>
          <p:nvPr/>
        </p:nvSpPr>
        <p:spPr>
          <a:xfrm>
            <a:off x="3028810" y="5006771"/>
            <a:ext cx="9163190"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5.1</a:t>
            </a:r>
            <a:endParaRPr lang="en-US" sz="1275" dirty="0">
              <a:latin typeface="Microsoft YaHei" pitchFamily="34" charset="0"/>
              <a:ea typeface="Microsoft YaHei" pitchFamily="34" charset="-122"/>
              <a:cs typeface="Microsoft YaHei" pitchFamily="34" charset="-120"/>
            </a:endParaRPr>
          </a:p>
        </p:txBody>
      </p:sp>
      <p:sp>
        <p:nvSpPr>
          <p:cNvPr id="36" name="Shape 34"/>
          <p:cNvSpPr/>
          <p:nvPr/>
        </p:nvSpPr>
        <p:spPr>
          <a:xfrm>
            <a:off x="2076450" y="5276850"/>
            <a:ext cx="840303" cy="247650"/>
          </a:xfrm>
          <a:prstGeom prst="rect">
            <a:avLst/>
          </a:prstGeom>
          <a:solidFill>
            <a:srgbClr val="0032A0"/>
          </a:solidFill>
          <a:ln/>
        </p:spPr>
      </p:sp>
      <p:sp>
        <p:nvSpPr>
          <p:cNvPr id="37" name="Text 35"/>
          <p:cNvSpPr/>
          <p:nvPr/>
        </p:nvSpPr>
        <p:spPr>
          <a:xfrm>
            <a:off x="3012003" y="5311571"/>
            <a:ext cx="9179997" cy="194310"/>
          </a:xfrm>
          <a:prstGeom prst="rect">
            <a:avLst/>
          </a:prstGeom>
          <a:noFill/>
          <a:ln/>
        </p:spPr>
        <p:txBody>
          <a:bodyPr wrap="none" lIns="0" tIns="0" rIns="0" bIns="0" rtlCol="0" anchor="t"/>
          <a:lstStyle/>
          <a:p>
            <a:pPr algn="l" indent="0" marL="0">
              <a:buNone/>
            </a:pPr>
            <a:r>
              <a:rPr lang="en-US" sz="1275" b="1" dirty="0">
                <a:solidFill>
                  <a:srgbClr val="0032A0"/>
                </a:solidFill>
                <a:latin typeface="Microsoft YaHei" pitchFamily="34" charset="0"/>
                <a:ea typeface="Microsoft YaHei" pitchFamily="34" charset="-122"/>
                <a:cs typeface="Microsoft YaHei" pitchFamily="34" charset="-120"/>
              </a:rPr>
              <a:t>5.0</a:t>
            </a:r>
            <a:endParaRPr lang="en-US" sz="1275" dirty="0">
              <a:latin typeface="Microsoft YaHei" pitchFamily="34" charset="0"/>
              <a:ea typeface="Microsoft YaHei" pitchFamily="34" charset="-122"/>
              <a:cs typeface="Microsoft YaHei" pitchFamily="34" charset="-120"/>
            </a:endParaRPr>
          </a:p>
        </p:txBody>
      </p:sp>
      <p:sp>
        <p:nvSpPr>
          <p:cNvPr id="38" name="Shape 36"/>
          <p:cNvSpPr/>
          <p:nvPr/>
        </p:nvSpPr>
        <p:spPr>
          <a:xfrm>
            <a:off x="2076450" y="2209800"/>
            <a:ext cx="0" cy="3448050"/>
          </a:xfrm>
          <a:prstGeom prst="line">
            <a:avLst/>
          </a:prstGeom>
          <a:noFill/>
          <a:ln w="9525">
            <a:solidFill>
              <a:srgbClr val="8E9093"/>
            </a:solidFill>
            <a:prstDash val="solid"/>
          </a:ln>
        </p:spPr>
      </p:sp>
      <p:sp>
        <p:nvSpPr>
          <p:cNvPr id="39" name="Shape 37"/>
          <p:cNvSpPr/>
          <p:nvPr/>
        </p:nvSpPr>
        <p:spPr>
          <a:xfrm>
            <a:off x="7429500" y="2038350"/>
            <a:ext cx="0" cy="3009900"/>
          </a:xfrm>
          <a:prstGeom prst="line">
            <a:avLst/>
          </a:prstGeom>
          <a:noFill/>
          <a:ln w="9525">
            <a:solidFill>
              <a:srgbClr val="DEE0DB"/>
            </a:solidFill>
            <a:prstDash val="solid"/>
          </a:ln>
        </p:spPr>
      </p:sp>
      <p:sp>
        <p:nvSpPr>
          <p:cNvPr id="40" name="Text 38"/>
          <p:cNvSpPr/>
          <p:nvPr/>
        </p:nvSpPr>
        <p:spPr>
          <a:xfrm>
            <a:off x="7810500" y="2053660"/>
            <a:ext cx="438150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Start-ups</a:t>
            </a:r>
            <a:pPr algn="l" indent="0" marL="0">
              <a:buNone/>
            </a:pPr>
            <a:r>
              <a:rPr lang="en-US" sz="1200" dirty="0">
                <a:solidFill>
                  <a:srgbClr val="5C6066"/>
                </a:solidFill>
                <a:latin typeface="Microsoft YaHei" pitchFamily="34" charset="0"/>
                <a:ea typeface="Microsoft YaHei" pitchFamily="34" charset="-122"/>
                <a:cs typeface="Microsoft YaHei" pitchFamily="34" charset="-120"/>
              </a:rPr>
              <a:t>'</a:t>
            </a:r>
            <a:pPr algn="l" indent="0" marL="0">
              <a:buNone/>
            </a:pPr>
            <a:r>
              <a:rPr lang="en-US" sz="1200" dirty="0">
                <a:solidFill>
                  <a:srgbClr val="5C6066"/>
                </a:solidFill>
                <a:latin typeface="Microsoft YaHei" pitchFamily="34" charset="0"/>
                <a:ea typeface="Microsoft YaHei" pitchFamily="34" charset="-122"/>
                <a:cs typeface="Microsoft YaHei" pitchFamily="34" charset="-120"/>
              </a:rPr>
              <a:t> share in August</a:t>
            </a:r>
            <a:endParaRPr lang="en-US" sz="1200" dirty="0">
              <a:latin typeface="Microsoft YaHei" pitchFamily="34" charset="0"/>
              <a:ea typeface="Microsoft YaHei" pitchFamily="34" charset="-122"/>
              <a:cs typeface="Microsoft YaHei" pitchFamily="34" charset="-120"/>
            </a:endParaRPr>
          </a:p>
        </p:txBody>
      </p:sp>
      <p:sp>
        <p:nvSpPr>
          <p:cNvPr id="41" name="Text 39"/>
          <p:cNvSpPr/>
          <p:nvPr/>
        </p:nvSpPr>
        <p:spPr>
          <a:xfrm>
            <a:off x="7810500" y="2313602"/>
            <a:ext cx="4381500" cy="571500"/>
          </a:xfrm>
          <a:prstGeom prst="rect">
            <a:avLst/>
          </a:prstGeom>
          <a:noFill/>
          <a:ln/>
        </p:spPr>
        <p:txBody>
          <a:bodyPr wrap="none" lIns="0" tIns="0" rIns="0" bIns="0" rtlCol="0" anchor="t"/>
          <a:lstStyle/>
          <a:p>
            <a:pPr algn="l" indent="0" marL="0">
              <a:buNone/>
            </a:pPr>
            <a:r>
              <a:rPr lang="en-US" sz="3750" b="1" dirty="0">
                <a:solidFill>
                  <a:srgbClr val="17181A"/>
                </a:solidFill>
                <a:latin typeface="Microsoft YaHei" pitchFamily="34" charset="0"/>
                <a:ea typeface="Microsoft YaHei" pitchFamily="34" charset="-122"/>
                <a:cs typeface="Microsoft YaHei" pitchFamily="34" charset="-120"/>
              </a:rPr>
              <a:t>26.0%</a:t>
            </a:r>
            <a:endParaRPr lang="en-US" sz="3750" dirty="0">
              <a:latin typeface="Microsoft YaHei" pitchFamily="34" charset="0"/>
              <a:ea typeface="Microsoft YaHei" pitchFamily="34" charset="-122"/>
              <a:cs typeface="Microsoft YaHei" pitchFamily="34" charset="-120"/>
            </a:endParaRPr>
          </a:p>
        </p:txBody>
      </p:sp>
      <p:sp>
        <p:nvSpPr>
          <p:cNvPr id="42" name="Text 40"/>
          <p:cNvSpPr/>
          <p:nvPr/>
        </p:nvSpPr>
        <p:spPr>
          <a:xfrm>
            <a:off x="7810500" y="2929960"/>
            <a:ext cx="4381500" cy="182880"/>
          </a:xfrm>
          <a:prstGeom prst="rect">
            <a:avLst/>
          </a:prstGeom>
          <a:noFill/>
          <a:ln/>
        </p:spPr>
        <p:txBody>
          <a:bodyPr wrap="none" lIns="0" tIns="0" rIns="0" bIns="0" rtlCol="0" anchor="t"/>
          <a:lstStyle/>
          <a:p>
            <a:pPr algn="l" indent="0" marL="0">
              <a:buNone/>
            </a:pPr>
            <a:r>
              <a:rPr lang="en-US" sz="1200" dirty="0">
                <a:solidFill>
                  <a:srgbClr val="17181A"/>
                </a:solidFill>
                <a:latin typeface="Microsoft YaHei" pitchFamily="34" charset="0"/>
                <a:ea typeface="Microsoft YaHei" pitchFamily="34" charset="-122"/>
                <a:cs typeface="Microsoft YaHei" pitchFamily="34" charset="-120"/>
              </a:rPr>
              <a:t>Up 5.5 points year on year</a:t>
            </a:r>
            <a:endParaRPr lang="en-US" sz="1200" dirty="0">
              <a:latin typeface="Microsoft YaHei" pitchFamily="34" charset="0"/>
              <a:ea typeface="Microsoft YaHei" pitchFamily="34" charset="-122"/>
              <a:cs typeface="Microsoft YaHei" pitchFamily="34" charset="-120"/>
            </a:endParaRPr>
          </a:p>
        </p:txBody>
      </p:sp>
      <p:sp>
        <p:nvSpPr>
          <p:cNvPr id="43" name="Shape 41"/>
          <p:cNvSpPr/>
          <p:nvPr/>
        </p:nvSpPr>
        <p:spPr>
          <a:xfrm>
            <a:off x="7810500" y="3505200"/>
            <a:ext cx="3619500" cy="0"/>
          </a:xfrm>
          <a:prstGeom prst="line">
            <a:avLst/>
          </a:prstGeom>
          <a:noFill/>
          <a:ln w="9525">
            <a:solidFill>
              <a:srgbClr val="DEE0DB"/>
            </a:solidFill>
            <a:prstDash val="solid"/>
          </a:ln>
        </p:spPr>
      </p:sp>
      <p:sp>
        <p:nvSpPr>
          <p:cNvPr id="44" name="Text 42"/>
          <p:cNvSpPr/>
          <p:nvPr/>
        </p:nvSpPr>
        <p:spPr>
          <a:xfrm>
            <a:off x="7810500" y="3672910"/>
            <a:ext cx="438150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Leapmotor in August NEV retail</a:t>
            </a:r>
            <a:endParaRPr lang="en-US" sz="1200" dirty="0">
              <a:latin typeface="Microsoft YaHei" pitchFamily="34" charset="0"/>
              <a:ea typeface="Microsoft YaHei" pitchFamily="34" charset="-122"/>
              <a:cs typeface="Microsoft YaHei" pitchFamily="34" charset="-120"/>
            </a:endParaRPr>
          </a:p>
        </p:txBody>
      </p:sp>
      <p:sp>
        <p:nvSpPr>
          <p:cNvPr id="45" name="Text 43"/>
          <p:cNvSpPr/>
          <p:nvPr/>
        </p:nvSpPr>
        <p:spPr>
          <a:xfrm>
            <a:off x="7810500" y="3932852"/>
            <a:ext cx="4381500" cy="571500"/>
          </a:xfrm>
          <a:prstGeom prst="rect">
            <a:avLst/>
          </a:prstGeom>
          <a:noFill/>
          <a:ln/>
        </p:spPr>
        <p:txBody>
          <a:bodyPr wrap="none" lIns="0" tIns="0" rIns="0" bIns="0" rtlCol="0" anchor="t"/>
          <a:lstStyle/>
          <a:p>
            <a:pPr algn="l" indent="0" marL="0">
              <a:buNone/>
            </a:pPr>
            <a:r>
              <a:rPr lang="en-US" sz="3750" b="1" dirty="0">
                <a:solidFill>
                  <a:srgbClr val="17181A"/>
                </a:solidFill>
                <a:latin typeface="Microsoft YaHei" pitchFamily="34" charset="0"/>
                <a:ea typeface="Microsoft YaHei" pitchFamily="34" charset="-122"/>
                <a:cs typeface="Microsoft YaHei" pitchFamily="34" charset="-120"/>
              </a:rPr>
              <a:t>No. 3</a:t>
            </a:r>
            <a:endParaRPr lang="en-US" sz="3750" dirty="0">
              <a:latin typeface="Microsoft YaHei" pitchFamily="34" charset="0"/>
              <a:ea typeface="Microsoft YaHei" pitchFamily="34" charset="-122"/>
              <a:cs typeface="Microsoft YaHei" pitchFamily="34" charset="-120"/>
            </a:endParaRPr>
          </a:p>
        </p:txBody>
      </p:sp>
      <p:sp>
        <p:nvSpPr>
          <p:cNvPr id="46" name="Text 44"/>
          <p:cNvSpPr/>
          <p:nvPr/>
        </p:nvSpPr>
        <p:spPr>
          <a:xfrm>
            <a:off x="762000" y="6215362"/>
            <a:ext cx="11430000" cy="160020"/>
          </a:xfrm>
          <a:prstGeom prst="rect">
            <a:avLst/>
          </a:prstGeom>
          <a:noFill/>
          <a:ln/>
        </p:spPr>
        <p:txBody>
          <a:bodyPr wrap="none" lIns="0" tIns="0" rIns="0" bIns="0" rtlCol="0" anchor="t"/>
          <a:lstStyle/>
          <a:p>
            <a:pPr algn="l" indent="0" marL="0">
              <a:buNone/>
            </a:pPr>
            <a:r>
              <a:rPr lang="en-US" sz="1050" dirty="0">
                <a:solidFill>
                  <a:srgbClr val="5C6066"/>
                </a:solidFill>
                <a:latin typeface="Microsoft YaHei" pitchFamily="34" charset="0"/>
                <a:ea typeface="Microsoft YaHei" pitchFamily="34" charset="-122"/>
                <a:cs typeface="Microsoft YaHei" pitchFamily="34" charset="-120"/>
              </a:rPr>
              <a:t>Source: CPCA (Aug 2026 report, Aug 2025 maker data via CnEVPost). Share of home NEV retail, approximate</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4"/>
          </a:solidFill>
          <a:ln/>
        </p:spPr>
      </p:sp>
      <p:sp>
        <p:nvSpPr>
          <p:cNvPr id="3" name="Shape 1"/>
          <p:cNvSpPr/>
          <p:nvPr/>
        </p:nvSpPr>
        <p:spPr>
          <a:xfrm>
            <a:off x="11029950" y="552450"/>
            <a:ext cx="133350" cy="133350"/>
          </a:xfrm>
          <a:prstGeom prst="rect">
            <a:avLst/>
          </a:prstGeom>
          <a:solidFill>
            <a:srgbClr val="0032A0"/>
          </a:solidFill>
          <a:ln/>
        </p:spPr>
      </p:sp>
      <p:sp>
        <p:nvSpPr>
          <p:cNvPr id="4" name="Shape 2"/>
          <p:cNvSpPr/>
          <p:nvPr/>
        </p:nvSpPr>
        <p:spPr>
          <a:xfrm>
            <a:off x="11210925" y="590550"/>
            <a:ext cx="95250" cy="95250"/>
          </a:xfrm>
          <a:prstGeom prst="rect">
            <a:avLst/>
          </a:prstGeom>
          <a:solidFill>
            <a:srgbClr val="0032A0"/>
          </a:solidFill>
          <a:ln/>
        </p:spPr>
      </p:sp>
      <p:sp>
        <p:nvSpPr>
          <p:cNvPr id="5" name="Shape 3"/>
          <p:cNvSpPr/>
          <p:nvPr/>
        </p:nvSpPr>
        <p:spPr>
          <a:xfrm>
            <a:off x="11353800" y="619125"/>
            <a:ext cx="66675" cy="66675"/>
          </a:xfrm>
          <a:prstGeom prst="rect">
            <a:avLst/>
          </a:prstGeom>
          <a:solidFill>
            <a:srgbClr val="0032A0"/>
          </a:solidFill>
          <a:ln/>
        </p:spPr>
      </p:sp>
      <p:sp>
        <p:nvSpPr>
          <p:cNvPr id="6" name="Text 4"/>
          <p:cNvSpPr/>
          <p:nvPr/>
        </p:nvSpPr>
        <p:spPr>
          <a:xfrm>
            <a:off x="762000" y="964793"/>
            <a:ext cx="11430000" cy="388620"/>
          </a:xfrm>
          <a:prstGeom prst="rect">
            <a:avLst/>
          </a:prstGeom>
          <a:noFill/>
          <a:ln/>
        </p:spPr>
        <p:txBody>
          <a:bodyPr wrap="none" lIns="0" tIns="0" rIns="0" bIns="0" rtlCol="0" anchor="t"/>
          <a:lstStyle/>
          <a:p>
            <a:pPr algn="l" indent="0" marL="0">
              <a:buNone/>
            </a:pPr>
            <a:r>
              <a:rPr lang="en-US" sz="2550" b="1" dirty="0">
                <a:solidFill>
                  <a:srgbClr val="17181A"/>
                </a:solidFill>
                <a:latin typeface="Microsoft YaHei" pitchFamily="34" charset="0"/>
                <a:ea typeface="Microsoft YaHei" pitchFamily="34" charset="-122"/>
                <a:cs typeface="Microsoft YaHei" pitchFamily="34" charset="-120"/>
              </a:rPr>
              <a:t>Q3 split: Leapmotor +78%, HIMA −29% in September</a:t>
            </a:r>
            <a:endParaRPr lang="en-US" sz="2550" dirty="0">
              <a:latin typeface="Microsoft YaHei" pitchFamily="34" charset="0"/>
              <a:ea typeface="Microsoft YaHei" pitchFamily="34" charset="-122"/>
              <a:cs typeface="Microsoft YaHei" pitchFamily="34" charset="-120"/>
            </a:endParaRPr>
          </a:p>
        </p:txBody>
      </p:sp>
      <p:sp>
        <p:nvSpPr>
          <p:cNvPr id="7" name="Shape 5"/>
          <p:cNvSpPr/>
          <p:nvPr/>
        </p:nvSpPr>
        <p:spPr>
          <a:xfrm>
            <a:off x="762000" y="1552575"/>
            <a:ext cx="10668000" cy="9525"/>
          </a:xfrm>
          <a:prstGeom prst="rect">
            <a:avLst/>
          </a:prstGeom>
          <a:solidFill>
            <a:srgbClr val="DEE0DB"/>
          </a:solidFill>
          <a:ln/>
        </p:spPr>
      </p:sp>
      <p:sp>
        <p:nvSpPr>
          <p:cNvPr id="8" name="Shape 6"/>
          <p:cNvSpPr/>
          <p:nvPr/>
        </p:nvSpPr>
        <p:spPr>
          <a:xfrm>
            <a:off x="762000" y="1543050"/>
            <a:ext cx="914400" cy="28575"/>
          </a:xfrm>
          <a:prstGeom prst="rect">
            <a:avLst/>
          </a:prstGeom>
          <a:solidFill>
            <a:srgbClr val="0032A0"/>
          </a:solidFill>
          <a:ln/>
        </p:spPr>
      </p:sp>
      <p:sp>
        <p:nvSpPr>
          <p:cNvPr id="9" name="Text 7"/>
          <p:cNvSpPr/>
          <p:nvPr/>
        </p:nvSpPr>
        <p:spPr>
          <a:xfrm>
            <a:off x="762000" y="1901260"/>
            <a:ext cx="1143000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Company</a:t>
            </a:r>
            <a:endParaRPr lang="en-US" sz="1200" dirty="0">
              <a:latin typeface="Microsoft YaHei" pitchFamily="34" charset="0"/>
              <a:ea typeface="Microsoft YaHei" pitchFamily="34" charset="-122"/>
              <a:cs typeface="Microsoft YaHei" pitchFamily="34" charset="-120"/>
            </a:endParaRPr>
          </a:p>
        </p:txBody>
      </p:sp>
      <p:sp>
        <p:nvSpPr>
          <p:cNvPr id="10" name="Text 8"/>
          <p:cNvSpPr/>
          <p:nvPr/>
        </p:nvSpPr>
        <p:spPr>
          <a:xfrm>
            <a:off x="0" y="1901260"/>
            <a:ext cx="3912470" cy="182880"/>
          </a:xfrm>
          <a:prstGeom prst="rect">
            <a:avLst/>
          </a:prstGeom>
          <a:noFill/>
          <a:ln/>
        </p:spPr>
        <p:txBody>
          <a:bodyPr wrap="none" lIns="0" tIns="0" rIns="0" bIns="0" rtlCol="0" anchor="t"/>
          <a:lstStyle/>
          <a:p>
            <a:pPr algn="r" indent="0" marL="0">
              <a:buNone/>
            </a:pPr>
            <a:r>
              <a:rPr lang="en-US" sz="1200" dirty="0">
                <a:solidFill>
                  <a:srgbClr val="5C6066"/>
                </a:solidFill>
                <a:latin typeface="Microsoft YaHei" pitchFamily="34" charset="0"/>
                <a:ea typeface="Microsoft YaHei" pitchFamily="34" charset="-122"/>
                <a:cs typeface="Microsoft YaHei" pitchFamily="34" charset="-120"/>
              </a:rPr>
              <a:t>Q3 sales</a:t>
            </a:r>
            <a:endParaRPr lang="en-US" sz="1200" dirty="0">
              <a:latin typeface="Microsoft YaHei" pitchFamily="34" charset="0"/>
              <a:ea typeface="Microsoft YaHei" pitchFamily="34" charset="-122"/>
              <a:cs typeface="Microsoft YaHei" pitchFamily="34" charset="-120"/>
            </a:endParaRPr>
          </a:p>
        </p:txBody>
      </p:sp>
      <p:sp>
        <p:nvSpPr>
          <p:cNvPr id="11" name="Text 9"/>
          <p:cNvSpPr/>
          <p:nvPr/>
        </p:nvSpPr>
        <p:spPr>
          <a:xfrm>
            <a:off x="0" y="1901260"/>
            <a:ext cx="5859125" cy="182880"/>
          </a:xfrm>
          <a:prstGeom prst="rect">
            <a:avLst/>
          </a:prstGeom>
          <a:noFill/>
          <a:ln/>
        </p:spPr>
        <p:txBody>
          <a:bodyPr wrap="none" lIns="0" tIns="0" rIns="0" bIns="0" rtlCol="0" anchor="t"/>
          <a:lstStyle/>
          <a:p>
            <a:pPr algn="r" indent="0" marL="0">
              <a:buNone/>
            </a:pPr>
            <a:r>
              <a:rPr lang="en-US" sz="1200" dirty="0">
                <a:solidFill>
                  <a:srgbClr val="5C6066"/>
                </a:solidFill>
                <a:latin typeface="Microsoft YaHei" pitchFamily="34" charset="0"/>
                <a:ea typeface="Microsoft YaHei" pitchFamily="34" charset="-122"/>
                <a:cs typeface="Microsoft YaHei" pitchFamily="34" charset="-120"/>
              </a:rPr>
              <a:t>YoY</a:t>
            </a:r>
            <a:endParaRPr lang="en-US" sz="1200" dirty="0">
              <a:latin typeface="Microsoft YaHei" pitchFamily="34" charset="0"/>
              <a:ea typeface="Microsoft YaHei" pitchFamily="34" charset="-122"/>
              <a:cs typeface="Microsoft YaHei" pitchFamily="34" charset="-120"/>
            </a:endParaRPr>
          </a:p>
        </p:txBody>
      </p:sp>
      <p:sp>
        <p:nvSpPr>
          <p:cNvPr id="12" name="Text 10"/>
          <p:cNvSpPr/>
          <p:nvPr/>
        </p:nvSpPr>
        <p:spPr>
          <a:xfrm>
            <a:off x="6430625" y="1901260"/>
            <a:ext cx="5761375"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What stands out</a:t>
            </a:r>
            <a:endParaRPr lang="en-US" sz="1200" dirty="0">
              <a:latin typeface="Microsoft YaHei" pitchFamily="34" charset="0"/>
              <a:ea typeface="Microsoft YaHei" pitchFamily="34" charset="-122"/>
              <a:cs typeface="Microsoft YaHei" pitchFamily="34" charset="-120"/>
            </a:endParaRPr>
          </a:p>
        </p:txBody>
      </p:sp>
      <p:sp>
        <p:nvSpPr>
          <p:cNvPr id="13" name="Shape 11"/>
          <p:cNvSpPr/>
          <p:nvPr/>
        </p:nvSpPr>
        <p:spPr>
          <a:xfrm>
            <a:off x="762000" y="2171700"/>
            <a:ext cx="10668000" cy="0"/>
          </a:xfrm>
          <a:prstGeom prst="line">
            <a:avLst/>
          </a:prstGeom>
          <a:noFill/>
          <a:ln w="9525">
            <a:solidFill>
              <a:srgbClr val="17181A"/>
            </a:solidFill>
            <a:prstDash val="solid"/>
          </a:ln>
        </p:spPr>
      </p:sp>
      <p:sp>
        <p:nvSpPr>
          <p:cNvPr id="14" name="Text 12"/>
          <p:cNvSpPr/>
          <p:nvPr/>
        </p:nvSpPr>
        <p:spPr>
          <a:xfrm>
            <a:off x="914400" y="2311919"/>
            <a:ext cx="11277600" cy="217170"/>
          </a:xfrm>
          <a:prstGeom prst="rect">
            <a:avLst/>
          </a:prstGeom>
          <a:noFill/>
          <a:ln/>
        </p:spPr>
        <p:txBody>
          <a:bodyPr wrap="none" lIns="0" tIns="0" rIns="0" bIns="0" rtlCol="0" anchor="t"/>
          <a:lstStyle/>
          <a:p>
            <a:pPr algn="l" indent="0" marL="0">
              <a:buNone/>
            </a:pPr>
            <a:r>
              <a:rPr lang="en-US" sz="1425" dirty="0">
                <a:solidFill>
                  <a:srgbClr val="17181A"/>
                </a:solidFill>
                <a:latin typeface="Microsoft YaHei" pitchFamily="34" charset="0"/>
                <a:ea typeface="Microsoft YaHei" pitchFamily="34" charset="-122"/>
                <a:cs typeface="Microsoft YaHei" pitchFamily="34" charset="-120"/>
              </a:rPr>
              <a:t>Zeekr</a:t>
            </a:r>
            <a:endParaRPr lang="en-US" sz="1425" dirty="0">
              <a:latin typeface="Microsoft YaHei" pitchFamily="34" charset="0"/>
              <a:ea typeface="Microsoft YaHei" pitchFamily="34" charset="-122"/>
              <a:cs typeface="Microsoft YaHei" pitchFamily="34" charset="-120"/>
            </a:endParaRPr>
          </a:p>
        </p:txBody>
      </p:sp>
      <p:sp>
        <p:nvSpPr>
          <p:cNvPr id="15" name="Text 13"/>
          <p:cNvSpPr/>
          <p:nvPr/>
        </p:nvSpPr>
        <p:spPr>
          <a:xfrm>
            <a:off x="0" y="2311919"/>
            <a:ext cx="3912470" cy="217170"/>
          </a:xfrm>
          <a:prstGeom prst="rect">
            <a:avLst/>
          </a:prstGeom>
          <a:noFill/>
          <a:ln/>
        </p:spPr>
        <p:txBody>
          <a:bodyPr wrap="none" lIns="0" tIns="0" rIns="0" bIns="0" rtlCol="0" anchor="t"/>
          <a:lstStyle/>
          <a:p>
            <a:pPr algn="r" indent="0" marL="0">
              <a:buNone/>
            </a:pPr>
            <a:r>
              <a:rPr lang="en-US" sz="1425" dirty="0">
                <a:solidFill>
                  <a:srgbClr val="17181A"/>
                </a:solidFill>
                <a:latin typeface="Microsoft YaHei" pitchFamily="34" charset="0"/>
                <a:ea typeface="Microsoft YaHei" pitchFamily="34" charset="-122"/>
                <a:cs typeface="Microsoft YaHei" pitchFamily="34" charset="-120"/>
              </a:rPr>
              <a:t>110,034</a:t>
            </a:r>
            <a:endParaRPr lang="en-US" sz="1425" dirty="0">
              <a:latin typeface="Microsoft YaHei" pitchFamily="34" charset="0"/>
              <a:ea typeface="Microsoft YaHei" pitchFamily="34" charset="-122"/>
              <a:cs typeface="Microsoft YaHei" pitchFamily="34" charset="-120"/>
            </a:endParaRPr>
          </a:p>
        </p:txBody>
      </p:sp>
      <p:sp>
        <p:nvSpPr>
          <p:cNvPr id="16" name="Text 14"/>
          <p:cNvSpPr/>
          <p:nvPr/>
        </p:nvSpPr>
        <p:spPr>
          <a:xfrm>
            <a:off x="0" y="2311919"/>
            <a:ext cx="5859125" cy="217170"/>
          </a:xfrm>
          <a:prstGeom prst="rect">
            <a:avLst/>
          </a:prstGeom>
          <a:noFill/>
          <a:ln/>
        </p:spPr>
        <p:txBody>
          <a:bodyPr wrap="none" lIns="0" tIns="0" rIns="0" bIns="0" rtlCol="0" anchor="t"/>
          <a:lstStyle/>
          <a:p>
            <a:pPr algn="r" indent="0" marL="0">
              <a:buNone/>
            </a:pPr>
            <a:r>
              <a:rPr lang="en-US" sz="1425" dirty="0">
                <a:solidFill>
                  <a:srgbClr val="17181A"/>
                </a:solidFill>
                <a:latin typeface="Microsoft YaHei" pitchFamily="34" charset="0"/>
                <a:ea typeface="Microsoft YaHei" pitchFamily="34" charset="-122"/>
                <a:cs typeface="Microsoft YaHei" pitchFamily="34" charset="-120"/>
              </a:rPr>
              <a:t>about +108%</a:t>
            </a:r>
            <a:endParaRPr lang="en-US" sz="1425" dirty="0">
              <a:latin typeface="Microsoft YaHei" pitchFamily="34" charset="0"/>
              <a:ea typeface="Microsoft YaHei" pitchFamily="34" charset="-122"/>
              <a:cs typeface="Microsoft YaHei" pitchFamily="34" charset="-120"/>
            </a:endParaRPr>
          </a:p>
        </p:txBody>
      </p:sp>
      <p:sp>
        <p:nvSpPr>
          <p:cNvPr id="17" name="Text 15"/>
          <p:cNvSpPr/>
          <p:nvPr/>
        </p:nvSpPr>
        <p:spPr>
          <a:xfrm>
            <a:off x="6430625" y="2311919"/>
            <a:ext cx="5761375" cy="217170"/>
          </a:xfrm>
          <a:prstGeom prst="rect">
            <a:avLst/>
          </a:prstGeom>
          <a:noFill/>
          <a:ln/>
        </p:spPr>
        <p:txBody>
          <a:bodyPr wrap="none" lIns="0" tIns="0" rIns="0" bIns="0" rtlCol="0" anchor="t"/>
          <a:lstStyle/>
          <a:p>
            <a:pPr algn="l" indent="0" marL="0">
              <a:buNone/>
            </a:pPr>
            <a:r>
              <a:rPr lang="en-US" sz="1425" dirty="0">
                <a:solidFill>
                  <a:srgbClr val="17181A"/>
                </a:solidFill>
                <a:latin typeface="Microsoft YaHei" pitchFamily="34" charset="0"/>
                <a:ea typeface="Microsoft YaHei" pitchFamily="34" charset="-122"/>
                <a:cs typeface="Microsoft YaHei" pitchFamily="34" charset="-120"/>
              </a:rPr>
              <a:t>9X: 7,225 delivered in September</a:t>
            </a:r>
            <a:endParaRPr lang="en-US" sz="1425" dirty="0">
              <a:latin typeface="Microsoft YaHei" pitchFamily="34" charset="0"/>
              <a:ea typeface="Microsoft YaHei" pitchFamily="34" charset="-122"/>
              <a:cs typeface="Microsoft YaHei" pitchFamily="34" charset="-120"/>
            </a:endParaRPr>
          </a:p>
        </p:txBody>
      </p:sp>
      <p:sp>
        <p:nvSpPr>
          <p:cNvPr id="18" name="Shape 16"/>
          <p:cNvSpPr/>
          <p:nvPr/>
        </p:nvSpPr>
        <p:spPr>
          <a:xfrm>
            <a:off x="762000" y="2657475"/>
            <a:ext cx="10668000" cy="476250"/>
          </a:xfrm>
          <a:prstGeom prst="rect">
            <a:avLst/>
          </a:prstGeom>
          <a:solidFill>
            <a:srgbClr val="E6EBF6"/>
          </a:solidFill>
          <a:ln/>
        </p:spPr>
      </p:sp>
      <p:sp>
        <p:nvSpPr>
          <p:cNvPr id="19" name="Text 17"/>
          <p:cNvSpPr/>
          <p:nvPr/>
        </p:nvSpPr>
        <p:spPr>
          <a:xfrm>
            <a:off x="914400" y="2788169"/>
            <a:ext cx="11277600" cy="217170"/>
          </a:xfrm>
          <a:prstGeom prst="rect">
            <a:avLst/>
          </a:prstGeom>
          <a:noFill/>
          <a:ln/>
        </p:spPr>
        <p:txBody>
          <a:bodyPr wrap="none" lIns="0" tIns="0" rIns="0" bIns="0" rtlCol="0" anchor="t"/>
          <a:lstStyle/>
          <a:p>
            <a:pPr algn="l" indent="0" marL="0">
              <a:buNone/>
            </a:pPr>
            <a:r>
              <a:rPr lang="en-US" sz="1425" b="1" dirty="0">
                <a:solidFill>
                  <a:srgbClr val="0032A0"/>
                </a:solidFill>
                <a:latin typeface="Microsoft YaHei" pitchFamily="34" charset="0"/>
                <a:ea typeface="Microsoft YaHei" pitchFamily="34" charset="-122"/>
                <a:cs typeface="Microsoft YaHei" pitchFamily="34" charset="-120"/>
              </a:rPr>
              <a:t>Leapmotor</a:t>
            </a:r>
            <a:endParaRPr lang="en-US" sz="1425" dirty="0">
              <a:latin typeface="Microsoft YaHei" pitchFamily="34" charset="0"/>
              <a:ea typeface="Microsoft YaHei" pitchFamily="34" charset="-122"/>
              <a:cs typeface="Microsoft YaHei" pitchFamily="34" charset="-120"/>
            </a:endParaRPr>
          </a:p>
        </p:txBody>
      </p:sp>
      <p:sp>
        <p:nvSpPr>
          <p:cNvPr id="20" name="Text 18"/>
          <p:cNvSpPr/>
          <p:nvPr/>
        </p:nvSpPr>
        <p:spPr>
          <a:xfrm>
            <a:off x="0" y="2788169"/>
            <a:ext cx="3912470" cy="217170"/>
          </a:xfrm>
          <a:prstGeom prst="rect">
            <a:avLst/>
          </a:prstGeom>
          <a:noFill/>
          <a:ln/>
        </p:spPr>
        <p:txBody>
          <a:bodyPr wrap="none" lIns="0" tIns="0" rIns="0" bIns="0" rtlCol="0" anchor="t"/>
          <a:lstStyle/>
          <a:p>
            <a:pPr algn="r" indent="0" marL="0">
              <a:buNone/>
            </a:pPr>
            <a:r>
              <a:rPr lang="en-US" sz="1425" b="1" dirty="0">
                <a:solidFill>
                  <a:srgbClr val="0032A0"/>
                </a:solidFill>
                <a:latin typeface="Microsoft YaHei" pitchFamily="34" charset="0"/>
                <a:ea typeface="Microsoft YaHei" pitchFamily="34" charset="-122"/>
                <a:cs typeface="Microsoft YaHei" pitchFamily="34" charset="-120"/>
              </a:rPr>
              <a:t>310,052</a:t>
            </a:r>
            <a:endParaRPr lang="en-US" sz="1425" dirty="0">
              <a:latin typeface="Microsoft YaHei" pitchFamily="34" charset="0"/>
              <a:ea typeface="Microsoft YaHei" pitchFamily="34" charset="-122"/>
              <a:cs typeface="Microsoft YaHei" pitchFamily="34" charset="-120"/>
            </a:endParaRPr>
          </a:p>
        </p:txBody>
      </p:sp>
      <p:sp>
        <p:nvSpPr>
          <p:cNvPr id="21" name="Text 19"/>
          <p:cNvSpPr/>
          <p:nvPr/>
        </p:nvSpPr>
        <p:spPr>
          <a:xfrm>
            <a:off x="0" y="2788169"/>
            <a:ext cx="5859125" cy="217170"/>
          </a:xfrm>
          <a:prstGeom prst="rect">
            <a:avLst/>
          </a:prstGeom>
          <a:noFill/>
          <a:ln/>
        </p:spPr>
        <p:txBody>
          <a:bodyPr wrap="none" lIns="0" tIns="0" rIns="0" bIns="0" rtlCol="0" anchor="t"/>
          <a:lstStyle/>
          <a:p>
            <a:pPr algn="r" indent="0" marL="0">
              <a:buNone/>
            </a:pPr>
            <a:r>
              <a:rPr lang="en-US" sz="1425" b="1" dirty="0">
                <a:solidFill>
                  <a:srgbClr val="0032A0"/>
                </a:solidFill>
                <a:latin typeface="Microsoft YaHei" pitchFamily="34" charset="0"/>
                <a:ea typeface="Microsoft YaHei" pitchFamily="34" charset="-122"/>
                <a:cs typeface="Microsoft YaHei" pitchFamily="34" charset="-120"/>
              </a:rPr>
              <a:t>+78.3%</a:t>
            </a:r>
            <a:endParaRPr lang="en-US" sz="1425" dirty="0">
              <a:latin typeface="Microsoft YaHei" pitchFamily="34" charset="0"/>
              <a:ea typeface="Microsoft YaHei" pitchFamily="34" charset="-122"/>
              <a:cs typeface="Microsoft YaHei" pitchFamily="34" charset="-120"/>
            </a:endParaRPr>
          </a:p>
        </p:txBody>
      </p:sp>
      <p:sp>
        <p:nvSpPr>
          <p:cNvPr id="22" name="Text 20"/>
          <p:cNvSpPr/>
          <p:nvPr/>
        </p:nvSpPr>
        <p:spPr>
          <a:xfrm>
            <a:off x="6430625" y="2788169"/>
            <a:ext cx="5761375" cy="217170"/>
          </a:xfrm>
          <a:prstGeom prst="rect">
            <a:avLst/>
          </a:prstGeom>
          <a:noFill/>
          <a:ln/>
        </p:spPr>
        <p:txBody>
          <a:bodyPr wrap="none" lIns="0" tIns="0" rIns="0" bIns="0" rtlCol="0" anchor="t"/>
          <a:lstStyle/>
          <a:p>
            <a:pPr algn="l" indent="0" marL="0">
              <a:buNone/>
            </a:pPr>
            <a:r>
              <a:rPr lang="en-US" sz="1425" b="1" dirty="0">
                <a:solidFill>
                  <a:srgbClr val="0032A0"/>
                </a:solidFill>
                <a:latin typeface="Microsoft YaHei" pitchFamily="34" charset="0"/>
                <a:ea typeface="Microsoft YaHei" pitchFamily="34" charset="-122"/>
                <a:cs typeface="Microsoft YaHei" pitchFamily="34" charset="-120"/>
              </a:rPr>
              <a:t>Over 100k a month for three months</a:t>
            </a:r>
            <a:endParaRPr lang="en-US" sz="1425" dirty="0">
              <a:latin typeface="Microsoft YaHei" pitchFamily="34" charset="0"/>
              <a:ea typeface="Microsoft YaHei" pitchFamily="34" charset="-122"/>
              <a:cs typeface="Microsoft YaHei" pitchFamily="34" charset="-120"/>
            </a:endParaRPr>
          </a:p>
        </p:txBody>
      </p:sp>
      <p:sp>
        <p:nvSpPr>
          <p:cNvPr id="23" name="Text 21"/>
          <p:cNvSpPr/>
          <p:nvPr/>
        </p:nvSpPr>
        <p:spPr>
          <a:xfrm>
            <a:off x="914400" y="3264419"/>
            <a:ext cx="11277600" cy="217170"/>
          </a:xfrm>
          <a:prstGeom prst="rect">
            <a:avLst/>
          </a:prstGeom>
          <a:noFill/>
          <a:ln/>
        </p:spPr>
        <p:txBody>
          <a:bodyPr wrap="none" lIns="0" tIns="0" rIns="0" bIns="0" rtlCol="0" anchor="t"/>
          <a:lstStyle/>
          <a:p>
            <a:pPr algn="l" indent="0" marL="0">
              <a:buNone/>
            </a:pPr>
            <a:r>
              <a:rPr lang="en-US" sz="1425" dirty="0">
                <a:solidFill>
                  <a:srgbClr val="17181A"/>
                </a:solidFill>
                <a:latin typeface="Microsoft YaHei" pitchFamily="34" charset="0"/>
                <a:ea typeface="Microsoft YaHei" pitchFamily="34" charset="-122"/>
                <a:cs typeface="Microsoft YaHei" pitchFamily="34" charset="-120"/>
              </a:rPr>
              <a:t>NIO Inc.</a:t>
            </a:r>
            <a:endParaRPr lang="en-US" sz="1425" dirty="0">
              <a:latin typeface="Microsoft YaHei" pitchFamily="34" charset="0"/>
              <a:ea typeface="Microsoft YaHei" pitchFamily="34" charset="-122"/>
              <a:cs typeface="Microsoft YaHei" pitchFamily="34" charset="-120"/>
            </a:endParaRPr>
          </a:p>
        </p:txBody>
      </p:sp>
      <p:sp>
        <p:nvSpPr>
          <p:cNvPr id="24" name="Text 22"/>
          <p:cNvSpPr/>
          <p:nvPr/>
        </p:nvSpPr>
        <p:spPr>
          <a:xfrm>
            <a:off x="0" y="3264419"/>
            <a:ext cx="3912470" cy="217170"/>
          </a:xfrm>
          <a:prstGeom prst="rect">
            <a:avLst/>
          </a:prstGeom>
          <a:noFill/>
          <a:ln/>
        </p:spPr>
        <p:txBody>
          <a:bodyPr wrap="none" lIns="0" tIns="0" rIns="0" bIns="0" rtlCol="0" anchor="t"/>
          <a:lstStyle/>
          <a:p>
            <a:pPr algn="r" indent="0" marL="0">
              <a:buNone/>
            </a:pPr>
            <a:r>
              <a:rPr lang="en-US" sz="1425" dirty="0">
                <a:solidFill>
                  <a:srgbClr val="17181A"/>
                </a:solidFill>
                <a:latin typeface="Microsoft YaHei" pitchFamily="34" charset="0"/>
                <a:ea typeface="Microsoft YaHei" pitchFamily="34" charset="-122"/>
                <a:cs typeface="Microsoft YaHei" pitchFamily="34" charset="-120"/>
              </a:rPr>
              <a:t>109,178</a:t>
            </a:r>
            <a:endParaRPr lang="en-US" sz="1425" dirty="0">
              <a:latin typeface="Microsoft YaHei" pitchFamily="34" charset="0"/>
              <a:ea typeface="Microsoft YaHei" pitchFamily="34" charset="-122"/>
              <a:cs typeface="Microsoft YaHei" pitchFamily="34" charset="-120"/>
            </a:endParaRPr>
          </a:p>
        </p:txBody>
      </p:sp>
      <p:sp>
        <p:nvSpPr>
          <p:cNvPr id="25" name="Text 23"/>
          <p:cNvSpPr/>
          <p:nvPr/>
        </p:nvSpPr>
        <p:spPr>
          <a:xfrm>
            <a:off x="0" y="3264419"/>
            <a:ext cx="5859125" cy="217170"/>
          </a:xfrm>
          <a:prstGeom prst="rect">
            <a:avLst/>
          </a:prstGeom>
          <a:noFill/>
          <a:ln/>
        </p:spPr>
        <p:txBody>
          <a:bodyPr wrap="none" lIns="0" tIns="0" rIns="0" bIns="0" rtlCol="0" anchor="t"/>
          <a:lstStyle/>
          <a:p>
            <a:pPr algn="r" indent="0" marL="0">
              <a:buNone/>
            </a:pPr>
            <a:r>
              <a:rPr lang="en-US" sz="1425" dirty="0">
                <a:solidFill>
                  <a:srgbClr val="17181A"/>
                </a:solidFill>
                <a:latin typeface="Microsoft YaHei" pitchFamily="34" charset="0"/>
                <a:ea typeface="Microsoft YaHei" pitchFamily="34" charset="-122"/>
                <a:cs typeface="Microsoft YaHei" pitchFamily="34" charset="-120"/>
              </a:rPr>
              <a:t>+25.4%</a:t>
            </a:r>
            <a:endParaRPr lang="en-US" sz="1425" dirty="0">
              <a:latin typeface="Microsoft YaHei" pitchFamily="34" charset="0"/>
              <a:ea typeface="Microsoft YaHei" pitchFamily="34" charset="-122"/>
              <a:cs typeface="Microsoft YaHei" pitchFamily="34" charset="-120"/>
            </a:endParaRPr>
          </a:p>
        </p:txBody>
      </p:sp>
      <p:sp>
        <p:nvSpPr>
          <p:cNvPr id="26" name="Text 24"/>
          <p:cNvSpPr/>
          <p:nvPr/>
        </p:nvSpPr>
        <p:spPr>
          <a:xfrm>
            <a:off x="6430625" y="3264419"/>
            <a:ext cx="5761375" cy="217170"/>
          </a:xfrm>
          <a:prstGeom prst="rect">
            <a:avLst/>
          </a:prstGeom>
          <a:noFill/>
          <a:ln/>
        </p:spPr>
        <p:txBody>
          <a:bodyPr wrap="none" lIns="0" tIns="0" rIns="0" bIns="0" rtlCol="0" anchor="t"/>
          <a:lstStyle/>
          <a:p>
            <a:pPr algn="l" indent="0" marL="0">
              <a:buNone/>
            </a:pPr>
            <a:r>
              <a:rPr lang="en-US" sz="1425" dirty="0">
                <a:solidFill>
                  <a:srgbClr val="17181A"/>
                </a:solidFill>
                <a:latin typeface="Microsoft YaHei" pitchFamily="34" charset="0"/>
                <a:ea typeface="Microsoft YaHei" pitchFamily="34" charset="-122"/>
                <a:cs typeface="Microsoft YaHei" pitchFamily="34" charset="-120"/>
              </a:rPr>
              <a:t>ES8: 10,542 delivered in September</a:t>
            </a:r>
            <a:endParaRPr lang="en-US" sz="1425" dirty="0">
              <a:latin typeface="Microsoft YaHei" pitchFamily="34" charset="0"/>
              <a:ea typeface="Microsoft YaHei" pitchFamily="34" charset="-122"/>
              <a:cs typeface="Microsoft YaHei" pitchFamily="34" charset="-120"/>
            </a:endParaRPr>
          </a:p>
        </p:txBody>
      </p:sp>
      <p:sp>
        <p:nvSpPr>
          <p:cNvPr id="27" name="Shape 25"/>
          <p:cNvSpPr/>
          <p:nvPr/>
        </p:nvSpPr>
        <p:spPr>
          <a:xfrm>
            <a:off x="762000" y="3609975"/>
            <a:ext cx="10668000" cy="0"/>
          </a:xfrm>
          <a:prstGeom prst="line">
            <a:avLst/>
          </a:prstGeom>
          <a:noFill/>
          <a:ln w="9525">
            <a:solidFill>
              <a:srgbClr val="DEE0DB"/>
            </a:solidFill>
            <a:prstDash val="solid"/>
          </a:ln>
        </p:spPr>
      </p:sp>
      <p:sp>
        <p:nvSpPr>
          <p:cNvPr id="28" name="Text 26"/>
          <p:cNvSpPr/>
          <p:nvPr/>
        </p:nvSpPr>
        <p:spPr>
          <a:xfrm>
            <a:off x="914400" y="3740669"/>
            <a:ext cx="11277600" cy="217170"/>
          </a:xfrm>
          <a:prstGeom prst="rect">
            <a:avLst/>
          </a:prstGeom>
          <a:noFill/>
          <a:ln/>
        </p:spPr>
        <p:txBody>
          <a:bodyPr wrap="none" lIns="0" tIns="0" rIns="0" bIns="0" rtlCol="0" anchor="t"/>
          <a:lstStyle/>
          <a:p>
            <a:pPr algn="l" indent="0" marL="0">
              <a:buNone/>
            </a:pPr>
            <a:r>
              <a:rPr lang="en-US" sz="1425" dirty="0">
                <a:solidFill>
                  <a:srgbClr val="17181A"/>
                </a:solidFill>
                <a:latin typeface="Microsoft YaHei" pitchFamily="34" charset="0"/>
                <a:ea typeface="Microsoft YaHei" pitchFamily="34" charset="-122"/>
                <a:cs typeface="Microsoft YaHei" pitchFamily="34" charset="-120"/>
              </a:rPr>
              <a:t>BYD</a:t>
            </a:r>
            <a:endParaRPr lang="en-US" sz="1425" dirty="0">
              <a:latin typeface="Microsoft YaHei" pitchFamily="34" charset="0"/>
              <a:ea typeface="Microsoft YaHei" pitchFamily="34" charset="-122"/>
              <a:cs typeface="Microsoft YaHei" pitchFamily="34" charset="-120"/>
            </a:endParaRPr>
          </a:p>
        </p:txBody>
      </p:sp>
      <p:sp>
        <p:nvSpPr>
          <p:cNvPr id="29" name="Text 27"/>
          <p:cNvSpPr/>
          <p:nvPr/>
        </p:nvSpPr>
        <p:spPr>
          <a:xfrm>
            <a:off x="0" y="3740669"/>
            <a:ext cx="3912470" cy="217170"/>
          </a:xfrm>
          <a:prstGeom prst="rect">
            <a:avLst/>
          </a:prstGeom>
          <a:noFill/>
          <a:ln/>
        </p:spPr>
        <p:txBody>
          <a:bodyPr wrap="none" lIns="0" tIns="0" rIns="0" bIns="0" rtlCol="0" anchor="t"/>
          <a:lstStyle/>
          <a:p>
            <a:pPr algn="r" indent="0" marL="0">
              <a:buNone/>
            </a:pPr>
            <a:r>
              <a:rPr lang="en-US" sz="1425" dirty="0">
                <a:solidFill>
                  <a:srgbClr val="17181A"/>
                </a:solidFill>
                <a:latin typeface="Microsoft YaHei" pitchFamily="34" charset="0"/>
                <a:ea typeface="Microsoft YaHei" pitchFamily="34" charset="-122"/>
                <a:cs typeface="Microsoft YaHei" pitchFamily="34" charset="-120"/>
              </a:rPr>
              <a:t>1,323,065</a:t>
            </a:r>
            <a:endParaRPr lang="en-US" sz="1425" dirty="0">
              <a:latin typeface="Microsoft YaHei" pitchFamily="34" charset="0"/>
              <a:ea typeface="Microsoft YaHei" pitchFamily="34" charset="-122"/>
              <a:cs typeface="Microsoft YaHei" pitchFamily="34" charset="-120"/>
            </a:endParaRPr>
          </a:p>
        </p:txBody>
      </p:sp>
      <p:sp>
        <p:nvSpPr>
          <p:cNvPr id="30" name="Text 28"/>
          <p:cNvSpPr/>
          <p:nvPr/>
        </p:nvSpPr>
        <p:spPr>
          <a:xfrm>
            <a:off x="0" y="3740669"/>
            <a:ext cx="5859125" cy="217170"/>
          </a:xfrm>
          <a:prstGeom prst="rect">
            <a:avLst/>
          </a:prstGeom>
          <a:noFill/>
          <a:ln/>
        </p:spPr>
        <p:txBody>
          <a:bodyPr wrap="none" lIns="0" tIns="0" rIns="0" bIns="0" rtlCol="0" anchor="t"/>
          <a:lstStyle/>
          <a:p>
            <a:pPr algn="r" indent="0" marL="0">
              <a:buNone/>
            </a:pPr>
            <a:r>
              <a:rPr lang="en-US" sz="1425" dirty="0">
                <a:solidFill>
                  <a:srgbClr val="17181A"/>
                </a:solidFill>
                <a:latin typeface="Microsoft YaHei" pitchFamily="34" charset="0"/>
                <a:ea typeface="Microsoft YaHei" pitchFamily="34" charset="-122"/>
                <a:cs typeface="Microsoft YaHei" pitchFamily="34" charset="-120"/>
              </a:rPr>
              <a:t>+18.8%</a:t>
            </a:r>
            <a:endParaRPr lang="en-US" sz="1425" dirty="0">
              <a:latin typeface="Microsoft YaHei" pitchFamily="34" charset="0"/>
              <a:ea typeface="Microsoft YaHei" pitchFamily="34" charset="-122"/>
              <a:cs typeface="Microsoft YaHei" pitchFamily="34" charset="-120"/>
            </a:endParaRPr>
          </a:p>
        </p:txBody>
      </p:sp>
      <p:sp>
        <p:nvSpPr>
          <p:cNvPr id="31" name="Text 29"/>
          <p:cNvSpPr/>
          <p:nvPr/>
        </p:nvSpPr>
        <p:spPr>
          <a:xfrm>
            <a:off x="6430625" y="3740669"/>
            <a:ext cx="5761375" cy="217170"/>
          </a:xfrm>
          <a:prstGeom prst="rect">
            <a:avLst/>
          </a:prstGeom>
          <a:noFill/>
          <a:ln/>
        </p:spPr>
        <p:txBody>
          <a:bodyPr wrap="none" lIns="0" tIns="0" rIns="0" bIns="0" rtlCol="0" anchor="t"/>
          <a:lstStyle/>
          <a:p>
            <a:pPr algn="l" indent="0" marL="0">
              <a:buNone/>
            </a:pPr>
            <a:r>
              <a:rPr lang="en-US" sz="1425" dirty="0">
                <a:solidFill>
                  <a:srgbClr val="17181A"/>
                </a:solidFill>
                <a:latin typeface="Microsoft YaHei" pitchFamily="34" charset="0"/>
                <a:ea typeface="Microsoft YaHei" pitchFamily="34" charset="-122"/>
                <a:cs typeface="Microsoft YaHei" pitchFamily="34" charset="-120"/>
              </a:rPr>
              <a:t>Exports were 41.6% of sales</a:t>
            </a:r>
            <a:endParaRPr lang="en-US" sz="1425" dirty="0">
              <a:latin typeface="Microsoft YaHei" pitchFamily="34" charset="0"/>
              <a:ea typeface="Microsoft YaHei" pitchFamily="34" charset="-122"/>
              <a:cs typeface="Microsoft YaHei" pitchFamily="34" charset="-120"/>
            </a:endParaRPr>
          </a:p>
        </p:txBody>
      </p:sp>
      <p:sp>
        <p:nvSpPr>
          <p:cNvPr id="32" name="Shape 30"/>
          <p:cNvSpPr/>
          <p:nvPr/>
        </p:nvSpPr>
        <p:spPr>
          <a:xfrm>
            <a:off x="762000" y="4086225"/>
            <a:ext cx="10668000" cy="0"/>
          </a:xfrm>
          <a:prstGeom prst="line">
            <a:avLst/>
          </a:prstGeom>
          <a:noFill/>
          <a:ln w="9525">
            <a:solidFill>
              <a:srgbClr val="DEE0DB"/>
            </a:solidFill>
            <a:prstDash val="solid"/>
          </a:ln>
        </p:spPr>
      </p:sp>
      <p:sp>
        <p:nvSpPr>
          <p:cNvPr id="33" name="Text 31"/>
          <p:cNvSpPr/>
          <p:nvPr/>
        </p:nvSpPr>
        <p:spPr>
          <a:xfrm>
            <a:off x="914400" y="4216919"/>
            <a:ext cx="11277600" cy="217170"/>
          </a:xfrm>
          <a:prstGeom prst="rect">
            <a:avLst/>
          </a:prstGeom>
          <a:noFill/>
          <a:ln/>
        </p:spPr>
        <p:txBody>
          <a:bodyPr wrap="none" lIns="0" tIns="0" rIns="0" bIns="0" rtlCol="0" anchor="t"/>
          <a:lstStyle/>
          <a:p>
            <a:pPr algn="l" indent="0" marL="0">
              <a:buNone/>
            </a:pPr>
            <a:r>
              <a:rPr lang="en-US" sz="1425" dirty="0">
                <a:solidFill>
                  <a:srgbClr val="17181A"/>
                </a:solidFill>
                <a:latin typeface="Microsoft YaHei" pitchFamily="34" charset="0"/>
                <a:ea typeface="Microsoft YaHei" pitchFamily="34" charset="-122"/>
                <a:cs typeface="Microsoft YaHei" pitchFamily="34" charset="-120"/>
              </a:rPr>
              <a:t>Li Auto</a:t>
            </a:r>
            <a:endParaRPr lang="en-US" sz="1425" dirty="0">
              <a:latin typeface="Microsoft YaHei" pitchFamily="34" charset="0"/>
              <a:ea typeface="Microsoft YaHei" pitchFamily="34" charset="-122"/>
              <a:cs typeface="Microsoft YaHei" pitchFamily="34" charset="-120"/>
            </a:endParaRPr>
          </a:p>
        </p:txBody>
      </p:sp>
      <p:sp>
        <p:nvSpPr>
          <p:cNvPr id="34" name="Text 32"/>
          <p:cNvSpPr/>
          <p:nvPr/>
        </p:nvSpPr>
        <p:spPr>
          <a:xfrm>
            <a:off x="0" y="4216919"/>
            <a:ext cx="3912470" cy="217170"/>
          </a:xfrm>
          <a:prstGeom prst="rect">
            <a:avLst/>
          </a:prstGeom>
          <a:noFill/>
          <a:ln/>
        </p:spPr>
        <p:txBody>
          <a:bodyPr wrap="none" lIns="0" tIns="0" rIns="0" bIns="0" rtlCol="0" anchor="t"/>
          <a:lstStyle/>
          <a:p>
            <a:pPr algn="r" indent="0" marL="0">
              <a:buNone/>
            </a:pPr>
            <a:r>
              <a:rPr lang="en-US" sz="1425" dirty="0">
                <a:solidFill>
                  <a:srgbClr val="17181A"/>
                </a:solidFill>
                <a:latin typeface="Microsoft YaHei" pitchFamily="34" charset="0"/>
                <a:ea typeface="Microsoft YaHei" pitchFamily="34" charset="-122"/>
                <a:cs typeface="Microsoft YaHei" pitchFamily="34" charset="-120"/>
              </a:rPr>
              <a:t>99,964</a:t>
            </a:r>
            <a:endParaRPr lang="en-US" sz="1425" dirty="0">
              <a:latin typeface="Microsoft YaHei" pitchFamily="34" charset="0"/>
              <a:ea typeface="Microsoft YaHei" pitchFamily="34" charset="-122"/>
              <a:cs typeface="Microsoft YaHei" pitchFamily="34" charset="-120"/>
            </a:endParaRPr>
          </a:p>
        </p:txBody>
      </p:sp>
      <p:sp>
        <p:nvSpPr>
          <p:cNvPr id="35" name="Text 33"/>
          <p:cNvSpPr/>
          <p:nvPr/>
        </p:nvSpPr>
        <p:spPr>
          <a:xfrm>
            <a:off x="0" y="4216919"/>
            <a:ext cx="5859125" cy="217170"/>
          </a:xfrm>
          <a:prstGeom prst="rect">
            <a:avLst/>
          </a:prstGeom>
          <a:noFill/>
          <a:ln/>
        </p:spPr>
        <p:txBody>
          <a:bodyPr wrap="none" lIns="0" tIns="0" rIns="0" bIns="0" rtlCol="0" anchor="t"/>
          <a:lstStyle/>
          <a:p>
            <a:pPr algn="r" indent="0" marL="0">
              <a:buNone/>
            </a:pPr>
            <a:r>
              <a:rPr lang="en-US" sz="1425" dirty="0">
                <a:solidFill>
                  <a:srgbClr val="17181A"/>
                </a:solidFill>
                <a:latin typeface="Microsoft YaHei" pitchFamily="34" charset="0"/>
                <a:ea typeface="Microsoft YaHei" pitchFamily="34" charset="-122"/>
                <a:cs typeface="Microsoft YaHei" pitchFamily="34" charset="-120"/>
              </a:rPr>
              <a:t>+7.2%</a:t>
            </a:r>
            <a:endParaRPr lang="en-US" sz="1425" dirty="0">
              <a:latin typeface="Microsoft YaHei" pitchFamily="34" charset="0"/>
              <a:ea typeface="Microsoft YaHei" pitchFamily="34" charset="-122"/>
              <a:cs typeface="Microsoft YaHei" pitchFamily="34" charset="-120"/>
            </a:endParaRPr>
          </a:p>
        </p:txBody>
      </p:sp>
      <p:sp>
        <p:nvSpPr>
          <p:cNvPr id="36" name="Text 34"/>
          <p:cNvSpPr/>
          <p:nvPr/>
        </p:nvSpPr>
        <p:spPr>
          <a:xfrm>
            <a:off x="6430625" y="4216919"/>
            <a:ext cx="5761375" cy="217170"/>
          </a:xfrm>
          <a:prstGeom prst="rect">
            <a:avLst/>
          </a:prstGeom>
          <a:noFill/>
          <a:ln/>
        </p:spPr>
        <p:txBody>
          <a:bodyPr wrap="none" lIns="0" tIns="0" rIns="0" bIns="0" rtlCol="0" anchor="t"/>
          <a:lstStyle/>
          <a:p>
            <a:pPr algn="l" indent="0" marL="0">
              <a:buNone/>
            </a:pPr>
            <a:r>
              <a:rPr lang="en-US" sz="1425" dirty="0">
                <a:solidFill>
                  <a:srgbClr val="17181A"/>
                </a:solidFill>
                <a:latin typeface="Microsoft YaHei" pitchFamily="34" charset="0"/>
                <a:ea typeface="Microsoft YaHei" pitchFamily="34" charset="-122"/>
                <a:cs typeface="Microsoft YaHei" pitchFamily="34" charset="-120"/>
              </a:rPr>
              <a:t>September down 15.6% on August</a:t>
            </a:r>
            <a:endParaRPr lang="en-US" sz="1425" dirty="0">
              <a:latin typeface="Microsoft YaHei" pitchFamily="34" charset="0"/>
              <a:ea typeface="Microsoft YaHei" pitchFamily="34" charset="-122"/>
              <a:cs typeface="Microsoft YaHei" pitchFamily="34" charset="-120"/>
            </a:endParaRPr>
          </a:p>
        </p:txBody>
      </p:sp>
      <p:sp>
        <p:nvSpPr>
          <p:cNvPr id="37" name="Shape 35"/>
          <p:cNvSpPr/>
          <p:nvPr/>
        </p:nvSpPr>
        <p:spPr>
          <a:xfrm>
            <a:off x="762000" y="4562475"/>
            <a:ext cx="10668000" cy="0"/>
          </a:xfrm>
          <a:prstGeom prst="line">
            <a:avLst/>
          </a:prstGeom>
          <a:noFill/>
          <a:ln w="9525">
            <a:solidFill>
              <a:srgbClr val="DEE0DB"/>
            </a:solidFill>
            <a:prstDash val="solid"/>
          </a:ln>
        </p:spPr>
      </p:sp>
      <p:sp>
        <p:nvSpPr>
          <p:cNvPr id="38" name="Text 36"/>
          <p:cNvSpPr/>
          <p:nvPr/>
        </p:nvSpPr>
        <p:spPr>
          <a:xfrm>
            <a:off x="914400" y="4693169"/>
            <a:ext cx="11277600" cy="217170"/>
          </a:xfrm>
          <a:prstGeom prst="rect">
            <a:avLst/>
          </a:prstGeom>
          <a:noFill/>
          <a:ln/>
        </p:spPr>
        <p:txBody>
          <a:bodyPr wrap="none" lIns="0" tIns="0" rIns="0" bIns="0" rtlCol="0" anchor="t"/>
          <a:lstStyle/>
          <a:p>
            <a:pPr algn="l" indent="0" marL="0">
              <a:buNone/>
            </a:pPr>
            <a:r>
              <a:rPr lang="en-US" sz="1425" dirty="0">
                <a:solidFill>
                  <a:srgbClr val="17181A"/>
                </a:solidFill>
                <a:latin typeface="Microsoft YaHei" pitchFamily="34" charset="0"/>
                <a:ea typeface="Microsoft YaHei" pitchFamily="34" charset="-122"/>
                <a:cs typeface="Microsoft YaHei" pitchFamily="34" charset="-120"/>
              </a:rPr>
              <a:t>XPeng</a:t>
            </a:r>
            <a:endParaRPr lang="en-US" sz="1425" dirty="0">
              <a:latin typeface="Microsoft YaHei" pitchFamily="34" charset="0"/>
              <a:ea typeface="Microsoft YaHei" pitchFamily="34" charset="-122"/>
              <a:cs typeface="Microsoft YaHei" pitchFamily="34" charset="-120"/>
            </a:endParaRPr>
          </a:p>
        </p:txBody>
      </p:sp>
      <p:sp>
        <p:nvSpPr>
          <p:cNvPr id="39" name="Text 37"/>
          <p:cNvSpPr/>
          <p:nvPr/>
        </p:nvSpPr>
        <p:spPr>
          <a:xfrm>
            <a:off x="0" y="4693169"/>
            <a:ext cx="3912470" cy="217170"/>
          </a:xfrm>
          <a:prstGeom prst="rect">
            <a:avLst/>
          </a:prstGeom>
          <a:noFill/>
          <a:ln/>
        </p:spPr>
        <p:txBody>
          <a:bodyPr wrap="none" lIns="0" tIns="0" rIns="0" bIns="0" rtlCol="0" anchor="t"/>
          <a:lstStyle/>
          <a:p>
            <a:pPr algn="r" indent="0" marL="0">
              <a:buNone/>
            </a:pPr>
            <a:r>
              <a:rPr lang="en-US" sz="1425" dirty="0">
                <a:solidFill>
                  <a:srgbClr val="17181A"/>
                </a:solidFill>
                <a:latin typeface="Microsoft YaHei" pitchFamily="34" charset="0"/>
                <a:ea typeface="Microsoft YaHei" pitchFamily="34" charset="-122"/>
                <a:cs typeface="Microsoft YaHei" pitchFamily="34" charset="-120"/>
              </a:rPr>
              <a:t>118,390</a:t>
            </a:r>
            <a:endParaRPr lang="en-US" sz="1425" dirty="0">
              <a:latin typeface="Microsoft YaHei" pitchFamily="34" charset="0"/>
              <a:ea typeface="Microsoft YaHei" pitchFamily="34" charset="-122"/>
              <a:cs typeface="Microsoft YaHei" pitchFamily="34" charset="-120"/>
            </a:endParaRPr>
          </a:p>
        </p:txBody>
      </p:sp>
      <p:sp>
        <p:nvSpPr>
          <p:cNvPr id="40" name="Text 38"/>
          <p:cNvSpPr/>
          <p:nvPr/>
        </p:nvSpPr>
        <p:spPr>
          <a:xfrm>
            <a:off x="0" y="4693169"/>
            <a:ext cx="5859125" cy="217170"/>
          </a:xfrm>
          <a:prstGeom prst="rect">
            <a:avLst/>
          </a:prstGeom>
          <a:noFill/>
          <a:ln/>
        </p:spPr>
        <p:txBody>
          <a:bodyPr wrap="none" lIns="0" tIns="0" rIns="0" bIns="0" rtlCol="0" anchor="t"/>
          <a:lstStyle/>
          <a:p>
            <a:pPr algn="r" indent="0" marL="0">
              <a:buNone/>
            </a:pPr>
            <a:r>
              <a:rPr lang="en-US" sz="1425" dirty="0">
                <a:solidFill>
                  <a:srgbClr val="17181A"/>
                </a:solidFill>
                <a:latin typeface="Microsoft YaHei" pitchFamily="34" charset="0"/>
                <a:ea typeface="Microsoft YaHei" pitchFamily="34" charset="-122"/>
                <a:cs typeface="Microsoft YaHei" pitchFamily="34" charset="-120"/>
              </a:rPr>
              <a:t>+2.1%</a:t>
            </a:r>
            <a:endParaRPr lang="en-US" sz="1425" dirty="0">
              <a:latin typeface="Microsoft YaHei" pitchFamily="34" charset="0"/>
              <a:ea typeface="Microsoft YaHei" pitchFamily="34" charset="-122"/>
              <a:cs typeface="Microsoft YaHei" pitchFamily="34" charset="-120"/>
            </a:endParaRPr>
          </a:p>
        </p:txBody>
      </p:sp>
      <p:sp>
        <p:nvSpPr>
          <p:cNvPr id="41" name="Text 39"/>
          <p:cNvSpPr/>
          <p:nvPr/>
        </p:nvSpPr>
        <p:spPr>
          <a:xfrm>
            <a:off x="6430625" y="4693169"/>
            <a:ext cx="5761375" cy="217170"/>
          </a:xfrm>
          <a:prstGeom prst="rect">
            <a:avLst/>
          </a:prstGeom>
          <a:noFill/>
          <a:ln/>
        </p:spPr>
        <p:txBody>
          <a:bodyPr wrap="none" lIns="0" tIns="0" rIns="0" bIns="0" rtlCol="0" anchor="t"/>
          <a:lstStyle/>
          <a:p>
            <a:pPr algn="l" indent="0" marL="0">
              <a:buNone/>
            </a:pPr>
            <a:r>
              <a:rPr lang="en-US" sz="1425" dirty="0">
                <a:solidFill>
                  <a:srgbClr val="17181A"/>
                </a:solidFill>
                <a:latin typeface="Microsoft YaHei" pitchFamily="34" charset="0"/>
                <a:ea typeface="Microsoft YaHei" pitchFamily="34" charset="-122"/>
                <a:cs typeface="Microsoft YaHei" pitchFamily="34" charset="-120"/>
              </a:rPr>
              <a:t>MONA L03 over 10k in September</a:t>
            </a:r>
            <a:endParaRPr lang="en-US" sz="1425" dirty="0">
              <a:latin typeface="Microsoft YaHei" pitchFamily="34" charset="0"/>
              <a:ea typeface="Microsoft YaHei" pitchFamily="34" charset="-122"/>
              <a:cs typeface="Microsoft YaHei" pitchFamily="34" charset="-120"/>
            </a:endParaRPr>
          </a:p>
        </p:txBody>
      </p:sp>
      <p:sp>
        <p:nvSpPr>
          <p:cNvPr id="42" name="Shape 40"/>
          <p:cNvSpPr/>
          <p:nvPr/>
        </p:nvSpPr>
        <p:spPr>
          <a:xfrm>
            <a:off x="762000" y="5038725"/>
            <a:ext cx="10668000" cy="0"/>
          </a:xfrm>
          <a:prstGeom prst="line">
            <a:avLst/>
          </a:prstGeom>
          <a:noFill/>
          <a:ln w="9525">
            <a:solidFill>
              <a:srgbClr val="DEE0DB"/>
            </a:solidFill>
            <a:prstDash val="solid"/>
          </a:ln>
        </p:spPr>
      </p:sp>
      <p:sp>
        <p:nvSpPr>
          <p:cNvPr id="43" name="Shape 41"/>
          <p:cNvSpPr/>
          <p:nvPr/>
        </p:nvSpPr>
        <p:spPr>
          <a:xfrm>
            <a:off x="762000" y="5229225"/>
            <a:ext cx="10668000" cy="609600"/>
          </a:xfrm>
          <a:prstGeom prst="rect">
            <a:avLst/>
          </a:prstGeom>
          <a:solidFill>
            <a:srgbClr val="F0F0EC"/>
          </a:solidFill>
          <a:ln/>
        </p:spPr>
      </p:sp>
      <p:sp>
        <p:nvSpPr>
          <p:cNvPr id="44" name="Shape 42"/>
          <p:cNvSpPr/>
          <p:nvPr/>
        </p:nvSpPr>
        <p:spPr>
          <a:xfrm>
            <a:off x="971550" y="5429250"/>
            <a:ext cx="209550" cy="209550"/>
          </a:xfrm>
          <a:prstGeom prst="ellipse">
            <a:avLst/>
          </a:prstGeom>
          <a:noFill/>
          <a:ln w="19050">
            <a:solidFill>
              <a:srgbClr val="17181A"/>
            </a:solidFill>
            <a:prstDash val="solid"/>
          </a:ln>
        </p:spPr>
      </p:sp>
      <p:sp>
        <p:nvSpPr>
          <p:cNvPr id="45" name="Shape 43"/>
          <p:cNvSpPr/>
          <p:nvPr/>
        </p:nvSpPr>
        <p:spPr>
          <a:xfrm>
            <a:off x="1064895" y="5467350"/>
            <a:ext cx="22860" cy="85725"/>
          </a:xfrm>
          <a:prstGeom prst="rect">
            <a:avLst/>
          </a:prstGeom>
          <a:solidFill>
            <a:srgbClr val="17181A"/>
          </a:solidFill>
          <a:ln/>
        </p:spPr>
      </p:sp>
      <p:sp>
        <p:nvSpPr>
          <p:cNvPr id="46" name="Shape 44"/>
          <p:cNvSpPr/>
          <p:nvPr/>
        </p:nvSpPr>
        <p:spPr>
          <a:xfrm>
            <a:off x="1064895" y="5581650"/>
            <a:ext cx="22860" cy="24765"/>
          </a:xfrm>
          <a:prstGeom prst="rect">
            <a:avLst/>
          </a:prstGeom>
          <a:solidFill>
            <a:srgbClr val="17181A"/>
          </a:solidFill>
          <a:ln/>
        </p:spPr>
      </p:sp>
      <p:sp>
        <p:nvSpPr>
          <p:cNvPr id="47" name="Text 45"/>
          <p:cNvSpPr/>
          <p:nvPr/>
        </p:nvSpPr>
        <p:spPr>
          <a:xfrm>
            <a:off x="1333500" y="5426956"/>
            <a:ext cx="10858500" cy="228600"/>
          </a:xfrm>
          <a:prstGeom prst="rect">
            <a:avLst/>
          </a:prstGeom>
          <a:noFill/>
          <a:ln/>
        </p:spPr>
        <p:txBody>
          <a:bodyPr wrap="none" lIns="0" tIns="0" rIns="0" bIns="0" rtlCol="0" anchor="t"/>
          <a:lstStyle/>
          <a:p>
            <a:pPr algn="l" indent="0" marL="0">
              <a:buNone/>
            </a:pPr>
            <a:r>
              <a:rPr lang="en-US" sz="1500" dirty="0">
                <a:solidFill>
                  <a:srgbClr val="17181A"/>
                </a:solidFill>
                <a:latin typeface="Microsoft YaHei" pitchFamily="34" charset="0"/>
                <a:ea typeface="Microsoft YaHei" pitchFamily="34" charset="-122"/>
                <a:cs typeface="Microsoft YaHei" pitchFamily="34" charset="-120"/>
              </a:rPr>
              <a:t>HIMA delivered 37,490 in September, down 29.2%, its fourth monthly decline in a row.</a:t>
            </a:r>
            <a:endParaRPr lang="en-US" sz="1500" dirty="0">
              <a:latin typeface="Microsoft YaHei" pitchFamily="34" charset="0"/>
              <a:ea typeface="Microsoft YaHei" pitchFamily="34" charset="-122"/>
              <a:cs typeface="Microsoft YaHei" pitchFamily="34" charset="-120"/>
            </a:endParaRPr>
          </a:p>
        </p:txBody>
      </p:sp>
      <p:sp>
        <p:nvSpPr>
          <p:cNvPr id="48" name="Text 46"/>
          <p:cNvSpPr/>
          <p:nvPr/>
        </p:nvSpPr>
        <p:spPr>
          <a:xfrm>
            <a:off x="762000" y="6215362"/>
            <a:ext cx="11430000" cy="160020"/>
          </a:xfrm>
          <a:prstGeom prst="rect">
            <a:avLst/>
          </a:prstGeom>
          <a:noFill/>
          <a:ln/>
        </p:spPr>
        <p:txBody>
          <a:bodyPr wrap="none" lIns="0" tIns="0" rIns="0" bIns="0" rtlCol="0" anchor="t"/>
          <a:lstStyle/>
          <a:p>
            <a:pPr algn="l" indent="0" marL="0">
              <a:buNone/>
            </a:pPr>
            <a:r>
              <a:rPr lang="en-US" sz="1050" dirty="0">
                <a:solidFill>
                  <a:srgbClr val="5C6066"/>
                </a:solidFill>
                <a:latin typeface="Microsoft YaHei" pitchFamily="34" charset="0"/>
                <a:ea typeface="Microsoft YaHei" pitchFamily="34" charset="-122"/>
                <a:cs typeface="Microsoft YaHei" pitchFamily="34" charset="-120"/>
              </a:rPr>
              <a:t>Source: company delivery releases via HKEX, SEC 6-K and CnEVPost (Aug 1 to Oct 1, 2026). Exports included</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4"/>
          </a:solidFill>
          <a:ln/>
        </p:spPr>
      </p:sp>
      <p:sp>
        <p:nvSpPr>
          <p:cNvPr id="3" name="Shape 1"/>
          <p:cNvSpPr/>
          <p:nvPr/>
        </p:nvSpPr>
        <p:spPr>
          <a:xfrm>
            <a:off x="11029950" y="552450"/>
            <a:ext cx="133350" cy="133350"/>
          </a:xfrm>
          <a:prstGeom prst="rect">
            <a:avLst/>
          </a:prstGeom>
          <a:solidFill>
            <a:srgbClr val="0032A0"/>
          </a:solidFill>
          <a:ln/>
        </p:spPr>
      </p:sp>
      <p:sp>
        <p:nvSpPr>
          <p:cNvPr id="4" name="Shape 2"/>
          <p:cNvSpPr/>
          <p:nvPr/>
        </p:nvSpPr>
        <p:spPr>
          <a:xfrm>
            <a:off x="11210925" y="590550"/>
            <a:ext cx="95250" cy="95250"/>
          </a:xfrm>
          <a:prstGeom prst="rect">
            <a:avLst/>
          </a:prstGeom>
          <a:solidFill>
            <a:srgbClr val="0032A0"/>
          </a:solidFill>
          <a:ln/>
        </p:spPr>
      </p:sp>
      <p:sp>
        <p:nvSpPr>
          <p:cNvPr id="5" name="Shape 3"/>
          <p:cNvSpPr/>
          <p:nvPr/>
        </p:nvSpPr>
        <p:spPr>
          <a:xfrm>
            <a:off x="11353800" y="619125"/>
            <a:ext cx="66675" cy="66675"/>
          </a:xfrm>
          <a:prstGeom prst="rect">
            <a:avLst/>
          </a:prstGeom>
          <a:solidFill>
            <a:srgbClr val="0032A0"/>
          </a:solidFill>
          <a:ln/>
        </p:spPr>
      </p:sp>
      <p:sp>
        <p:nvSpPr>
          <p:cNvPr id="6" name="Text 4"/>
          <p:cNvSpPr/>
          <p:nvPr/>
        </p:nvSpPr>
        <p:spPr>
          <a:xfrm>
            <a:off x="762000" y="964793"/>
            <a:ext cx="11430000" cy="388620"/>
          </a:xfrm>
          <a:prstGeom prst="rect">
            <a:avLst/>
          </a:prstGeom>
          <a:noFill/>
          <a:ln/>
        </p:spPr>
        <p:txBody>
          <a:bodyPr wrap="none" lIns="0" tIns="0" rIns="0" bIns="0" rtlCol="0" anchor="t"/>
          <a:lstStyle/>
          <a:p>
            <a:pPr algn="l" indent="0" marL="0">
              <a:buNone/>
            </a:pPr>
            <a:r>
              <a:rPr lang="en-US" sz="2550" b="1" dirty="0">
                <a:solidFill>
                  <a:srgbClr val="17181A"/>
                </a:solidFill>
                <a:latin typeface="Microsoft YaHei" pitchFamily="34" charset="0"/>
                <a:ea typeface="Microsoft YaHei" pitchFamily="34" charset="-122"/>
                <a:cs typeface="Microsoft YaHei" pitchFamily="34" charset="-120"/>
              </a:rPr>
              <a:t>Fewer but deeper price cuts, then finance perks</a:t>
            </a:r>
            <a:endParaRPr lang="en-US" sz="2550" dirty="0">
              <a:latin typeface="Microsoft YaHei" pitchFamily="34" charset="0"/>
              <a:ea typeface="Microsoft YaHei" pitchFamily="34" charset="-122"/>
              <a:cs typeface="Microsoft YaHei" pitchFamily="34" charset="-120"/>
            </a:endParaRPr>
          </a:p>
        </p:txBody>
      </p:sp>
      <p:sp>
        <p:nvSpPr>
          <p:cNvPr id="7" name="Shape 5"/>
          <p:cNvSpPr/>
          <p:nvPr/>
        </p:nvSpPr>
        <p:spPr>
          <a:xfrm>
            <a:off x="762000" y="1552575"/>
            <a:ext cx="10668000" cy="9525"/>
          </a:xfrm>
          <a:prstGeom prst="rect">
            <a:avLst/>
          </a:prstGeom>
          <a:solidFill>
            <a:srgbClr val="DEE0DB"/>
          </a:solidFill>
          <a:ln/>
        </p:spPr>
      </p:sp>
      <p:sp>
        <p:nvSpPr>
          <p:cNvPr id="8" name="Shape 6"/>
          <p:cNvSpPr/>
          <p:nvPr/>
        </p:nvSpPr>
        <p:spPr>
          <a:xfrm>
            <a:off x="762000" y="1543050"/>
            <a:ext cx="914400" cy="28575"/>
          </a:xfrm>
          <a:prstGeom prst="rect">
            <a:avLst/>
          </a:prstGeom>
          <a:solidFill>
            <a:srgbClr val="0032A0"/>
          </a:solidFill>
          <a:ln/>
        </p:spPr>
      </p:sp>
      <p:sp>
        <p:nvSpPr>
          <p:cNvPr id="9" name="Text 7"/>
          <p:cNvSpPr/>
          <p:nvPr/>
        </p:nvSpPr>
        <p:spPr>
          <a:xfrm>
            <a:off x="762000" y="1968296"/>
            <a:ext cx="11430000"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Models cut in price in August</a:t>
            </a:r>
            <a:endParaRPr lang="en-US" sz="1275" dirty="0">
              <a:latin typeface="Microsoft YaHei" pitchFamily="34" charset="0"/>
              <a:ea typeface="Microsoft YaHei" pitchFamily="34" charset="-122"/>
              <a:cs typeface="Microsoft YaHei" pitchFamily="34" charset="-120"/>
            </a:endParaRPr>
          </a:p>
        </p:txBody>
      </p:sp>
      <p:sp>
        <p:nvSpPr>
          <p:cNvPr id="10" name="Text 8"/>
          <p:cNvSpPr/>
          <p:nvPr/>
        </p:nvSpPr>
        <p:spPr>
          <a:xfrm>
            <a:off x="762000" y="2218228"/>
            <a:ext cx="11430000" cy="868680"/>
          </a:xfrm>
          <a:prstGeom prst="rect">
            <a:avLst/>
          </a:prstGeom>
          <a:noFill/>
          <a:ln/>
        </p:spPr>
        <p:txBody>
          <a:bodyPr wrap="none" lIns="0" tIns="0" rIns="0" bIns="0" rtlCol="0" anchor="t"/>
          <a:lstStyle/>
          <a:p>
            <a:pPr algn="l" indent="0" marL="0">
              <a:buNone/>
            </a:pPr>
            <a:r>
              <a:rPr lang="en-US" sz="5700" b="1" dirty="0">
                <a:solidFill>
                  <a:srgbClr val="17181A"/>
                </a:solidFill>
                <a:latin typeface="Microsoft YaHei" pitchFamily="34" charset="0"/>
                <a:ea typeface="Microsoft YaHei" pitchFamily="34" charset="-122"/>
                <a:cs typeface="Microsoft YaHei" pitchFamily="34" charset="-120"/>
              </a:rPr>
              <a:t>10</a:t>
            </a:r>
            <a:endParaRPr lang="en-US" sz="5700" dirty="0">
              <a:latin typeface="Microsoft YaHei" pitchFamily="34" charset="0"/>
              <a:ea typeface="Microsoft YaHei" pitchFamily="34" charset="-122"/>
              <a:cs typeface="Microsoft YaHei" pitchFamily="34" charset="-120"/>
            </a:endParaRPr>
          </a:p>
        </p:txBody>
      </p:sp>
      <p:sp>
        <p:nvSpPr>
          <p:cNvPr id="11" name="Text 9"/>
          <p:cNvSpPr/>
          <p:nvPr/>
        </p:nvSpPr>
        <p:spPr>
          <a:xfrm>
            <a:off x="762000" y="3149758"/>
            <a:ext cx="11430000" cy="205740"/>
          </a:xfrm>
          <a:prstGeom prst="rect">
            <a:avLst/>
          </a:prstGeom>
          <a:noFill/>
          <a:ln/>
        </p:spPr>
        <p:txBody>
          <a:bodyPr wrap="none" lIns="0" tIns="0" rIns="0" bIns="0" rtlCol="0" anchor="t"/>
          <a:lstStyle/>
          <a:p>
            <a:pPr algn="l" indent="0" marL="0">
              <a:buNone/>
            </a:pPr>
            <a:r>
              <a:rPr lang="en-US" sz="1350" dirty="0">
                <a:solidFill>
                  <a:srgbClr val="17181A"/>
                </a:solidFill>
                <a:latin typeface="Microsoft YaHei" pitchFamily="34" charset="0"/>
                <a:ea typeface="Microsoft YaHei" pitchFamily="34" charset="-122"/>
                <a:cs typeface="Microsoft YaHei" pitchFamily="34" charset="-120"/>
              </a:rPr>
              <a:t>23 a year earlier</a:t>
            </a:r>
            <a:endParaRPr lang="en-US" sz="1350" dirty="0">
              <a:latin typeface="Microsoft YaHei" pitchFamily="34" charset="0"/>
              <a:ea typeface="Microsoft YaHei" pitchFamily="34" charset="-122"/>
              <a:cs typeface="Microsoft YaHei" pitchFamily="34" charset="-120"/>
            </a:endParaRPr>
          </a:p>
        </p:txBody>
      </p:sp>
      <p:sp>
        <p:nvSpPr>
          <p:cNvPr id="12" name="Shape 10"/>
          <p:cNvSpPr/>
          <p:nvPr/>
        </p:nvSpPr>
        <p:spPr>
          <a:xfrm>
            <a:off x="762000" y="3771900"/>
            <a:ext cx="4381500" cy="0"/>
          </a:xfrm>
          <a:prstGeom prst="line">
            <a:avLst/>
          </a:prstGeom>
          <a:noFill/>
          <a:ln w="9525">
            <a:solidFill>
              <a:srgbClr val="DEE0DB"/>
            </a:solidFill>
            <a:prstDash val="solid"/>
          </a:ln>
        </p:spPr>
      </p:sp>
      <p:sp>
        <p:nvSpPr>
          <p:cNvPr id="13" name="Text 11"/>
          <p:cNvSpPr/>
          <p:nvPr/>
        </p:nvSpPr>
        <p:spPr>
          <a:xfrm>
            <a:off x="762000" y="4006646"/>
            <a:ext cx="11430000"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Average cut per discounted NEV</a:t>
            </a:r>
            <a:endParaRPr lang="en-US" sz="1275" dirty="0">
              <a:latin typeface="Microsoft YaHei" pitchFamily="34" charset="0"/>
              <a:ea typeface="Microsoft YaHei" pitchFamily="34" charset="-122"/>
              <a:cs typeface="Microsoft YaHei" pitchFamily="34" charset="-120"/>
            </a:endParaRPr>
          </a:p>
        </p:txBody>
      </p:sp>
      <p:sp>
        <p:nvSpPr>
          <p:cNvPr id="14" name="Text 12"/>
          <p:cNvSpPr/>
          <p:nvPr/>
        </p:nvSpPr>
        <p:spPr>
          <a:xfrm>
            <a:off x="762000" y="4256578"/>
            <a:ext cx="11430000" cy="868680"/>
          </a:xfrm>
          <a:prstGeom prst="rect">
            <a:avLst/>
          </a:prstGeom>
          <a:noFill/>
          <a:ln/>
        </p:spPr>
        <p:txBody>
          <a:bodyPr wrap="none" lIns="0" tIns="0" rIns="0" bIns="0" rtlCol="0" anchor="t"/>
          <a:lstStyle/>
          <a:p>
            <a:pPr algn="l" indent="0" marL="0">
              <a:buNone/>
            </a:pPr>
            <a:r>
              <a:rPr lang="en-US" sz="5700" b="1" dirty="0">
                <a:solidFill>
                  <a:srgbClr val="0032A0"/>
                </a:solidFill>
                <a:latin typeface="Microsoft YaHei" pitchFamily="34" charset="0"/>
                <a:ea typeface="Microsoft YaHei" pitchFamily="34" charset="-122"/>
                <a:cs typeface="Microsoft YaHei" pitchFamily="34" charset="-120"/>
              </a:rPr>
              <a:t>RMB 45k</a:t>
            </a:r>
            <a:endParaRPr lang="en-US" sz="5700" dirty="0">
              <a:latin typeface="Microsoft YaHei" pitchFamily="34" charset="0"/>
              <a:ea typeface="Microsoft YaHei" pitchFamily="34" charset="-122"/>
              <a:cs typeface="Microsoft YaHei" pitchFamily="34" charset="-120"/>
            </a:endParaRPr>
          </a:p>
        </p:txBody>
      </p:sp>
      <p:sp>
        <p:nvSpPr>
          <p:cNvPr id="15" name="Text 13"/>
          <p:cNvSpPr/>
          <p:nvPr/>
        </p:nvSpPr>
        <p:spPr>
          <a:xfrm>
            <a:off x="762000" y="5188108"/>
            <a:ext cx="11430000" cy="205740"/>
          </a:xfrm>
          <a:prstGeom prst="rect">
            <a:avLst/>
          </a:prstGeom>
          <a:noFill/>
          <a:ln/>
        </p:spPr>
        <p:txBody>
          <a:bodyPr wrap="none" lIns="0" tIns="0" rIns="0" bIns="0" rtlCol="0" anchor="t"/>
          <a:lstStyle/>
          <a:p>
            <a:pPr algn="l" indent="0" marL="0">
              <a:buNone/>
            </a:pPr>
            <a:r>
              <a:rPr lang="en-US" sz="1350" dirty="0">
                <a:solidFill>
                  <a:srgbClr val="17181A"/>
                </a:solidFill>
                <a:latin typeface="Microsoft YaHei" pitchFamily="34" charset="0"/>
                <a:ea typeface="Microsoft YaHei" pitchFamily="34" charset="-122"/>
                <a:cs typeface="Microsoft YaHei" pitchFamily="34" charset="-120"/>
              </a:rPr>
              <a:t>17.8% off, vs RMB 30k in H1</a:t>
            </a:r>
            <a:endParaRPr lang="en-US" sz="1350" dirty="0">
              <a:latin typeface="Microsoft YaHei" pitchFamily="34" charset="0"/>
              <a:ea typeface="Microsoft YaHei" pitchFamily="34" charset="-122"/>
              <a:cs typeface="Microsoft YaHei" pitchFamily="34" charset="-120"/>
            </a:endParaRPr>
          </a:p>
        </p:txBody>
      </p:sp>
      <p:sp>
        <p:nvSpPr>
          <p:cNvPr id="16" name="Shape 14"/>
          <p:cNvSpPr/>
          <p:nvPr/>
        </p:nvSpPr>
        <p:spPr>
          <a:xfrm>
            <a:off x="5715000" y="1943100"/>
            <a:ext cx="0" cy="3962400"/>
          </a:xfrm>
          <a:prstGeom prst="line">
            <a:avLst/>
          </a:prstGeom>
          <a:noFill/>
          <a:ln w="9525">
            <a:solidFill>
              <a:srgbClr val="DEE0DB"/>
            </a:solidFill>
            <a:prstDash val="solid"/>
          </a:ln>
        </p:spPr>
      </p:sp>
      <p:sp>
        <p:nvSpPr>
          <p:cNvPr id="17" name="Text 15"/>
          <p:cNvSpPr/>
          <p:nvPr/>
        </p:nvSpPr>
        <p:spPr>
          <a:xfrm>
            <a:off x="6096000" y="1968296"/>
            <a:ext cx="6096000"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September</a:t>
            </a:r>
            <a:pPr algn="l" indent="0" marL="0">
              <a:buNone/>
            </a:pPr>
            <a:r>
              <a:rPr lang="en-US" sz="1275" dirty="0">
                <a:solidFill>
                  <a:srgbClr val="5C6066"/>
                </a:solidFill>
                <a:latin typeface="Microsoft YaHei" pitchFamily="34" charset="0"/>
                <a:ea typeface="Microsoft YaHei" pitchFamily="34" charset="-122"/>
                <a:cs typeface="Microsoft YaHei" pitchFamily="34" charset="-120"/>
              </a:rPr>
              <a:t>'</a:t>
            </a:r>
            <a:pPr algn="l" indent="0" marL="0">
              <a:buNone/>
            </a:pPr>
            <a:r>
              <a:rPr lang="en-US" sz="1275" dirty="0">
                <a:solidFill>
                  <a:srgbClr val="5C6066"/>
                </a:solidFill>
                <a:latin typeface="Microsoft YaHei" pitchFamily="34" charset="0"/>
                <a:ea typeface="Microsoft YaHei" pitchFamily="34" charset="-122"/>
                <a:cs typeface="Microsoft YaHei" pitchFamily="34" charset="-120"/>
              </a:rPr>
              <a:t>s play: finance and insurance perks</a:t>
            </a:r>
            <a:endParaRPr lang="en-US" sz="1275" dirty="0">
              <a:latin typeface="Microsoft YaHei" pitchFamily="34" charset="0"/>
              <a:ea typeface="Microsoft YaHei" pitchFamily="34" charset="-122"/>
              <a:cs typeface="Microsoft YaHei" pitchFamily="34" charset="-120"/>
            </a:endParaRPr>
          </a:p>
        </p:txBody>
      </p:sp>
      <p:sp>
        <p:nvSpPr>
          <p:cNvPr id="18" name="Shape 16"/>
          <p:cNvSpPr/>
          <p:nvPr/>
        </p:nvSpPr>
        <p:spPr>
          <a:xfrm>
            <a:off x="6096000" y="2324100"/>
            <a:ext cx="5334000" cy="0"/>
          </a:xfrm>
          <a:prstGeom prst="line">
            <a:avLst/>
          </a:prstGeom>
          <a:noFill/>
          <a:ln w="9525">
            <a:solidFill>
              <a:srgbClr val="DEE0DB"/>
            </a:solidFill>
            <a:prstDash val="solid"/>
          </a:ln>
        </p:spPr>
      </p:sp>
      <p:sp>
        <p:nvSpPr>
          <p:cNvPr id="19" name="Text 17"/>
          <p:cNvSpPr/>
          <p:nvPr/>
        </p:nvSpPr>
        <p:spPr>
          <a:xfrm>
            <a:off x="6096000" y="2512306"/>
            <a:ext cx="6096000" cy="228600"/>
          </a:xfrm>
          <a:prstGeom prst="rect">
            <a:avLst/>
          </a:prstGeom>
          <a:noFill/>
          <a:ln/>
        </p:spPr>
        <p:txBody>
          <a:bodyPr wrap="none" lIns="0" tIns="0" rIns="0" bIns="0" rtlCol="0" anchor="t"/>
          <a:lstStyle/>
          <a:p>
            <a:pPr algn="l" indent="0" marL="0">
              <a:buNone/>
            </a:pPr>
            <a:r>
              <a:rPr lang="en-US" sz="1500" b="1" dirty="0">
                <a:solidFill>
                  <a:srgbClr val="17181A"/>
                </a:solidFill>
                <a:latin typeface="Microsoft YaHei" pitchFamily="34" charset="0"/>
                <a:ea typeface="Microsoft YaHei" pitchFamily="34" charset="-122"/>
                <a:cs typeface="Microsoft YaHei" pitchFamily="34" charset="-120"/>
              </a:rPr>
              <a:t>Tesla: cash off</a:t>
            </a:r>
            <a:endParaRPr lang="en-US" sz="1500" dirty="0">
              <a:latin typeface="Microsoft YaHei" pitchFamily="34" charset="0"/>
              <a:ea typeface="Microsoft YaHei" pitchFamily="34" charset="-122"/>
              <a:cs typeface="Microsoft YaHei" pitchFamily="34" charset="-120"/>
            </a:endParaRPr>
          </a:p>
        </p:txBody>
      </p:sp>
      <p:sp>
        <p:nvSpPr>
          <p:cNvPr id="20" name="Text 18"/>
          <p:cNvSpPr/>
          <p:nvPr/>
        </p:nvSpPr>
        <p:spPr>
          <a:xfrm>
            <a:off x="6096000" y="2835071"/>
            <a:ext cx="6096000"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Up to RMB 10k off stock cars, then up to RMB 7k off from Sep 25</a:t>
            </a:r>
            <a:endParaRPr lang="en-US" sz="1275" dirty="0">
              <a:latin typeface="Microsoft YaHei" pitchFamily="34" charset="0"/>
              <a:ea typeface="Microsoft YaHei" pitchFamily="34" charset="-122"/>
              <a:cs typeface="Microsoft YaHei" pitchFamily="34" charset="-120"/>
            </a:endParaRPr>
          </a:p>
        </p:txBody>
      </p:sp>
      <p:sp>
        <p:nvSpPr>
          <p:cNvPr id="21" name="Shape 19"/>
          <p:cNvSpPr/>
          <p:nvPr/>
        </p:nvSpPr>
        <p:spPr>
          <a:xfrm>
            <a:off x="6096000" y="3219450"/>
            <a:ext cx="5334000" cy="0"/>
          </a:xfrm>
          <a:prstGeom prst="line">
            <a:avLst/>
          </a:prstGeom>
          <a:noFill/>
          <a:ln w="9525">
            <a:solidFill>
              <a:srgbClr val="DEE0DB"/>
            </a:solidFill>
            <a:prstDash val="solid"/>
          </a:ln>
        </p:spPr>
      </p:sp>
      <p:sp>
        <p:nvSpPr>
          <p:cNvPr id="22" name="Text 20"/>
          <p:cNvSpPr/>
          <p:nvPr/>
        </p:nvSpPr>
        <p:spPr>
          <a:xfrm>
            <a:off x="6096000" y="3407656"/>
            <a:ext cx="6096000" cy="228600"/>
          </a:xfrm>
          <a:prstGeom prst="rect">
            <a:avLst/>
          </a:prstGeom>
          <a:noFill/>
          <a:ln/>
        </p:spPr>
        <p:txBody>
          <a:bodyPr wrap="none" lIns="0" tIns="0" rIns="0" bIns="0" rtlCol="0" anchor="t"/>
          <a:lstStyle/>
          <a:p>
            <a:pPr algn="l" indent="0" marL="0">
              <a:buNone/>
            </a:pPr>
            <a:r>
              <a:rPr lang="en-US" sz="1500" b="1" dirty="0">
                <a:solidFill>
                  <a:srgbClr val="17181A"/>
                </a:solidFill>
                <a:latin typeface="Microsoft YaHei" pitchFamily="34" charset="0"/>
                <a:ea typeface="Microsoft YaHei" pitchFamily="34" charset="-122"/>
                <a:cs typeface="Microsoft YaHei" pitchFamily="34" charset="-120"/>
              </a:rPr>
              <a:t>Xiaomi: 0% or insurance</a:t>
            </a:r>
            <a:endParaRPr lang="en-US" sz="1500" dirty="0">
              <a:latin typeface="Microsoft YaHei" pitchFamily="34" charset="0"/>
              <a:ea typeface="Microsoft YaHei" pitchFamily="34" charset="-122"/>
              <a:cs typeface="Microsoft YaHei" pitchFamily="34" charset="-120"/>
            </a:endParaRPr>
          </a:p>
        </p:txBody>
      </p:sp>
      <p:sp>
        <p:nvSpPr>
          <p:cNvPr id="23" name="Text 21"/>
          <p:cNvSpPr/>
          <p:nvPr/>
        </p:nvSpPr>
        <p:spPr>
          <a:xfrm>
            <a:off x="6096000" y="3730421"/>
            <a:ext cx="6096000"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SU7 and YU7: 3-year 0% finance or a RMB 6k insurance subsidy</a:t>
            </a:r>
            <a:endParaRPr lang="en-US" sz="1275" dirty="0">
              <a:latin typeface="Microsoft YaHei" pitchFamily="34" charset="0"/>
              <a:ea typeface="Microsoft YaHei" pitchFamily="34" charset="-122"/>
              <a:cs typeface="Microsoft YaHei" pitchFamily="34" charset="-120"/>
            </a:endParaRPr>
          </a:p>
        </p:txBody>
      </p:sp>
      <p:sp>
        <p:nvSpPr>
          <p:cNvPr id="24" name="Shape 22"/>
          <p:cNvSpPr/>
          <p:nvPr/>
        </p:nvSpPr>
        <p:spPr>
          <a:xfrm>
            <a:off x="6096000" y="4114800"/>
            <a:ext cx="5334000" cy="0"/>
          </a:xfrm>
          <a:prstGeom prst="line">
            <a:avLst/>
          </a:prstGeom>
          <a:noFill/>
          <a:ln w="9525">
            <a:solidFill>
              <a:srgbClr val="DEE0DB"/>
            </a:solidFill>
            <a:prstDash val="solid"/>
          </a:ln>
        </p:spPr>
      </p:sp>
      <p:sp>
        <p:nvSpPr>
          <p:cNvPr id="25" name="Text 23"/>
          <p:cNvSpPr/>
          <p:nvPr/>
        </p:nvSpPr>
        <p:spPr>
          <a:xfrm>
            <a:off x="6096000" y="4303006"/>
            <a:ext cx="6096000" cy="228600"/>
          </a:xfrm>
          <a:prstGeom prst="rect">
            <a:avLst/>
          </a:prstGeom>
          <a:noFill/>
          <a:ln/>
        </p:spPr>
        <p:txBody>
          <a:bodyPr wrap="none" lIns="0" tIns="0" rIns="0" bIns="0" rtlCol="0" anchor="t"/>
          <a:lstStyle/>
          <a:p>
            <a:pPr algn="l" indent="0" marL="0">
              <a:buNone/>
            </a:pPr>
            <a:r>
              <a:rPr lang="en-US" sz="1500" b="1" dirty="0">
                <a:solidFill>
                  <a:srgbClr val="17181A"/>
                </a:solidFill>
                <a:latin typeface="Microsoft YaHei" pitchFamily="34" charset="0"/>
                <a:ea typeface="Microsoft YaHei" pitchFamily="34" charset="-122"/>
                <a:cs typeface="Microsoft YaHei" pitchFamily="34" charset="-120"/>
              </a:rPr>
              <a:t>Zeekr 8X: both</a:t>
            </a:r>
            <a:endParaRPr lang="en-US" sz="1500" dirty="0">
              <a:latin typeface="Microsoft YaHei" pitchFamily="34" charset="0"/>
              <a:ea typeface="Microsoft YaHei" pitchFamily="34" charset="-122"/>
              <a:cs typeface="Microsoft YaHei" pitchFamily="34" charset="-120"/>
            </a:endParaRPr>
          </a:p>
        </p:txBody>
      </p:sp>
      <p:sp>
        <p:nvSpPr>
          <p:cNvPr id="26" name="Text 24"/>
          <p:cNvSpPr/>
          <p:nvPr/>
        </p:nvSpPr>
        <p:spPr>
          <a:xfrm>
            <a:off x="6096000" y="4625771"/>
            <a:ext cx="6096000"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RMB 10k insurance subsidy plus 5-year 0% finance</a:t>
            </a:r>
            <a:endParaRPr lang="en-US" sz="1275" dirty="0">
              <a:latin typeface="Microsoft YaHei" pitchFamily="34" charset="0"/>
              <a:ea typeface="Microsoft YaHei" pitchFamily="34" charset="-122"/>
              <a:cs typeface="Microsoft YaHei" pitchFamily="34" charset="-120"/>
            </a:endParaRPr>
          </a:p>
        </p:txBody>
      </p:sp>
      <p:sp>
        <p:nvSpPr>
          <p:cNvPr id="27" name="Shape 25"/>
          <p:cNvSpPr/>
          <p:nvPr/>
        </p:nvSpPr>
        <p:spPr>
          <a:xfrm>
            <a:off x="6096000" y="5010150"/>
            <a:ext cx="5334000" cy="0"/>
          </a:xfrm>
          <a:prstGeom prst="line">
            <a:avLst/>
          </a:prstGeom>
          <a:noFill/>
          <a:ln w="9525">
            <a:solidFill>
              <a:srgbClr val="DEE0DB"/>
            </a:solidFill>
            <a:prstDash val="solid"/>
          </a:ln>
        </p:spPr>
      </p:sp>
      <p:sp>
        <p:nvSpPr>
          <p:cNvPr id="28" name="Text 26"/>
          <p:cNvSpPr/>
          <p:nvPr/>
        </p:nvSpPr>
        <p:spPr>
          <a:xfrm>
            <a:off x="6096000" y="5198356"/>
            <a:ext cx="6096000" cy="228600"/>
          </a:xfrm>
          <a:prstGeom prst="rect">
            <a:avLst/>
          </a:prstGeom>
          <a:noFill/>
          <a:ln/>
        </p:spPr>
        <p:txBody>
          <a:bodyPr wrap="none" lIns="0" tIns="0" rIns="0" bIns="0" rtlCol="0" anchor="t"/>
          <a:lstStyle/>
          <a:p>
            <a:pPr algn="l" indent="0" marL="0">
              <a:buNone/>
            </a:pPr>
            <a:r>
              <a:rPr lang="en-US" sz="1500" b="1" dirty="0">
                <a:solidFill>
                  <a:srgbClr val="17181A"/>
                </a:solidFill>
                <a:latin typeface="Microsoft YaHei" pitchFamily="34" charset="0"/>
                <a:ea typeface="Microsoft YaHei" pitchFamily="34" charset="-122"/>
                <a:cs typeface="Microsoft YaHei" pitchFamily="34" charset="-120"/>
              </a:rPr>
              <a:t>Leapmotor: perks</a:t>
            </a:r>
            <a:endParaRPr lang="en-US" sz="1500" dirty="0">
              <a:latin typeface="Microsoft YaHei" pitchFamily="34" charset="0"/>
              <a:ea typeface="Microsoft YaHei" pitchFamily="34" charset="-122"/>
              <a:cs typeface="Microsoft YaHei" pitchFamily="34" charset="-120"/>
            </a:endParaRPr>
          </a:p>
        </p:txBody>
      </p:sp>
      <p:sp>
        <p:nvSpPr>
          <p:cNvPr id="29" name="Text 27"/>
          <p:cNvSpPr/>
          <p:nvPr/>
        </p:nvSpPr>
        <p:spPr>
          <a:xfrm>
            <a:off x="6096000" y="5521121"/>
            <a:ext cx="6096000"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Purchase perks worth up to RMB 19,680</a:t>
            </a:r>
            <a:endParaRPr lang="en-US" sz="1275" dirty="0">
              <a:latin typeface="Microsoft YaHei" pitchFamily="34" charset="0"/>
              <a:ea typeface="Microsoft YaHei" pitchFamily="34" charset="-122"/>
              <a:cs typeface="Microsoft YaHei" pitchFamily="34" charset="-120"/>
            </a:endParaRPr>
          </a:p>
        </p:txBody>
      </p:sp>
      <p:sp>
        <p:nvSpPr>
          <p:cNvPr id="30" name="Text 28"/>
          <p:cNvSpPr/>
          <p:nvPr/>
        </p:nvSpPr>
        <p:spPr>
          <a:xfrm>
            <a:off x="762000" y="6215362"/>
            <a:ext cx="11430000" cy="160020"/>
          </a:xfrm>
          <a:prstGeom prst="rect">
            <a:avLst/>
          </a:prstGeom>
          <a:noFill/>
          <a:ln/>
        </p:spPr>
        <p:txBody>
          <a:bodyPr wrap="none" lIns="0" tIns="0" rIns="0" bIns="0" rtlCol="0" anchor="t"/>
          <a:lstStyle/>
          <a:p>
            <a:pPr algn="l" indent="0" marL="0">
              <a:buNone/>
            </a:pPr>
            <a:r>
              <a:rPr lang="en-US" sz="1050" dirty="0">
                <a:solidFill>
                  <a:srgbClr val="5C6066"/>
                </a:solidFill>
                <a:latin typeface="Microsoft YaHei" pitchFamily="34" charset="0"/>
                <a:ea typeface="Microsoft YaHei" pitchFamily="34" charset="-122"/>
                <a:cs typeface="Microsoft YaHei" pitchFamily="34" charset="-120"/>
              </a:rPr>
              <a:t>Source: CPCA price-cut tracking (Jul 6, Sep 8, 2026), Tesla China, China Daily, Yicai Global (Sep 2026)</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4"/>
          </a:solidFill>
          <a:ln/>
        </p:spPr>
      </p:sp>
      <p:sp>
        <p:nvSpPr>
          <p:cNvPr id="3" name="Shape 1"/>
          <p:cNvSpPr/>
          <p:nvPr/>
        </p:nvSpPr>
        <p:spPr>
          <a:xfrm>
            <a:off x="11029950" y="552450"/>
            <a:ext cx="133350" cy="133350"/>
          </a:xfrm>
          <a:prstGeom prst="rect">
            <a:avLst/>
          </a:prstGeom>
          <a:solidFill>
            <a:srgbClr val="0032A0"/>
          </a:solidFill>
          <a:ln/>
        </p:spPr>
      </p:sp>
      <p:sp>
        <p:nvSpPr>
          <p:cNvPr id="4" name="Shape 2"/>
          <p:cNvSpPr/>
          <p:nvPr/>
        </p:nvSpPr>
        <p:spPr>
          <a:xfrm>
            <a:off x="11210925" y="590550"/>
            <a:ext cx="95250" cy="95250"/>
          </a:xfrm>
          <a:prstGeom prst="rect">
            <a:avLst/>
          </a:prstGeom>
          <a:solidFill>
            <a:srgbClr val="0032A0"/>
          </a:solidFill>
          <a:ln/>
        </p:spPr>
      </p:sp>
      <p:sp>
        <p:nvSpPr>
          <p:cNvPr id="5" name="Shape 3"/>
          <p:cNvSpPr/>
          <p:nvPr/>
        </p:nvSpPr>
        <p:spPr>
          <a:xfrm>
            <a:off x="11353800" y="619125"/>
            <a:ext cx="66675" cy="66675"/>
          </a:xfrm>
          <a:prstGeom prst="rect">
            <a:avLst/>
          </a:prstGeom>
          <a:solidFill>
            <a:srgbClr val="0032A0"/>
          </a:solidFill>
          <a:ln/>
        </p:spPr>
      </p:sp>
      <p:sp>
        <p:nvSpPr>
          <p:cNvPr id="6" name="Text 4"/>
          <p:cNvSpPr/>
          <p:nvPr/>
        </p:nvSpPr>
        <p:spPr>
          <a:xfrm>
            <a:off x="762000" y="964793"/>
            <a:ext cx="11430000" cy="388620"/>
          </a:xfrm>
          <a:prstGeom prst="rect">
            <a:avLst/>
          </a:prstGeom>
          <a:noFill/>
          <a:ln/>
        </p:spPr>
        <p:txBody>
          <a:bodyPr wrap="none" lIns="0" tIns="0" rIns="0" bIns="0" rtlCol="0" anchor="t"/>
          <a:lstStyle/>
          <a:p>
            <a:pPr algn="l" indent="0" marL="0">
              <a:buNone/>
            </a:pPr>
            <a:r>
              <a:rPr lang="en-US" sz="2550" b="1" dirty="0">
                <a:solidFill>
                  <a:srgbClr val="17181A"/>
                </a:solidFill>
                <a:latin typeface="Microsoft YaHei" pitchFamily="34" charset="0"/>
                <a:ea typeface="Microsoft YaHei" pitchFamily="34" charset="-122"/>
                <a:cs typeface="Microsoft YaHei" pitchFamily="34" charset="-120"/>
              </a:rPr>
              <a:t>June</a:t>
            </a:r>
            <a:pPr algn="l" indent="0" marL="0">
              <a:buNone/>
            </a:pPr>
            <a:r>
              <a:rPr lang="en-US" sz="2550" b="1" dirty="0">
                <a:solidFill>
                  <a:srgbClr val="17181A"/>
                </a:solidFill>
                <a:latin typeface="Microsoft YaHei" pitchFamily="34" charset="0"/>
                <a:ea typeface="Microsoft YaHei" pitchFamily="34" charset="-122"/>
                <a:cs typeface="Microsoft YaHei" pitchFamily="34" charset="-120"/>
              </a:rPr>
              <a:t>'</a:t>
            </a:r>
            <a:pPr algn="l" indent="0" marL="0">
              <a:buNone/>
            </a:pPr>
            <a:r>
              <a:rPr lang="en-US" sz="2550" b="1" dirty="0">
                <a:solidFill>
                  <a:srgbClr val="17181A"/>
                </a:solidFill>
                <a:latin typeface="Microsoft YaHei" pitchFamily="34" charset="0"/>
                <a:ea typeface="Microsoft YaHei" pitchFamily="34" charset="-122"/>
                <a:cs typeface="Microsoft YaHei" pitchFamily="34" charset="-120"/>
              </a:rPr>
              <a:t>s call needs Q4 retail about 65% above Q3</a:t>
            </a:r>
            <a:endParaRPr lang="en-US" sz="2550" dirty="0">
              <a:latin typeface="Microsoft YaHei" pitchFamily="34" charset="0"/>
              <a:ea typeface="Microsoft YaHei" pitchFamily="34" charset="-122"/>
              <a:cs typeface="Microsoft YaHei" pitchFamily="34" charset="-120"/>
            </a:endParaRPr>
          </a:p>
        </p:txBody>
      </p:sp>
      <p:sp>
        <p:nvSpPr>
          <p:cNvPr id="7" name="Shape 5"/>
          <p:cNvSpPr/>
          <p:nvPr/>
        </p:nvSpPr>
        <p:spPr>
          <a:xfrm>
            <a:off x="762000" y="1552575"/>
            <a:ext cx="10668000" cy="9525"/>
          </a:xfrm>
          <a:prstGeom prst="rect">
            <a:avLst/>
          </a:prstGeom>
          <a:solidFill>
            <a:srgbClr val="DEE0DB"/>
          </a:solidFill>
          <a:ln/>
        </p:spPr>
      </p:sp>
      <p:sp>
        <p:nvSpPr>
          <p:cNvPr id="8" name="Shape 6"/>
          <p:cNvSpPr/>
          <p:nvPr/>
        </p:nvSpPr>
        <p:spPr>
          <a:xfrm>
            <a:off x="762000" y="1543050"/>
            <a:ext cx="914400" cy="28575"/>
          </a:xfrm>
          <a:prstGeom prst="rect">
            <a:avLst/>
          </a:prstGeom>
          <a:solidFill>
            <a:srgbClr val="0032A0"/>
          </a:solidFill>
          <a:ln/>
        </p:spPr>
      </p:sp>
      <p:sp>
        <p:nvSpPr>
          <p:cNvPr id="9" name="Shape 7"/>
          <p:cNvSpPr/>
          <p:nvPr/>
        </p:nvSpPr>
        <p:spPr>
          <a:xfrm>
            <a:off x="762000" y="1924050"/>
            <a:ext cx="133350" cy="133350"/>
          </a:xfrm>
          <a:prstGeom prst="rect">
            <a:avLst/>
          </a:prstGeom>
          <a:solidFill>
            <a:srgbClr val="C4C5C5"/>
          </a:solidFill>
          <a:ln/>
        </p:spPr>
      </p:sp>
      <p:sp>
        <p:nvSpPr>
          <p:cNvPr id="10" name="Text 8"/>
          <p:cNvSpPr/>
          <p:nvPr/>
        </p:nvSpPr>
        <p:spPr>
          <a:xfrm>
            <a:off x="971550" y="1891735"/>
            <a:ext cx="1122045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Actual</a:t>
            </a:r>
            <a:endParaRPr lang="en-US" sz="1200" dirty="0">
              <a:latin typeface="Microsoft YaHei" pitchFamily="34" charset="0"/>
              <a:ea typeface="Microsoft YaHei" pitchFamily="34" charset="-122"/>
              <a:cs typeface="Microsoft YaHei" pitchFamily="34" charset="-120"/>
            </a:endParaRPr>
          </a:p>
        </p:txBody>
      </p:sp>
      <p:sp>
        <p:nvSpPr>
          <p:cNvPr id="11" name="Shape 9"/>
          <p:cNvSpPr/>
          <p:nvPr/>
        </p:nvSpPr>
        <p:spPr>
          <a:xfrm>
            <a:off x="1716435" y="1924050"/>
            <a:ext cx="133350" cy="133350"/>
          </a:xfrm>
          <a:prstGeom prst="rect">
            <a:avLst/>
          </a:prstGeom>
          <a:solidFill>
            <a:srgbClr val="E4E5E5"/>
          </a:solidFill>
          <a:ln/>
        </p:spPr>
      </p:sp>
      <p:sp>
        <p:nvSpPr>
          <p:cNvPr id="12" name="Shape 10"/>
          <p:cNvSpPr/>
          <p:nvPr/>
        </p:nvSpPr>
        <p:spPr>
          <a:xfrm>
            <a:off x="1716405" y="1924050"/>
            <a:ext cx="133350" cy="133350"/>
          </a:xfrm>
          <a:custGeom>
            <a:avLst/>
            <a:gdLst/>
            <a:ahLst/>
            <a:cxnLst/>
            <a:rect l="l" t="t" r="r" b="b"/>
            <a:pathLst>
              <a:path w="133350" h="133350">
                <a:moveTo>
                  <a:pt x="0" y="54292"/>
                </a:moveTo>
                <a:lnTo>
                  <a:pt x="54293" y="0"/>
                </a:lnTo>
                <a:moveTo>
                  <a:pt x="28575" y="133350"/>
                </a:moveTo>
                <a:lnTo>
                  <a:pt x="133350" y="28575"/>
                </a:lnTo>
              </a:path>
            </a:pathLst>
          </a:custGeom>
          <a:noFill/>
          <a:ln w="28575">
            <a:solidFill>
              <a:srgbClr val="C4C5C5"/>
            </a:solidFill>
            <a:prstDash val="solid"/>
          </a:ln>
        </p:spPr>
      </p:sp>
      <p:sp>
        <p:nvSpPr>
          <p:cNvPr id="13" name="Text 11"/>
          <p:cNvSpPr/>
          <p:nvPr/>
        </p:nvSpPr>
        <p:spPr>
          <a:xfrm>
            <a:off x="1925985" y="1891735"/>
            <a:ext cx="10266015"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September forecast</a:t>
            </a:r>
            <a:endParaRPr lang="en-US" sz="1200" dirty="0">
              <a:latin typeface="Microsoft YaHei" pitchFamily="34" charset="0"/>
              <a:ea typeface="Microsoft YaHei" pitchFamily="34" charset="-122"/>
              <a:cs typeface="Microsoft YaHei" pitchFamily="34" charset="-120"/>
            </a:endParaRPr>
          </a:p>
        </p:txBody>
      </p:sp>
      <p:sp>
        <p:nvSpPr>
          <p:cNvPr id="14" name="Shape 12"/>
          <p:cNvSpPr/>
          <p:nvPr/>
        </p:nvSpPr>
        <p:spPr>
          <a:xfrm>
            <a:off x="3639007" y="1924050"/>
            <a:ext cx="133350" cy="133350"/>
          </a:xfrm>
          <a:prstGeom prst="rect">
            <a:avLst/>
          </a:prstGeom>
          <a:solidFill>
            <a:srgbClr val="D4DCEF"/>
          </a:solidFill>
          <a:ln/>
        </p:spPr>
      </p:sp>
      <p:sp>
        <p:nvSpPr>
          <p:cNvPr id="15" name="Text 13"/>
          <p:cNvSpPr/>
          <p:nvPr/>
        </p:nvSpPr>
        <p:spPr>
          <a:xfrm>
            <a:off x="3848557" y="1891735"/>
            <a:ext cx="8343443"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Needed</a:t>
            </a:r>
            <a:endParaRPr lang="en-US" sz="1200" dirty="0">
              <a:latin typeface="Microsoft YaHei" pitchFamily="34" charset="0"/>
              <a:ea typeface="Microsoft YaHei" pitchFamily="34" charset="-122"/>
              <a:cs typeface="Microsoft YaHei" pitchFamily="34" charset="-120"/>
            </a:endParaRPr>
          </a:p>
        </p:txBody>
      </p:sp>
      <p:sp>
        <p:nvSpPr>
          <p:cNvPr id="16" name="Text 14"/>
          <p:cNvSpPr/>
          <p:nvPr/>
        </p:nvSpPr>
        <p:spPr>
          <a:xfrm>
            <a:off x="762000" y="2196535"/>
            <a:ext cx="1143000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Million units</a:t>
            </a:r>
            <a:endParaRPr lang="en-US" sz="1200" dirty="0">
              <a:latin typeface="Microsoft YaHei" pitchFamily="34" charset="0"/>
              <a:ea typeface="Microsoft YaHei" pitchFamily="34" charset="-122"/>
              <a:cs typeface="Microsoft YaHei" pitchFamily="34" charset="-120"/>
            </a:endParaRPr>
          </a:p>
        </p:txBody>
      </p:sp>
      <p:sp>
        <p:nvSpPr>
          <p:cNvPr id="17" name="Shape 15"/>
          <p:cNvSpPr/>
          <p:nvPr/>
        </p:nvSpPr>
        <p:spPr>
          <a:xfrm>
            <a:off x="762000" y="5600700"/>
            <a:ext cx="6477000" cy="0"/>
          </a:xfrm>
          <a:prstGeom prst="line">
            <a:avLst/>
          </a:prstGeom>
          <a:noFill/>
          <a:ln w="9525">
            <a:solidFill>
              <a:srgbClr val="8E9093"/>
            </a:solidFill>
            <a:prstDash val="solid"/>
          </a:ln>
        </p:spPr>
      </p:sp>
      <p:sp>
        <p:nvSpPr>
          <p:cNvPr id="18" name="Shape 16"/>
          <p:cNvSpPr/>
          <p:nvPr/>
        </p:nvSpPr>
        <p:spPr>
          <a:xfrm>
            <a:off x="1076325" y="3508296"/>
            <a:ext cx="990600" cy="2092404"/>
          </a:xfrm>
          <a:prstGeom prst="rect">
            <a:avLst/>
          </a:prstGeom>
          <a:solidFill>
            <a:srgbClr val="C4C5C5"/>
          </a:solidFill>
          <a:ln/>
        </p:spPr>
      </p:sp>
      <p:sp>
        <p:nvSpPr>
          <p:cNvPr id="19" name="Text 17"/>
          <p:cNvSpPr/>
          <p:nvPr/>
        </p:nvSpPr>
        <p:spPr>
          <a:xfrm>
            <a:off x="0" y="3210727"/>
            <a:ext cx="3143250" cy="228600"/>
          </a:xfrm>
          <a:prstGeom prst="rect">
            <a:avLst/>
          </a:prstGeom>
          <a:noFill/>
          <a:ln/>
        </p:spPr>
        <p:txBody>
          <a:bodyPr wrap="none" lIns="0" tIns="0" rIns="0" bIns="0" rtlCol="0" anchor="t"/>
          <a:lstStyle/>
          <a:p>
            <a:pPr algn="ctr" indent="0" marL="0">
              <a:buNone/>
            </a:pPr>
            <a:r>
              <a:rPr lang="en-US" sz="1500" b="1" dirty="0">
                <a:solidFill>
                  <a:srgbClr val="17181A"/>
                </a:solidFill>
                <a:latin typeface="Microsoft YaHei" pitchFamily="34" charset="0"/>
                <a:ea typeface="Microsoft YaHei" pitchFamily="34" charset="-122"/>
                <a:cs typeface="Microsoft YaHei" pitchFamily="34" charset="-120"/>
              </a:rPr>
              <a:t>6.06</a:t>
            </a:r>
            <a:endParaRPr lang="en-US" sz="1500" dirty="0">
              <a:latin typeface="Microsoft YaHei" pitchFamily="34" charset="0"/>
              <a:ea typeface="Microsoft YaHei" pitchFamily="34" charset="-122"/>
              <a:cs typeface="Microsoft YaHei" pitchFamily="34" charset="-120"/>
            </a:endParaRPr>
          </a:p>
        </p:txBody>
      </p:sp>
      <p:sp>
        <p:nvSpPr>
          <p:cNvPr id="20" name="Shape 18"/>
          <p:cNvSpPr/>
          <p:nvPr/>
        </p:nvSpPr>
        <p:spPr>
          <a:xfrm>
            <a:off x="2695575" y="3276957"/>
            <a:ext cx="990600" cy="2323743"/>
          </a:xfrm>
          <a:prstGeom prst="rect">
            <a:avLst/>
          </a:prstGeom>
          <a:solidFill>
            <a:srgbClr val="C4C5C5"/>
          </a:solidFill>
          <a:ln/>
        </p:spPr>
      </p:sp>
      <p:sp>
        <p:nvSpPr>
          <p:cNvPr id="21" name="Text 19"/>
          <p:cNvSpPr/>
          <p:nvPr/>
        </p:nvSpPr>
        <p:spPr>
          <a:xfrm>
            <a:off x="0" y="2979388"/>
            <a:ext cx="6381750" cy="228600"/>
          </a:xfrm>
          <a:prstGeom prst="rect">
            <a:avLst/>
          </a:prstGeom>
          <a:noFill/>
          <a:ln/>
        </p:spPr>
        <p:txBody>
          <a:bodyPr wrap="none" lIns="0" tIns="0" rIns="0" bIns="0" rtlCol="0" anchor="t"/>
          <a:lstStyle/>
          <a:p>
            <a:pPr algn="ctr" indent="0" marL="0">
              <a:buNone/>
            </a:pPr>
            <a:r>
              <a:rPr lang="en-US" sz="1500" b="1" dirty="0">
                <a:solidFill>
                  <a:srgbClr val="17181A"/>
                </a:solidFill>
                <a:latin typeface="Microsoft YaHei" pitchFamily="34" charset="0"/>
                <a:ea typeface="Microsoft YaHei" pitchFamily="34" charset="-122"/>
                <a:cs typeface="Microsoft YaHei" pitchFamily="34" charset="-120"/>
              </a:rPr>
              <a:t>6.73</a:t>
            </a:r>
            <a:endParaRPr lang="en-US" sz="1500" dirty="0">
              <a:latin typeface="Microsoft YaHei" pitchFamily="34" charset="0"/>
              <a:ea typeface="Microsoft YaHei" pitchFamily="34" charset="-122"/>
              <a:cs typeface="Microsoft YaHei" pitchFamily="34" charset="-120"/>
            </a:endParaRPr>
          </a:p>
        </p:txBody>
      </p:sp>
      <p:sp>
        <p:nvSpPr>
          <p:cNvPr id="22" name="Shape 20"/>
          <p:cNvSpPr/>
          <p:nvPr/>
        </p:nvSpPr>
        <p:spPr>
          <a:xfrm>
            <a:off x="4314825" y="4564856"/>
            <a:ext cx="990600" cy="1035844"/>
          </a:xfrm>
          <a:prstGeom prst="rect">
            <a:avLst/>
          </a:prstGeom>
          <a:solidFill>
            <a:srgbClr val="C4C5C5"/>
          </a:solidFill>
          <a:ln/>
        </p:spPr>
      </p:sp>
      <p:sp>
        <p:nvSpPr>
          <p:cNvPr id="23" name="Shape 21"/>
          <p:cNvSpPr/>
          <p:nvPr/>
        </p:nvSpPr>
        <p:spPr>
          <a:xfrm>
            <a:off x="4314825" y="3981331"/>
            <a:ext cx="990600" cy="583525"/>
          </a:xfrm>
          <a:prstGeom prst="rect">
            <a:avLst/>
          </a:prstGeom>
          <a:solidFill>
            <a:srgbClr val="E4E5E5"/>
          </a:solidFill>
          <a:ln/>
        </p:spPr>
      </p:sp>
      <p:sp>
        <p:nvSpPr>
          <p:cNvPr id="24" name="Shape 22"/>
          <p:cNvSpPr/>
          <p:nvPr/>
        </p:nvSpPr>
        <p:spPr>
          <a:xfrm>
            <a:off x="4314825" y="3981450"/>
            <a:ext cx="990600" cy="583883"/>
          </a:xfrm>
          <a:custGeom>
            <a:avLst/>
            <a:gdLst/>
            <a:ahLst/>
            <a:cxnLst/>
            <a:rect l="l" t="t" r="r" b="b"/>
            <a:pathLst>
              <a:path w="990600" h="583883">
                <a:moveTo>
                  <a:pt x="0" y="53340"/>
                </a:moveTo>
                <a:lnTo>
                  <a:pt x="54292" y="0"/>
                </a:lnTo>
                <a:moveTo>
                  <a:pt x="0" y="161925"/>
                </a:moveTo>
                <a:lnTo>
                  <a:pt x="161925" y="0"/>
                </a:lnTo>
                <a:moveTo>
                  <a:pt x="0" y="269558"/>
                </a:moveTo>
                <a:lnTo>
                  <a:pt x="269558" y="0"/>
                </a:lnTo>
                <a:moveTo>
                  <a:pt x="0" y="377190"/>
                </a:moveTo>
                <a:lnTo>
                  <a:pt x="377190" y="0"/>
                </a:lnTo>
                <a:moveTo>
                  <a:pt x="0" y="484822"/>
                </a:moveTo>
                <a:lnTo>
                  <a:pt x="484822" y="0"/>
                </a:lnTo>
                <a:moveTo>
                  <a:pt x="9525" y="583883"/>
                </a:moveTo>
                <a:lnTo>
                  <a:pt x="592455" y="0"/>
                </a:lnTo>
                <a:moveTo>
                  <a:pt x="117158" y="583883"/>
                </a:moveTo>
                <a:lnTo>
                  <a:pt x="700088" y="0"/>
                </a:lnTo>
                <a:moveTo>
                  <a:pt x="224790" y="583883"/>
                </a:moveTo>
                <a:lnTo>
                  <a:pt x="808672" y="0"/>
                </a:lnTo>
                <a:moveTo>
                  <a:pt x="332422" y="583883"/>
                </a:moveTo>
                <a:lnTo>
                  <a:pt x="916305" y="0"/>
                </a:lnTo>
                <a:moveTo>
                  <a:pt x="440055" y="583883"/>
                </a:moveTo>
                <a:lnTo>
                  <a:pt x="990600" y="33338"/>
                </a:lnTo>
                <a:moveTo>
                  <a:pt x="547688" y="583883"/>
                </a:moveTo>
                <a:lnTo>
                  <a:pt x="990600" y="140970"/>
                </a:lnTo>
                <a:moveTo>
                  <a:pt x="655320" y="583883"/>
                </a:moveTo>
                <a:lnTo>
                  <a:pt x="990600" y="248603"/>
                </a:lnTo>
                <a:moveTo>
                  <a:pt x="763905" y="583883"/>
                </a:moveTo>
                <a:lnTo>
                  <a:pt x="990600" y="356235"/>
                </a:lnTo>
                <a:moveTo>
                  <a:pt x="871538" y="583883"/>
                </a:moveTo>
                <a:lnTo>
                  <a:pt x="990600" y="463867"/>
                </a:lnTo>
                <a:moveTo>
                  <a:pt x="979170" y="583883"/>
                </a:moveTo>
                <a:lnTo>
                  <a:pt x="990600" y="571500"/>
                </a:lnTo>
              </a:path>
            </a:pathLst>
          </a:custGeom>
          <a:noFill/>
          <a:ln w="28575">
            <a:solidFill>
              <a:srgbClr val="C4C5C5"/>
            </a:solidFill>
            <a:prstDash val="solid"/>
          </a:ln>
        </p:spPr>
      </p:sp>
      <p:sp>
        <p:nvSpPr>
          <p:cNvPr id="25" name="Text 23"/>
          <p:cNvSpPr/>
          <p:nvPr/>
        </p:nvSpPr>
        <p:spPr>
          <a:xfrm>
            <a:off x="0" y="3683762"/>
            <a:ext cx="9620250" cy="228600"/>
          </a:xfrm>
          <a:prstGeom prst="rect">
            <a:avLst/>
          </a:prstGeom>
          <a:noFill/>
          <a:ln/>
        </p:spPr>
        <p:txBody>
          <a:bodyPr wrap="none" lIns="0" tIns="0" rIns="0" bIns="0" rtlCol="0" anchor="t"/>
          <a:lstStyle/>
          <a:p>
            <a:pPr algn="ctr" indent="0" marL="0">
              <a:buNone/>
            </a:pPr>
            <a:r>
              <a:rPr lang="en-US" sz="1500" b="1" dirty="0">
                <a:solidFill>
                  <a:srgbClr val="17181A"/>
                </a:solidFill>
                <a:latin typeface="Microsoft YaHei" pitchFamily="34" charset="0"/>
                <a:ea typeface="Microsoft YaHei" pitchFamily="34" charset="-122"/>
                <a:cs typeface="Microsoft YaHei" pitchFamily="34" charset="-120"/>
              </a:rPr>
              <a:t>4.69</a:t>
            </a:r>
            <a:endParaRPr lang="en-US" sz="1500" dirty="0">
              <a:latin typeface="Microsoft YaHei" pitchFamily="34" charset="0"/>
              <a:ea typeface="Microsoft YaHei" pitchFamily="34" charset="-122"/>
              <a:cs typeface="Microsoft YaHei" pitchFamily="34" charset="-120"/>
            </a:endParaRPr>
          </a:p>
        </p:txBody>
      </p:sp>
      <p:sp>
        <p:nvSpPr>
          <p:cNvPr id="26" name="Shape 24"/>
          <p:cNvSpPr/>
          <p:nvPr/>
        </p:nvSpPr>
        <p:spPr>
          <a:xfrm>
            <a:off x="5943600" y="2944654"/>
            <a:ext cx="971550" cy="2646521"/>
          </a:xfrm>
          <a:prstGeom prst="rect">
            <a:avLst/>
          </a:prstGeom>
          <a:solidFill>
            <a:srgbClr val="D4DCEF"/>
          </a:solidFill>
          <a:ln w="19050">
            <a:solidFill>
              <a:srgbClr val="0032A0"/>
            </a:solidFill>
            <a:prstDash val="solid"/>
          </a:ln>
        </p:spPr>
      </p:sp>
      <p:sp>
        <p:nvSpPr>
          <p:cNvPr id="27" name="Text 25"/>
          <p:cNvSpPr/>
          <p:nvPr/>
        </p:nvSpPr>
        <p:spPr>
          <a:xfrm>
            <a:off x="666750" y="2637560"/>
            <a:ext cx="11525250" cy="228600"/>
          </a:xfrm>
          <a:prstGeom prst="rect">
            <a:avLst/>
          </a:prstGeom>
          <a:noFill/>
          <a:ln/>
        </p:spPr>
        <p:txBody>
          <a:bodyPr wrap="none" lIns="0" tIns="0" rIns="0" bIns="0" rtlCol="0" anchor="t"/>
          <a:lstStyle/>
          <a:p>
            <a:pPr algn="ctr" indent="0" marL="0">
              <a:buNone/>
            </a:pPr>
            <a:r>
              <a:rPr lang="en-US" sz="1500" b="1" dirty="0">
                <a:solidFill>
                  <a:srgbClr val="0032A0"/>
                </a:solidFill>
                <a:latin typeface="Microsoft YaHei" pitchFamily="34" charset="0"/>
                <a:ea typeface="Microsoft YaHei" pitchFamily="34" charset="-122"/>
                <a:cs typeface="Microsoft YaHei" pitchFamily="34" charset="-120"/>
              </a:rPr>
              <a:t>7.72</a:t>
            </a:r>
            <a:endParaRPr lang="en-US" sz="1500" dirty="0">
              <a:latin typeface="Microsoft YaHei" pitchFamily="34" charset="0"/>
              <a:ea typeface="Microsoft YaHei" pitchFamily="34" charset="-122"/>
              <a:cs typeface="Microsoft YaHei" pitchFamily="34" charset="-120"/>
            </a:endParaRPr>
          </a:p>
        </p:txBody>
      </p:sp>
      <p:sp>
        <p:nvSpPr>
          <p:cNvPr id="28" name="Shape 26"/>
          <p:cNvSpPr/>
          <p:nvPr/>
        </p:nvSpPr>
        <p:spPr>
          <a:xfrm>
            <a:off x="1571625" y="2743557"/>
            <a:ext cx="1619250" cy="421838"/>
          </a:xfrm>
          <a:custGeom>
            <a:avLst/>
            <a:gdLst/>
            <a:ahLst/>
            <a:cxnLst/>
            <a:rect l="l" t="t" r="r" b="b"/>
            <a:pathLst>
              <a:path w="1619250" h="421838">
                <a:moveTo>
                  <a:pt x="0" y="421838"/>
                </a:moveTo>
                <a:lnTo>
                  <a:pt x="0" y="0"/>
                </a:lnTo>
                <a:lnTo>
                  <a:pt x="1619250" y="0"/>
                </a:lnTo>
                <a:lnTo>
                  <a:pt x="1619250" y="190500"/>
                </a:lnTo>
              </a:path>
            </a:pathLst>
          </a:custGeom>
          <a:noFill/>
          <a:ln w="9525">
            <a:solidFill>
              <a:srgbClr val="8E9093"/>
            </a:solidFill>
            <a:prstDash val="solid"/>
          </a:ln>
        </p:spPr>
      </p:sp>
      <p:sp>
        <p:nvSpPr>
          <p:cNvPr id="29" name="Text 27"/>
          <p:cNvSpPr/>
          <p:nvPr/>
        </p:nvSpPr>
        <p:spPr>
          <a:xfrm>
            <a:off x="0" y="2465038"/>
            <a:ext cx="4762500" cy="228600"/>
          </a:xfrm>
          <a:prstGeom prst="rect">
            <a:avLst/>
          </a:prstGeom>
          <a:noFill/>
          <a:ln/>
        </p:spPr>
        <p:txBody>
          <a:bodyPr wrap="none" lIns="0" tIns="0" rIns="0" bIns="0" rtlCol="0" anchor="t"/>
          <a:lstStyle/>
          <a:p>
            <a:pPr algn="ctr" indent="0" marL="0">
              <a:buNone/>
            </a:pPr>
            <a:r>
              <a:rPr lang="en-US" sz="1500" dirty="0">
                <a:solidFill>
                  <a:srgbClr val="5C6066"/>
                </a:solidFill>
                <a:latin typeface="Microsoft YaHei" pitchFamily="34" charset="0"/>
                <a:ea typeface="Microsoft YaHei" pitchFamily="34" charset="-122"/>
                <a:cs typeface="Microsoft YaHei" pitchFamily="34" charset="-120"/>
              </a:rPr>
              <a:t>+11%</a:t>
            </a:r>
            <a:endParaRPr lang="en-US" sz="1500" dirty="0">
              <a:latin typeface="Microsoft YaHei" pitchFamily="34" charset="0"/>
              <a:ea typeface="Microsoft YaHei" pitchFamily="34" charset="-122"/>
              <a:cs typeface="Microsoft YaHei" pitchFamily="34" charset="-120"/>
            </a:endParaRPr>
          </a:p>
        </p:txBody>
      </p:sp>
      <p:sp>
        <p:nvSpPr>
          <p:cNvPr id="30" name="Shape 28"/>
          <p:cNvSpPr/>
          <p:nvPr/>
        </p:nvSpPr>
        <p:spPr>
          <a:xfrm>
            <a:off x="4810125" y="2401729"/>
            <a:ext cx="1619250" cy="1236702"/>
          </a:xfrm>
          <a:custGeom>
            <a:avLst/>
            <a:gdLst/>
            <a:ahLst/>
            <a:cxnLst/>
            <a:rect l="l" t="t" r="r" b="b"/>
            <a:pathLst>
              <a:path w="1619250" h="1236702">
                <a:moveTo>
                  <a:pt x="0" y="1236702"/>
                </a:moveTo>
                <a:lnTo>
                  <a:pt x="0" y="0"/>
                </a:lnTo>
                <a:lnTo>
                  <a:pt x="1619250" y="0"/>
                </a:lnTo>
                <a:lnTo>
                  <a:pt x="1619250" y="190500"/>
                </a:lnTo>
              </a:path>
            </a:pathLst>
          </a:custGeom>
          <a:noFill/>
          <a:ln w="19050">
            <a:solidFill>
              <a:srgbClr val="0032A0"/>
            </a:solidFill>
            <a:prstDash val="solid"/>
          </a:ln>
        </p:spPr>
      </p:sp>
      <p:sp>
        <p:nvSpPr>
          <p:cNvPr id="31" name="Text 29"/>
          <p:cNvSpPr/>
          <p:nvPr/>
        </p:nvSpPr>
        <p:spPr>
          <a:xfrm>
            <a:off x="0" y="2123210"/>
            <a:ext cx="11239500" cy="228600"/>
          </a:xfrm>
          <a:prstGeom prst="rect">
            <a:avLst/>
          </a:prstGeom>
          <a:noFill/>
          <a:ln/>
        </p:spPr>
        <p:txBody>
          <a:bodyPr wrap="none" lIns="0" tIns="0" rIns="0" bIns="0" rtlCol="0" anchor="t"/>
          <a:lstStyle/>
          <a:p>
            <a:pPr algn="ctr" indent="0" marL="0">
              <a:buNone/>
            </a:pPr>
            <a:r>
              <a:rPr lang="en-US" sz="1500" b="1" dirty="0">
                <a:solidFill>
                  <a:srgbClr val="0032A0"/>
                </a:solidFill>
                <a:latin typeface="Microsoft YaHei" pitchFamily="34" charset="0"/>
                <a:ea typeface="Microsoft YaHei" pitchFamily="34" charset="-122"/>
                <a:cs typeface="Microsoft YaHei" pitchFamily="34" charset="-120"/>
              </a:rPr>
              <a:t>+65%</a:t>
            </a:r>
            <a:endParaRPr lang="en-US" sz="1500" dirty="0">
              <a:latin typeface="Microsoft YaHei" pitchFamily="34" charset="0"/>
              <a:ea typeface="Microsoft YaHei" pitchFamily="34" charset="-122"/>
              <a:cs typeface="Microsoft YaHei" pitchFamily="34" charset="-120"/>
            </a:endParaRPr>
          </a:p>
        </p:txBody>
      </p:sp>
      <p:sp>
        <p:nvSpPr>
          <p:cNvPr id="32" name="Text 30"/>
          <p:cNvSpPr/>
          <p:nvPr/>
        </p:nvSpPr>
        <p:spPr>
          <a:xfrm>
            <a:off x="0" y="5730671"/>
            <a:ext cx="3143250" cy="194310"/>
          </a:xfrm>
          <a:prstGeom prst="rect">
            <a:avLst/>
          </a:prstGeom>
          <a:noFill/>
          <a:ln/>
        </p:spPr>
        <p:txBody>
          <a:bodyPr wrap="none" lIns="0" tIns="0" rIns="0" bIns="0" rtlCol="0" anchor="t"/>
          <a:lstStyle/>
          <a:p>
            <a:pPr algn="ctr" indent="0" marL="0">
              <a:buNone/>
            </a:pPr>
            <a:r>
              <a:rPr lang="en-US" sz="1275" dirty="0">
                <a:solidFill>
                  <a:srgbClr val="17181A"/>
                </a:solidFill>
                <a:latin typeface="Microsoft YaHei" pitchFamily="34" charset="0"/>
                <a:ea typeface="Microsoft YaHei" pitchFamily="34" charset="-122"/>
                <a:cs typeface="Microsoft YaHei" pitchFamily="34" charset="-120"/>
              </a:rPr>
              <a:t>Q3 2025</a:t>
            </a:r>
            <a:endParaRPr lang="en-US" sz="1275" dirty="0">
              <a:latin typeface="Microsoft YaHei" pitchFamily="34" charset="0"/>
              <a:ea typeface="Microsoft YaHei" pitchFamily="34" charset="-122"/>
              <a:cs typeface="Microsoft YaHei" pitchFamily="34" charset="-120"/>
            </a:endParaRPr>
          </a:p>
        </p:txBody>
      </p:sp>
      <p:sp>
        <p:nvSpPr>
          <p:cNvPr id="33" name="Text 31"/>
          <p:cNvSpPr/>
          <p:nvPr/>
        </p:nvSpPr>
        <p:spPr>
          <a:xfrm>
            <a:off x="0" y="5730671"/>
            <a:ext cx="6381750" cy="194310"/>
          </a:xfrm>
          <a:prstGeom prst="rect">
            <a:avLst/>
          </a:prstGeom>
          <a:noFill/>
          <a:ln/>
        </p:spPr>
        <p:txBody>
          <a:bodyPr wrap="none" lIns="0" tIns="0" rIns="0" bIns="0" rtlCol="0" anchor="t"/>
          <a:lstStyle/>
          <a:p>
            <a:pPr algn="ctr" indent="0" marL="0">
              <a:buNone/>
            </a:pPr>
            <a:r>
              <a:rPr lang="en-US" sz="1275" dirty="0">
                <a:solidFill>
                  <a:srgbClr val="17181A"/>
                </a:solidFill>
                <a:latin typeface="Microsoft YaHei" pitchFamily="34" charset="0"/>
                <a:ea typeface="Microsoft YaHei" pitchFamily="34" charset="-122"/>
                <a:cs typeface="Microsoft YaHei" pitchFamily="34" charset="-120"/>
              </a:rPr>
              <a:t>Q4 2025</a:t>
            </a:r>
            <a:endParaRPr lang="en-US" sz="1275" dirty="0">
              <a:latin typeface="Microsoft YaHei" pitchFamily="34" charset="0"/>
              <a:ea typeface="Microsoft YaHei" pitchFamily="34" charset="-122"/>
              <a:cs typeface="Microsoft YaHei" pitchFamily="34" charset="-120"/>
            </a:endParaRPr>
          </a:p>
        </p:txBody>
      </p:sp>
      <p:sp>
        <p:nvSpPr>
          <p:cNvPr id="34" name="Text 32"/>
          <p:cNvSpPr/>
          <p:nvPr/>
        </p:nvSpPr>
        <p:spPr>
          <a:xfrm>
            <a:off x="0" y="5730671"/>
            <a:ext cx="9620250" cy="194310"/>
          </a:xfrm>
          <a:prstGeom prst="rect">
            <a:avLst/>
          </a:prstGeom>
          <a:noFill/>
          <a:ln/>
        </p:spPr>
        <p:txBody>
          <a:bodyPr wrap="none" lIns="0" tIns="0" rIns="0" bIns="0" rtlCol="0" anchor="t"/>
          <a:lstStyle/>
          <a:p>
            <a:pPr algn="ctr" indent="0" marL="0">
              <a:buNone/>
            </a:pPr>
            <a:r>
              <a:rPr lang="en-US" sz="1275" dirty="0">
                <a:solidFill>
                  <a:srgbClr val="17181A"/>
                </a:solidFill>
                <a:latin typeface="Microsoft YaHei" pitchFamily="34" charset="0"/>
                <a:ea typeface="Microsoft YaHei" pitchFamily="34" charset="-122"/>
                <a:cs typeface="Microsoft YaHei" pitchFamily="34" charset="-120"/>
              </a:rPr>
              <a:t>Q3 2026</a:t>
            </a:r>
            <a:endParaRPr lang="en-US" sz="1275" dirty="0">
              <a:latin typeface="Microsoft YaHei" pitchFamily="34" charset="0"/>
              <a:ea typeface="Microsoft YaHei" pitchFamily="34" charset="-122"/>
              <a:cs typeface="Microsoft YaHei" pitchFamily="34" charset="-120"/>
            </a:endParaRPr>
          </a:p>
        </p:txBody>
      </p:sp>
      <p:sp>
        <p:nvSpPr>
          <p:cNvPr id="35" name="Text 33"/>
          <p:cNvSpPr/>
          <p:nvPr/>
        </p:nvSpPr>
        <p:spPr>
          <a:xfrm>
            <a:off x="666750" y="5730671"/>
            <a:ext cx="11525250" cy="194310"/>
          </a:xfrm>
          <a:prstGeom prst="rect">
            <a:avLst/>
          </a:prstGeom>
          <a:noFill/>
          <a:ln/>
        </p:spPr>
        <p:txBody>
          <a:bodyPr wrap="none" lIns="0" tIns="0" rIns="0" bIns="0" rtlCol="0" anchor="t"/>
          <a:lstStyle/>
          <a:p>
            <a:pPr algn="ctr" indent="0" marL="0">
              <a:buNone/>
            </a:pPr>
            <a:r>
              <a:rPr lang="en-US" sz="1275" dirty="0">
                <a:solidFill>
                  <a:srgbClr val="17181A"/>
                </a:solidFill>
                <a:latin typeface="Microsoft YaHei" pitchFamily="34" charset="0"/>
                <a:ea typeface="Microsoft YaHei" pitchFamily="34" charset="-122"/>
                <a:cs typeface="Microsoft YaHei" pitchFamily="34" charset="-120"/>
              </a:rPr>
              <a:t>Q4 2026</a:t>
            </a:r>
            <a:endParaRPr lang="en-US" sz="1275" dirty="0">
              <a:latin typeface="Microsoft YaHei" pitchFamily="34" charset="0"/>
              <a:ea typeface="Microsoft YaHei" pitchFamily="34" charset="-122"/>
              <a:cs typeface="Microsoft YaHei" pitchFamily="34" charset="-120"/>
            </a:endParaRPr>
          </a:p>
        </p:txBody>
      </p:sp>
      <p:sp>
        <p:nvSpPr>
          <p:cNvPr id="36" name="Shape 34"/>
          <p:cNvSpPr/>
          <p:nvPr/>
        </p:nvSpPr>
        <p:spPr>
          <a:xfrm>
            <a:off x="7429500" y="2038350"/>
            <a:ext cx="0" cy="3009900"/>
          </a:xfrm>
          <a:prstGeom prst="line">
            <a:avLst/>
          </a:prstGeom>
          <a:noFill/>
          <a:ln w="9525">
            <a:solidFill>
              <a:srgbClr val="DEE0DB"/>
            </a:solidFill>
            <a:prstDash val="solid"/>
          </a:ln>
        </p:spPr>
      </p:sp>
      <p:sp>
        <p:nvSpPr>
          <p:cNvPr id="37" name="Text 35"/>
          <p:cNvSpPr/>
          <p:nvPr/>
        </p:nvSpPr>
        <p:spPr>
          <a:xfrm>
            <a:off x="7810500" y="2053660"/>
            <a:ext cx="438150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Q4 over Q3, needed (approx.)</a:t>
            </a:r>
            <a:endParaRPr lang="en-US" sz="1200" dirty="0">
              <a:latin typeface="Microsoft YaHei" pitchFamily="34" charset="0"/>
              <a:ea typeface="Microsoft YaHei" pitchFamily="34" charset="-122"/>
              <a:cs typeface="Microsoft YaHei" pitchFamily="34" charset="-120"/>
            </a:endParaRPr>
          </a:p>
        </p:txBody>
      </p:sp>
      <p:sp>
        <p:nvSpPr>
          <p:cNvPr id="38" name="Text 36"/>
          <p:cNvSpPr/>
          <p:nvPr/>
        </p:nvSpPr>
        <p:spPr>
          <a:xfrm>
            <a:off x="7810500" y="2313602"/>
            <a:ext cx="4381500" cy="571500"/>
          </a:xfrm>
          <a:prstGeom prst="rect">
            <a:avLst/>
          </a:prstGeom>
          <a:noFill/>
          <a:ln/>
        </p:spPr>
        <p:txBody>
          <a:bodyPr wrap="none" lIns="0" tIns="0" rIns="0" bIns="0" rtlCol="0" anchor="t"/>
          <a:lstStyle/>
          <a:p>
            <a:pPr algn="l" indent="0" marL="0">
              <a:buNone/>
            </a:pPr>
            <a:r>
              <a:rPr lang="en-US" sz="3750" b="1" dirty="0">
                <a:solidFill>
                  <a:srgbClr val="17181A"/>
                </a:solidFill>
                <a:latin typeface="Microsoft YaHei" pitchFamily="34" charset="0"/>
                <a:ea typeface="Microsoft YaHei" pitchFamily="34" charset="-122"/>
                <a:cs typeface="Microsoft YaHei" pitchFamily="34" charset="-120"/>
              </a:rPr>
              <a:t>+65%</a:t>
            </a:r>
            <a:endParaRPr lang="en-US" sz="3750" dirty="0">
              <a:latin typeface="Microsoft YaHei" pitchFamily="34" charset="0"/>
              <a:ea typeface="Microsoft YaHei" pitchFamily="34" charset="-122"/>
              <a:cs typeface="Microsoft YaHei" pitchFamily="34" charset="-120"/>
            </a:endParaRPr>
          </a:p>
        </p:txBody>
      </p:sp>
      <p:sp>
        <p:nvSpPr>
          <p:cNvPr id="39" name="Text 37"/>
          <p:cNvSpPr/>
          <p:nvPr/>
        </p:nvSpPr>
        <p:spPr>
          <a:xfrm>
            <a:off x="7810500" y="2929960"/>
            <a:ext cx="4381500" cy="182880"/>
          </a:xfrm>
          <a:prstGeom prst="rect">
            <a:avLst/>
          </a:prstGeom>
          <a:noFill/>
          <a:ln/>
        </p:spPr>
        <p:txBody>
          <a:bodyPr wrap="none" lIns="0" tIns="0" rIns="0" bIns="0" rtlCol="0" anchor="t"/>
          <a:lstStyle/>
          <a:p>
            <a:pPr algn="l" indent="0" marL="0">
              <a:buNone/>
            </a:pPr>
            <a:r>
              <a:rPr lang="en-US" sz="1200" dirty="0">
                <a:solidFill>
                  <a:srgbClr val="17181A"/>
                </a:solidFill>
                <a:latin typeface="Microsoft YaHei" pitchFamily="34" charset="0"/>
                <a:ea typeface="Microsoft YaHei" pitchFamily="34" charset="-122"/>
                <a:cs typeface="Microsoft YaHei" pitchFamily="34" charset="-120"/>
              </a:rPr>
              <a:t>Only 11% a year ago</a:t>
            </a:r>
            <a:endParaRPr lang="en-US" sz="1200" dirty="0">
              <a:latin typeface="Microsoft YaHei" pitchFamily="34" charset="0"/>
              <a:ea typeface="Microsoft YaHei" pitchFamily="34" charset="-122"/>
              <a:cs typeface="Microsoft YaHei" pitchFamily="34" charset="-120"/>
            </a:endParaRPr>
          </a:p>
        </p:txBody>
      </p:sp>
      <p:sp>
        <p:nvSpPr>
          <p:cNvPr id="40" name="Shape 38"/>
          <p:cNvSpPr/>
          <p:nvPr/>
        </p:nvSpPr>
        <p:spPr>
          <a:xfrm>
            <a:off x="7810500" y="3505200"/>
            <a:ext cx="3619500" cy="0"/>
          </a:xfrm>
          <a:prstGeom prst="line">
            <a:avLst/>
          </a:prstGeom>
          <a:noFill/>
          <a:ln w="9525">
            <a:solidFill>
              <a:srgbClr val="DEE0DB"/>
            </a:solidFill>
            <a:prstDash val="solid"/>
          </a:ln>
        </p:spPr>
      </p:sp>
      <p:sp>
        <p:nvSpPr>
          <p:cNvPr id="41" name="Text 39"/>
          <p:cNvSpPr/>
          <p:nvPr/>
        </p:nvSpPr>
        <p:spPr>
          <a:xfrm>
            <a:off x="7810500" y="3672910"/>
            <a:ext cx="438150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Q4 over last year, needed (approx.)</a:t>
            </a:r>
            <a:endParaRPr lang="en-US" sz="1200" dirty="0">
              <a:latin typeface="Microsoft YaHei" pitchFamily="34" charset="0"/>
              <a:ea typeface="Microsoft YaHei" pitchFamily="34" charset="-122"/>
              <a:cs typeface="Microsoft YaHei" pitchFamily="34" charset="-120"/>
            </a:endParaRPr>
          </a:p>
        </p:txBody>
      </p:sp>
      <p:sp>
        <p:nvSpPr>
          <p:cNvPr id="42" name="Text 40"/>
          <p:cNvSpPr/>
          <p:nvPr/>
        </p:nvSpPr>
        <p:spPr>
          <a:xfrm>
            <a:off x="7810500" y="3932852"/>
            <a:ext cx="4381500" cy="571500"/>
          </a:xfrm>
          <a:prstGeom prst="rect">
            <a:avLst/>
          </a:prstGeom>
          <a:noFill/>
          <a:ln/>
        </p:spPr>
        <p:txBody>
          <a:bodyPr wrap="none" lIns="0" tIns="0" rIns="0" bIns="0" rtlCol="0" anchor="t"/>
          <a:lstStyle/>
          <a:p>
            <a:pPr algn="l" indent="0" marL="0">
              <a:buNone/>
            </a:pPr>
            <a:r>
              <a:rPr lang="en-US" sz="3750" b="1" dirty="0">
                <a:solidFill>
                  <a:srgbClr val="17181A"/>
                </a:solidFill>
                <a:latin typeface="Microsoft YaHei" pitchFamily="34" charset="0"/>
                <a:ea typeface="Microsoft YaHei" pitchFamily="34" charset="-122"/>
                <a:cs typeface="Microsoft YaHei" pitchFamily="34" charset="-120"/>
              </a:rPr>
              <a:t>+15%</a:t>
            </a:r>
            <a:endParaRPr lang="en-US" sz="3750" dirty="0">
              <a:latin typeface="Microsoft YaHei" pitchFamily="34" charset="0"/>
              <a:ea typeface="Microsoft YaHei" pitchFamily="34" charset="-122"/>
              <a:cs typeface="Microsoft YaHei" pitchFamily="34" charset="-120"/>
            </a:endParaRPr>
          </a:p>
        </p:txBody>
      </p:sp>
      <p:sp>
        <p:nvSpPr>
          <p:cNvPr id="43" name="Text 41"/>
          <p:cNvSpPr/>
          <p:nvPr/>
        </p:nvSpPr>
        <p:spPr>
          <a:xfrm>
            <a:off x="7810500" y="4549210"/>
            <a:ext cx="4381500" cy="182880"/>
          </a:xfrm>
          <a:prstGeom prst="rect">
            <a:avLst/>
          </a:prstGeom>
          <a:noFill/>
          <a:ln/>
        </p:spPr>
        <p:txBody>
          <a:bodyPr wrap="none" lIns="0" tIns="0" rIns="0" bIns="0" rtlCol="0" anchor="t"/>
          <a:lstStyle/>
          <a:p>
            <a:pPr algn="l" indent="0" marL="0">
              <a:buNone/>
            </a:pPr>
            <a:r>
              <a:rPr lang="en-US" sz="1200" dirty="0">
                <a:solidFill>
                  <a:srgbClr val="17181A"/>
                </a:solidFill>
                <a:latin typeface="Microsoft YaHei" pitchFamily="34" charset="0"/>
                <a:ea typeface="Microsoft YaHei" pitchFamily="34" charset="-122"/>
                <a:cs typeface="Microsoft YaHei" pitchFamily="34" charset="-120"/>
              </a:rPr>
              <a:t>Q3 was about −22.6%</a:t>
            </a:r>
            <a:endParaRPr lang="en-US" sz="1200" dirty="0">
              <a:latin typeface="Microsoft YaHei" pitchFamily="34" charset="0"/>
              <a:ea typeface="Microsoft YaHei" pitchFamily="34" charset="-122"/>
              <a:cs typeface="Microsoft YaHei" pitchFamily="34" charset="-120"/>
            </a:endParaRPr>
          </a:p>
        </p:txBody>
      </p:sp>
      <p:sp>
        <p:nvSpPr>
          <p:cNvPr id="44" name="Text 42"/>
          <p:cNvSpPr/>
          <p:nvPr/>
        </p:nvSpPr>
        <p:spPr>
          <a:xfrm>
            <a:off x="762000" y="6215362"/>
            <a:ext cx="11430000" cy="160020"/>
          </a:xfrm>
          <a:prstGeom prst="rect">
            <a:avLst/>
          </a:prstGeom>
          <a:noFill/>
          <a:ln/>
        </p:spPr>
        <p:txBody>
          <a:bodyPr wrap="none" lIns="0" tIns="0" rIns="0" bIns="0" rtlCol="0" anchor="t"/>
          <a:lstStyle/>
          <a:p>
            <a:pPr algn="l" indent="0" marL="0">
              <a:buNone/>
            </a:pPr>
            <a:r>
              <a:rPr lang="en-US" sz="1050" dirty="0">
                <a:solidFill>
                  <a:srgbClr val="5C6066"/>
                </a:solidFill>
                <a:latin typeface="Microsoft YaHei" pitchFamily="34" charset="0"/>
                <a:ea typeface="Microsoft YaHei" pitchFamily="34" charset="-122"/>
                <a:cs typeface="Microsoft YaHei" pitchFamily="34" charset="-120"/>
              </a:rPr>
              <a:t>Source: CPCA reports and Sep forecast, Cui Dongshu</a:t>
            </a:r>
            <a:pPr algn="l" indent="0" marL="0">
              <a:buNone/>
            </a:pPr>
            <a:r>
              <a:rPr lang="en-US" sz="1050" dirty="0">
                <a:solidFill>
                  <a:srgbClr val="5C6066"/>
                </a:solidFill>
                <a:latin typeface="Microsoft YaHei" pitchFamily="34" charset="0"/>
                <a:ea typeface="Microsoft YaHei" pitchFamily="34" charset="-122"/>
                <a:cs typeface="Microsoft YaHei" pitchFamily="34" charset="-120"/>
              </a:rPr>
              <a:t>'</a:t>
            </a:r>
            <a:pPr algn="l" indent="0" marL="0">
              <a:buNone/>
            </a:pPr>
            <a:r>
              <a:rPr lang="en-US" sz="1050" dirty="0">
                <a:solidFill>
                  <a:srgbClr val="5C6066"/>
                </a:solidFill>
                <a:latin typeface="Microsoft YaHei" pitchFamily="34" charset="0"/>
                <a:ea typeface="Microsoft YaHei" pitchFamily="34" charset="-122"/>
                <a:cs typeface="Microsoft YaHei" pitchFamily="34" charset="-120"/>
              </a:rPr>
              <a:t>s full-year call (Jun 9, 2026). Q4 worked back from an 11% decline</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4"/>
          </a:solidFill>
          <a:ln/>
        </p:spPr>
      </p:sp>
      <p:sp>
        <p:nvSpPr>
          <p:cNvPr id="3" name="Shape 1"/>
          <p:cNvSpPr/>
          <p:nvPr/>
        </p:nvSpPr>
        <p:spPr>
          <a:xfrm>
            <a:off x="11029950" y="552450"/>
            <a:ext cx="133350" cy="133350"/>
          </a:xfrm>
          <a:prstGeom prst="rect">
            <a:avLst/>
          </a:prstGeom>
          <a:solidFill>
            <a:srgbClr val="0032A0"/>
          </a:solidFill>
          <a:ln/>
        </p:spPr>
      </p:sp>
      <p:sp>
        <p:nvSpPr>
          <p:cNvPr id="4" name="Shape 2"/>
          <p:cNvSpPr/>
          <p:nvPr/>
        </p:nvSpPr>
        <p:spPr>
          <a:xfrm>
            <a:off x="11210925" y="590550"/>
            <a:ext cx="95250" cy="95250"/>
          </a:xfrm>
          <a:prstGeom prst="rect">
            <a:avLst/>
          </a:prstGeom>
          <a:solidFill>
            <a:srgbClr val="0032A0"/>
          </a:solidFill>
          <a:ln/>
        </p:spPr>
      </p:sp>
      <p:sp>
        <p:nvSpPr>
          <p:cNvPr id="5" name="Shape 3"/>
          <p:cNvSpPr/>
          <p:nvPr/>
        </p:nvSpPr>
        <p:spPr>
          <a:xfrm>
            <a:off x="11353800" y="619125"/>
            <a:ext cx="66675" cy="66675"/>
          </a:xfrm>
          <a:prstGeom prst="rect">
            <a:avLst/>
          </a:prstGeom>
          <a:solidFill>
            <a:srgbClr val="0032A0"/>
          </a:solidFill>
          <a:ln/>
        </p:spPr>
      </p:sp>
      <p:sp>
        <p:nvSpPr>
          <p:cNvPr id="6" name="Text 4"/>
          <p:cNvSpPr/>
          <p:nvPr/>
        </p:nvSpPr>
        <p:spPr>
          <a:xfrm>
            <a:off x="762000" y="964793"/>
            <a:ext cx="11430000" cy="388620"/>
          </a:xfrm>
          <a:prstGeom prst="rect">
            <a:avLst/>
          </a:prstGeom>
          <a:noFill/>
          <a:ln/>
        </p:spPr>
        <p:txBody>
          <a:bodyPr wrap="none" lIns="0" tIns="0" rIns="0" bIns="0" rtlCol="0" anchor="t"/>
          <a:lstStyle/>
          <a:p>
            <a:pPr algn="l" indent="0" marL="0">
              <a:buNone/>
            </a:pPr>
            <a:r>
              <a:rPr lang="en-US" sz="2550" b="1" dirty="0">
                <a:solidFill>
                  <a:srgbClr val="17181A"/>
                </a:solidFill>
                <a:latin typeface="Microsoft YaHei" pitchFamily="34" charset="0"/>
                <a:ea typeface="Microsoft YaHei" pitchFamily="34" charset="-122"/>
                <a:cs typeface="Microsoft YaHei" pitchFamily="34" charset="-120"/>
              </a:rPr>
              <a:t>Subsidy funds lapse at year end: act in Oct–Nov</a:t>
            </a:r>
            <a:endParaRPr lang="en-US" sz="2550" dirty="0">
              <a:latin typeface="Microsoft YaHei" pitchFamily="34" charset="0"/>
              <a:ea typeface="Microsoft YaHei" pitchFamily="34" charset="-122"/>
              <a:cs typeface="Microsoft YaHei" pitchFamily="34" charset="-120"/>
            </a:endParaRPr>
          </a:p>
        </p:txBody>
      </p:sp>
      <p:sp>
        <p:nvSpPr>
          <p:cNvPr id="7" name="Shape 5"/>
          <p:cNvSpPr/>
          <p:nvPr/>
        </p:nvSpPr>
        <p:spPr>
          <a:xfrm>
            <a:off x="762000" y="1552575"/>
            <a:ext cx="10668000" cy="9525"/>
          </a:xfrm>
          <a:prstGeom prst="rect">
            <a:avLst/>
          </a:prstGeom>
          <a:solidFill>
            <a:srgbClr val="DEE0DB"/>
          </a:solidFill>
          <a:ln/>
        </p:spPr>
      </p:sp>
      <p:sp>
        <p:nvSpPr>
          <p:cNvPr id="8" name="Shape 6"/>
          <p:cNvSpPr/>
          <p:nvPr/>
        </p:nvSpPr>
        <p:spPr>
          <a:xfrm>
            <a:off x="762000" y="1543050"/>
            <a:ext cx="914400" cy="28575"/>
          </a:xfrm>
          <a:prstGeom prst="rect">
            <a:avLst/>
          </a:prstGeom>
          <a:solidFill>
            <a:srgbClr val="0032A0"/>
          </a:solidFill>
          <a:ln/>
        </p:spPr>
      </p:sp>
      <p:sp>
        <p:nvSpPr>
          <p:cNvPr id="9" name="Text 7"/>
          <p:cNvSpPr/>
          <p:nvPr/>
        </p:nvSpPr>
        <p:spPr>
          <a:xfrm>
            <a:off x="762000" y="1892096"/>
            <a:ext cx="11430000"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October</a:t>
            </a:r>
            <a:endParaRPr lang="en-US" sz="1275" dirty="0">
              <a:latin typeface="Microsoft YaHei" pitchFamily="34" charset="0"/>
              <a:ea typeface="Microsoft YaHei" pitchFamily="34" charset="-122"/>
              <a:cs typeface="Microsoft YaHei" pitchFamily="34" charset="-120"/>
            </a:endParaRPr>
          </a:p>
        </p:txBody>
      </p:sp>
      <p:sp>
        <p:nvSpPr>
          <p:cNvPr id="10" name="Text 8"/>
          <p:cNvSpPr/>
          <p:nvPr/>
        </p:nvSpPr>
        <p:spPr>
          <a:xfrm>
            <a:off x="4343400" y="1892096"/>
            <a:ext cx="7848600"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November</a:t>
            </a:r>
            <a:endParaRPr lang="en-US" sz="1275" dirty="0">
              <a:latin typeface="Microsoft YaHei" pitchFamily="34" charset="0"/>
              <a:ea typeface="Microsoft YaHei" pitchFamily="34" charset="-122"/>
              <a:cs typeface="Microsoft YaHei" pitchFamily="34" charset="-120"/>
            </a:endParaRPr>
          </a:p>
        </p:txBody>
      </p:sp>
      <p:sp>
        <p:nvSpPr>
          <p:cNvPr id="11" name="Text 9"/>
          <p:cNvSpPr/>
          <p:nvPr/>
        </p:nvSpPr>
        <p:spPr>
          <a:xfrm>
            <a:off x="7924800" y="1892096"/>
            <a:ext cx="4267200"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December</a:t>
            </a:r>
            <a:endParaRPr lang="en-US" sz="1275" dirty="0">
              <a:latin typeface="Microsoft YaHei" pitchFamily="34" charset="0"/>
              <a:ea typeface="Microsoft YaHei" pitchFamily="34" charset="-122"/>
              <a:cs typeface="Microsoft YaHei" pitchFamily="34" charset="-120"/>
            </a:endParaRPr>
          </a:p>
        </p:txBody>
      </p:sp>
      <p:sp>
        <p:nvSpPr>
          <p:cNvPr id="12" name="Shape 10"/>
          <p:cNvSpPr/>
          <p:nvPr/>
        </p:nvSpPr>
        <p:spPr>
          <a:xfrm>
            <a:off x="762000" y="2171700"/>
            <a:ext cx="7086600" cy="1066800"/>
          </a:xfrm>
          <a:prstGeom prst="rect">
            <a:avLst/>
          </a:prstGeom>
          <a:solidFill>
            <a:srgbClr val="0032A0"/>
          </a:solidFill>
          <a:ln/>
        </p:spPr>
      </p:sp>
      <p:sp>
        <p:nvSpPr>
          <p:cNvPr id="13" name="Text 11"/>
          <p:cNvSpPr/>
          <p:nvPr/>
        </p:nvSpPr>
        <p:spPr>
          <a:xfrm>
            <a:off x="1066800" y="2428027"/>
            <a:ext cx="11125200" cy="274320"/>
          </a:xfrm>
          <a:prstGeom prst="rect">
            <a:avLst/>
          </a:prstGeom>
          <a:noFill/>
          <a:ln/>
        </p:spPr>
        <p:txBody>
          <a:bodyPr wrap="none" lIns="0" tIns="0" rIns="0" bIns="0" rtlCol="0" anchor="t"/>
          <a:lstStyle/>
          <a:p>
            <a:pPr algn="l" indent="0" marL="0">
              <a:buNone/>
            </a:pPr>
            <a:r>
              <a:rPr lang="en-US" sz="1800" b="1" dirty="0">
                <a:solidFill>
                  <a:srgbClr val="FFFFFF"/>
                </a:solidFill>
                <a:latin typeface="Microsoft YaHei" pitchFamily="34" charset="0"/>
                <a:ea typeface="Microsoft YaHei" pitchFamily="34" charset="-122"/>
                <a:cs typeface="Microsoft YaHei" pitchFamily="34" charset="-120"/>
              </a:rPr>
              <a:t>Window: subsidies still open</a:t>
            </a:r>
            <a:endParaRPr lang="en-US" sz="1800" dirty="0">
              <a:latin typeface="Microsoft YaHei" pitchFamily="34" charset="0"/>
              <a:ea typeface="Microsoft YaHei" pitchFamily="34" charset="-122"/>
              <a:cs typeface="Microsoft YaHei" pitchFamily="34" charset="-120"/>
            </a:endParaRPr>
          </a:p>
        </p:txBody>
      </p:sp>
      <p:sp>
        <p:nvSpPr>
          <p:cNvPr id="14" name="Text 12"/>
          <p:cNvSpPr/>
          <p:nvPr/>
        </p:nvSpPr>
        <p:spPr>
          <a:xfrm>
            <a:off x="1066800" y="2796971"/>
            <a:ext cx="11125200" cy="194310"/>
          </a:xfrm>
          <a:prstGeom prst="rect">
            <a:avLst/>
          </a:prstGeom>
          <a:noFill/>
          <a:ln/>
        </p:spPr>
        <p:txBody>
          <a:bodyPr wrap="none" lIns="0" tIns="0" rIns="0" bIns="0" rtlCol="0" anchor="t"/>
          <a:lstStyle/>
          <a:p>
            <a:pPr algn="l" indent="0" marL="0">
              <a:buNone/>
            </a:pPr>
            <a:r>
              <a:rPr lang="en-US" sz="1275" dirty="0">
                <a:solidFill>
                  <a:srgbClr val="DBE2F2"/>
                </a:solidFill>
                <a:latin typeface="Microsoft YaHei" pitchFamily="34" charset="0"/>
                <a:ea typeface="Microsoft YaHei" pitchFamily="34" charset="-122"/>
                <a:cs typeface="Microsoft YaHei" pitchFamily="34" charset="-120"/>
              </a:rPr>
              <a:t>Local money is first come, first served: help buyers claim it</a:t>
            </a:r>
            <a:endParaRPr lang="en-US" sz="1275" dirty="0">
              <a:latin typeface="Microsoft YaHei" pitchFamily="34" charset="0"/>
              <a:ea typeface="Microsoft YaHei" pitchFamily="34" charset="-122"/>
              <a:cs typeface="Microsoft YaHei" pitchFamily="34" charset="-120"/>
            </a:endParaRPr>
          </a:p>
        </p:txBody>
      </p:sp>
      <p:sp>
        <p:nvSpPr>
          <p:cNvPr id="15" name="Shape 13"/>
          <p:cNvSpPr/>
          <p:nvPr/>
        </p:nvSpPr>
        <p:spPr>
          <a:xfrm>
            <a:off x="7924800" y="2171700"/>
            <a:ext cx="3505200" cy="1066800"/>
          </a:xfrm>
          <a:prstGeom prst="rect">
            <a:avLst/>
          </a:prstGeom>
          <a:solidFill>
            <a:srgbClr val="F0F0EC"/>
          </a:solidFill>
          <a:ln/>
        </p:spPr>
      </p:sp>
      <p:sp>
        <p:nvSpPr>
          <p:cNvPr id="16" name="Text 14"/>
          <p:cNvSpPr/>
          <p:nvPr/>
        </p:nvSpPr>
        <p:spPr>
          <a:xfrm>
            <a:off x="8153400" y="2428027"/>
            <a:ext cx="4038600" cy="274320"/>
          </a:xfrm>
          <a:prstGeom prst="rect">
            <a:avLst/>
          </a:prstGeom>
          <a:noFill/>
          <a:ln/>
        </p:spPr>
        <p:txBody>
          <a:bodyPr wrap="none" lIns="0" tIns="0" rIns="0" bIns="0" rtlCol="0" anchor="t"/>
          <a:lstStyle/>
          <a:p>
            <a:pPr algn="l" indent="0" marL="0">
              <a:buNone/>
            </a:pPr>
            <a:r>
              <a:rPr lang="en-US" sz="1800" b="1" dirty="0">
                <a:solidFill>
                  <a:srgbClr val="17181A"/>
                </a:solidFill>
                <a:latin typeface="Microsoft YaHei" pitchFamily="34" charset="0"/>
                <a:ea typeface="Microsoft YaHei" pitchFamily="34" charset="-122"/>
                <a:cs typeface="Microsoft YaHei" pitchFamily="34" charset="-120"/>
              </a:rPr>
              <a:t>December 31</a:t>
            </a:r>
            <a:endParaRPr lang="en-US" sz="1800" dirty="0">
              <a:latin typeface="Microsoft YaHei" pitchFamily="34" charset="0"/>
              <a:ea typeface="Microsoft YaHei" pitchFamily="34" charset="-122"/>
              <a:cs typeface="Microsoft YaHei" pitchFamily="34" charset="-120"/>
            </a:endParaRPr>
          </a:p>
        </p:txBody>
      </p:sp>
      <p:sp>
        <p:nvSpPr>
          <p:cNvPr id="17" name="Text 15"/>
          <p:cNvSpPr/>
          <p:nvPr/>
        </p:nvSpPr>
        <p:spPr>
          <a:xfrm>
            <a:off x="8153400" y="2796971"/>
            <a:ext cx="4038600" cy="194310"/>
          </a:xfrm>
          <a:prstGeom prst="rect">
            <a:avLst/>
          </a:prstGeom>
          <a:noFill/>
          <a:ln/>
        </p:spPr>
        <p:txBody>
          <a:bodyPr wrap="none" lIns="0" tIns="0" rIns="0" bIns="0" rtlCol="0" anchor="t"/>
          <a:lstStyle/>
          <a:p>
            <a:pPr algn="l" indent="0" marL="0">
              <a:buNone/>
            </a:pPr>
            <a:r>
              <a:rPr lang="en-US" sz="1275" dirty="0">
                <a:solidFill>
                  <a:srgbClr val="17181A"/>
                </a:solidFill>
                <a:latin typeface="Microsoft YaHei" pitchFamily="34" charset="0"/>
                <a:ea typeface="Microsoft YaHei" pitchFamily="34" charset="-122"/>
                <a:cs typeface="Microsoft YaHei" pitchFamily="34" charset="-120"/>
              </a:rPr>
              <a:t>Unspent central funds go back</a:t>
            </a:r>
            <a:endParaRPr lang="en-US" sz="1275" dirty="0">
              <a:latin typeface="Microsoft YaHei" pitchFamily="34" charset="0"/>
              <a:ea typeface="Microsoft YaHei" pitchFamily="34" charset="-122"/>
              <a:cs typeface="Microsoft YaHei" pitchFamily="34" charset="-120"/>
            </a:endParaRPr>
          </a:p>
        </p:txBody>
      </p:sp>
      <p:sp>
        <p:nvSpPr>
          <p:cNvPr id="18" name="Shape 16"/>
          <p:cNvSpPr/>
          <p:nvPr/>
        </p:nvSpPr>
        <p:spPr>
          <a:xfrm>
            <a:off x="762000" y="3733800"/>
            <a:ext cx="3352800" cy="0"/>
          </a:xfrm>
          <a:prstGeom prst="line">
            <a:avLst/>
          </a:prstGeom>
          <a:noFill/>
          <a:ln w="9525">
            <a:solidFill>
              <a:srgbClr val="DEE0DB"/>
            </a:solidFill>
            <a:prstDash val="solid"/>
          </a:ln>
        </p:spPr>
      </p:sp>
      <p:sp>
        <p:nvSpPr>
          <p:cNvPr id="19" name="Text 17"/>
          <p:cNvSpPr/>
          <p:nvPr/>
        </p:nvSpPr>
        <p:spPr>
          <a:xfrm>
            <a:off x="762000" y="3968546"/>
            <a:ext cx="11430000" cy="194310"/>
          </a:xfrm>
          <a:prstGeom prst="rect">
            <a:avLst/>
          </a:prstGeom>
          <a:noFill/>
          <a:ln/>
        </p:spPr>
        <p:txBody>
          <a:bodyPr wrap="none" lIns="0" tIns="0" rIns="0" bIns="0" rtlCol="0" anchor="t"/>
          <a:lstStyle/>
          <a:p>
            <a:pPr algn="l" indent="0" marL="0">
              <a:buNone/>
            </a:pPr>
            <a:r>
              <a:rPr lang="en-US" sz="1275" b="1" dirty="0">
                <a:solidFill>
                  <a:srgbClr val="0032A0"/>
                </a:solidFill>
                <a:latin typeface="Microsoft YaHei" pitchFamily="34" charset="0"/>
                <a:ea typeface="Microsoft YaHei" pitchFamily="34" charset="-122"/>
                <a:cs typeface="Microsoft YaHei" pitchFamily="34" charset="-120"/>
              </a:rPr>
              <a:t>Purchase tax</a:t>
            </a:r>
            <a:endParaRPr lang="en-US" sz="1275" dirty="0">
              <a:latin typeface="Microsoft YaHei" pitchFamily="34" charset="0"/>
              <a:ea typeface="Microsoft YaHei" pitchFamily="34" charset="-122"/>
              <a:cs typeface="Microsoft YaHei" pitchFamily="34" charset="-120"/>
            </a:endParaRPr>
          </a:p>
        </p:txBody>
      </p:sp>
      <p:sp>
        <p:nvSpPr>
          <p:cNvPr id="20" name="Text 18"/>
          <p:cNvSpPr/>
          <p:nvPr/>
        </p:nvSpPr>
        <p:spPr>
          <a:xfrm>
            <a:off x="762000" y="4275877"/>
            <a:ext cx="11430000" cy="274320"/>
          </a:xfrm>
          <a:prstGeom prst="rect">
            <a:avLst/>
          </a:prstGeom>
          <a:noFill/>
          <a:ln/>
        </p:spPr>
        <p:txBody>
          <a:bodyPr wrap="none" lIns="0" tIns="0" rIns="0" bIns="0" rtlCol="0" anchor="t"/>
          <a:lstStyle/>
          <a:p>
            <a:pPr algn="l" indent="0" marL="0">
              <a:buNone/>
            </a:pPr>
            <a:r>
              <a:rPr lang="en-US" sz="1800" b="1" dirty="0">
                <a:solidFill>
                  <a:srgbClr val="17181A"/>
                </a:solidFill>
                <a:latin typeface="Microsoft YaHei" pitchFamily="34" charset="0"/>
                <a:ea typeface="Microsoft YaHei" pitchFamily="34" charset="-122"/>
                <a:cs typeface="Microsoft YaHei" pitchFamily="34" charset="-120"/>
              </a:rPr>
              <a:t>Halved, up to RMB 15k</a:t>
            </a:r>
            <a:endParaRPr lang="en-US" sz="1800" dirty="0">
              <a:latin typeface="Microsoft YaHei" pitchFamily="34" charset="0"/>
              <a:ea typeface="Microsoft YaHei" pitchFamily="34" charset="-122"/>
              <a:cs typeface="Microsoft YaHei" pitchFamily="34" charset="-120"/>
            </a:endParaRPr>
          </a:p>
        </p:txBody>
      </p:sp>
      <p:sp>
        <p:nvSpPr>
          <p:cNvPr id="21" name="Text 19"/>
          <p:cNvSpPr/>
          <p:nvPr/>
        </p:nvSpPr>
        <p:spPr>
          <a:xfrm>
            <a:off x="762000" y="4682921"/>
            <a:ext cx="11430000"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Halved in 2026 and 2027, no cliff at</a:t>
            </a:r>
            <a:endParaRPr lang="en-US" sz="1275" dirty="0">
              <a:latin typeface="Microsoft YaHei" pitchFamily="34" charset="0"/>
              <a:ea typeface="Microsoft YaHei" pitchFamily="34" charset="-122"/>
              <a:cs typeface="Microsoft YaHei" pitchFamily="34" charset="-120"/>
            </a:endParaRPr>
          </a:p>
        </p:txBody>
      </p:sp>
      <p:sp>
        <p:nvSpPr>
          <p:cNvPr id="22" name="Text 20"/>
          <p:cNvSpPr/>
          <p:nvPr/>
        </p:nvSpPr>
        <p:spPr>
          <a:xfrm>
            <a:off x="762000" y="4930571"/>
            <a:ext cx="11430000"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year end</a:t>
            </a:r>
            <a:endParaRPr lang="en-US" sz="1275" dirty="0">
              <a:latin typeface="Microsoft YaHei" pitchFamily="34" charset="0"/>
              <a:ea typeface="Microsoft YaHei" pitchFamily="34" charset="-122"/>
              <a:cs typeface="Microsoft YaHei" pitchFamily="34" charset="-120"/>
            </a:endParaRPr>
          </a:p>
        </p:txBody>
      </p:sp>
      <p:sp>
        <p:nvSpPr>
          <p:cNvPr id="23" name="Shape 21"/>
          <p:cNvSpPr/>
          <p:nvPr/>
        </p:nvSpPr>
        <p:spPr>
          <a:xfrm>
            <a:off x="4343400" y="3733800"/>
            <a:ext cx="3352800" cy="0"/>
          </a:xfrm>
          <a:prstGeom prst="line">
            <a:avLst/>
          </a:prstGeom>
          <a:noFill/>
          <a:ln w="9525">
            <a:solidFill>
              <a:srgbClr val="DEE0DB"/>
            </a:solidFill>
            <a:prstDash val="solid"/>
          </a:ln>
        </p:spPr>
      </p:sp>
      <p:sp>
        <p:nvSpPr>
          <p:cNvPr id="24" name="Text 22"/>
          <p:cNvSpPr/>
          <p:nvPr/>
        </p:nvSpPr>
        <p:spPr>
          <a:xfrm>
            <a:off x="4343400" y="3968546"/>
            <a:ext cx="7848600" cy="194310"/>
          </a:xfrm>
          <a:prstGeom prst="rect">
            <a:avLst/>
          </a:prstGeom>
          <a:noFill/>
          <a:ln/>
        </p:spPr>
        <p:txBody>
          <a:bodyPr wrap="none" lIns="0" tIns="0" rIns="0" bIns="0" rtlCol="0" anchor="t"/>
          <a:lstStyle/>
          <a:p>
            <a:pPr algn="l" indent="0" marL="0">
              <a:buNone/>
            </a:pPr>
            <a:r>
              <a:rPr lang="en-US" sz="1275" b="1" dirty="0">
                <a:solidFill>
                  <a:srgbClr val="0032A0"/>
                </a:solidFill>
                <a:latin typeface="Microsoft YaHei" pitchFamily="34" charset="0"/>
                <a:ea typeface="Microsoft YaHei" pitchFamily="34" charset="-122"/>
                <a:cs typeface="Microsoft YaHei" pitchFamily="34" charset="-120"/>
              </a:rPr>
              <a:t>Trade-in</a:t>
            </a:r>
            <a:endParaRPr lang="en-US" sz="1275" dirty="0">
              <a:latin typeface="Microsoft YaHei" pitchFamily="34" charset="0"/>
              <a:ea typeface="Microsoft YaHei" pitchFamily="34" charset="-122"/>
              <a:cs typeface="Microsoft YaHei" pitchFamily="34" charset="-120"/>
            </a:endParaRPr>
          </a:p>
        </p:txBody>
      </p:sp>
      <p:sp>
        <p:nvSpPr>
          <p:cNvPr id="25" name="Text 23"/>
          <p:cNvSpPr/>
          <p:nvPr/>
        </p:nvSpPr>
        <p:spPr>
          <a:xfrm>
            <a:off x="4343400" y="4275877"/>
            <a:ext cx="7848600" cy="274320"/>
          </a:xfrm>
          <a:prstGeom prst="rect">
            <a:avLst/>
          </a:prstGeom>
          <a:noFill/>
          <a:ln/>
        </p:spPr>
        <p:txBody>
          <a:bodyPr wrap="none" lIns="0" tIns="0" rIns="0" bIns="0" rtlCol="0" anchor="t"/>
          <a:lstStyle/>
          <a:p>
            <a:pPr algn="l" indent="0" marL="0">
              <a:buNone/>
            </a:pPr>
            <a:r>
              <a:rPr lang="en-US" sz="1800" b="1" dirty="0">
                <a:solidFill>
                  <a:srgbClr val="17181A"/>
                </a:solidFill>
                <a:latin typeface="Microsoft YaHei" pitchFamily="34" charset="0"/>
                <a:ea typeface="Microsoft YaHei" pitchFamily="34" charset="-122"/>
                <a:cs typeface="Microsoft YaHei" pitchFamily="34" charset="-120"/>
              </a:rPr>
              <a:t>12%, up to RMB 20k</a:t>
            </a:r>
            <a:endParaRPr lang="en-US" sz="1800" dirty="0">
              <a:latin typeface="Microsoft YaHei" pitchFamily="34" charset="0"/>
              <a:ea typeface="Microsoft YaHei" pitchFamily="34" charset="-122"/>
              <a:cs typeface="Microsoft YaHei" pitchFamily="34" charset="-120"/>
            </a:endParaRPr>
          </a:p>
        </p:txBody>
      </p:sp>
      <p:sp>
        <p:nvSpPr>
          <p:cNvPr id="26" name="Text 24"/>
          <p:cNvSpPr/>
          <p:nvPr/>
        </p:nvSpPr>
        <p:spPr>
          <a:xfrm>
            <a:off x="4343400" y="4682921"/>
            <a:ext cx="7848600"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Scrappage subsidy, maxed out near a RMB</a:t>
            </a:r>
            <a:endParaRPr lang="en-US" sz="1275" dirty="0">
              <a:latin typeface="Microsoft YaHei" pitchFamily="34" charset="0"/>
              <a:ea typeface="Microsoft YaHei" pitchFamily="34" charset="-122"/>
              <a:cs typeface="Microsoft YaHei" pitchFamily="34" charset="-120"/>
            </a:endParaRPr>
          </a:p>
        </p:txBody>
      </p:sp>
      <p:sp>
        <p:nvSpPr>
          <p:cNvPr id="27" name="Text 25"/>
          <p:cNvSpPr/>
          <p:nvPr/>
        </p:nvSpPr>
        <p:spPr>
          <a:xfrm>
            <a:off x="4343400" y="4930571"/>
            <a:ext cx="7848600"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167k price</a:t>
            </a:r>
            <a:endParaRPr lang="en-US" sz="1275" dirty="0">
              <a:latin typeface="Microsoft YaHei" pitchFamily="34" charset="0"/>
              <a:ea typeface="Microsoft YaHei" pitchFamily="34" charset="-122"/>
              <a:cs typeface="Microsoft YaHei" pitchFamily="34" charset="-120"/>
            </a:endParaRPr>
          </a:p>
        </p:txBody>
      </p:sp>
      <p:sp>
        <p:nvSpPr>
          <p:cNvPr id="28" name="Shape 26"/>
          <p:cNvSpPr/>
          <p:nvPr/>
        </p:nvSpPr>
        <p:spPr>
          <a:xfrm>
            <a:off x="7924800" y="3733800"/>
            <a:ext cx="3352800" cy="0"/>
          </a:xfrm>
          <a:prstGeom prst="line">
            <a:avLst/>
          </a:prstGeom>
          <a:noFill/>
          <a:ln w="9525">
            <a:solidFill>
              <a:srgbClr val="DEE0DB"/>
            </a:solidFill>
            <a:prstDash val="solid"/>
          </a:ln>
        </p:spPr>
      </p:sp>
      <p:sp>
        <p:nvSpPr>
          <p:cNvPr id="29" name="Text 27"/>
          <p:cNvSpPr/>
          <p:nvPr/>
        </p:nvSpPr>
        <p:spPr>
          <a:xfrm>
            <a:off x="7924800" y="3968546"/>
            <a:ext cx="4267200" cy="194310"/>
          </a:xfrm>
          <a:prstGeom prst="rect">
            <a:avLst/>
          </a:prstGeom>
          <a:noFill/>
          <a:ln/>
        </p:spPr>
        <p:txBody>
          <a:bodyPr wrap="none" lIns="0" tIns="0" rIns="0" bIns="0" rtlCol="0" anchor="t"/>
          <a:lstStyle/>
          <a:p>
            <a:pPr algn="l" indent="0" marL="0">
              <a:buNone/>
            </a:pPr>
            <a:r>
              <a:rPr lang="en-US" sz="1275" b="1" dirty="0">
                <a:solidFill>
                  <a:srgbClr val="0032A0"/>
                </a:solidFill>
                <a:latin typeface="Microsoft YaHei" pitchFamily="34" charset="0"/>
                <a:ea typeface="Microsoft YaHei" pitchFamily="34" charset="-122"/>
                <a:cs typeface="Microsoft YaHei" pitchFamily="34" charset="-120"/>
              </a:rPr>
              <a:t>Local subsidies</a:t>
            </a:r>
            <a:endParaRPr lang="en-US" sz="1275" dirty="0">
              <a:latin typeface="Microsoft YaHei" pitchFamily="34" charset="0"/>
              <a:ea typeface="Microsoft YaHei" pitchFamily="34" charset="-122"/>
              <a:cs typeface="Microsoft YaHei" pitchFamily="34" charset="-120"/>
            </a:endParaRPr>
          </a:p>
        </p:txBody>
      </p:sp>
      <p:sp>
        <p:nvSpPr>
          <p:cNvPr id="30" name="Text 28"/>
          <p:cNvSpPr/>
          <p:nvPr/>
        </p:nvSpPr>
        <p:spPr>
          <a:xfrm>
            <a:off x="7924800" y="4275877"/>
            <a:ext cx="4267200" cy="274320"/>
          </a:xfrm>
          <a:prstGeom prst="rect">
            <a:avLst/>
          </a:prstGeom>
          <a:noFill/>
          <a:ln/>
        </p:spPr>
        <p:txBody>
          <a:bodyPr wrap="none" lIns="0" tIns="0" rIns="0" bIns="0" rtlCol="0" anchor="t"/>
          <a:lstStyle/>
          <a:p>
            <a:pPr algn="l" indent="0" marL="0">
              <a:buNone/>
            </a:pPr>
            <a:r>
              <a:rPr lang="en-US" sz="1800" b="1" dirty="0">
                <a:solidFill>
                  <a:srgbClr val="17181A"/>
                </a:solidFill>
                <a:latin typeface="Microsoft YaHei" pitchFamily="34" charset="0"/>
                <a:ea typeface="Microsoft YaHei" pitchFamily="34" charset="-122"/>
                <a:cs typeface="Microsoft YaHei" pitchFamily="34" charset="-120"/>
              </a:rPr>
              <a:t>First come, first served</a:t>
            </a:r>
            <a:endParaRPr lang="en-US" sz="1800" dirty="0">
              <a:latin typeface="Microsoft YaHei" pitchFamily="34" charset="0"/>
              <a:ea typeface="Microsoft YaHei" pitchFamily="34" charset="-122"/>
              <a:cs typeface="Microsoft YaHei" pitchFamily="34" charset="-120"/>
            </a:endParaRPr>
          </a:p>
        </p:txBody>
      </p:sp>
      <p:sp>
        <p:nvSpPr>
          <p:cNvPr id="31" name="Text 29"/>
          <p:cNvSpPr/>
          <p:nvPr/>
        </p:nvSpPr>
        <p:spPr>
          <a:xfrm>
            <a:off x="7924800" y="4682921"/>
            <a:ext cx="4267200" cy="194310"/>
          </a:xfrm>
          <a:prstGeom prst="rect">
            <a:avLst/>
          </a:prstGeom>
          <a:noFill/>
          <a:ln/>
        </p:spPr>
        <p:txBody>
          <a:bodyPr wrap="none" lIns="0" tIns="0" rIns="0" bIns="0" rtlCol="0" anchor="t"/>
          <a:lstStyle/>
          <a:p>
            <a:pPr algn="l" indent="0" marL="0">
              <a:buNone/>
            </a:pPr>
            <a:r>
              <a:rPr lang="en-US" sz="1275" dirty="0">
                <a:solidFill>
                  <a:srgbClr val="5C6066"/>
                </a:solidFill>
                <a:latin typeface="Microsoft YaHei" pitchFamily="34" charset="0"/>
                <a:ea typeface="Microsoft YaHei" pitchFamily="34" charset="-122"/>
                <a:cs typeface="Microsoft YaHei" pitchFamily="34" charset="-120"/>
              </a:rPr>
              <a:t>Such as 14,000 slots in Shanghai</a:t>
            </a:r>
            <a:pPr algn="l" indent="0" marL="0">
              <a:buNone/>
            </a:pPr>
            <a:r>
              <a:rPr lang="en-US" sz="1275" dirty="0">
                <a:solidFill>
                  <a:srgbClr val="5C6066"/>
                </a:solidFill>
                <a:latin typeface="Microsoft YaHei" pitchFamily="34" charset="0"/>
                <a:ea typeface="Microsoft YaHei" pitchFamily="34" charset="-122"/>
                <a:cs typeface="Microsoft YaHei" pitchFamily="34" charset="-120"/>
              </a:rPr>
              <a:t>'</a:t>
            </a:r>
            <a:pPr algn="l" indent="0" marL="0">
              <a:buNone/>
            </a:pPr>
            <a:r>
              <a:rPr lang="en-US" sz="1275" dirty="0">
                <a:solidFill>
                  <a:srgbClr val="5C6066"/>
                </a:solidFill>
                <a:latin typeface="Microsoft YaHei" pitchFamily="34" charset="0"/>
                <a:ea typeface="Microsoft YaHei" pitchFamily="34" charset="-122"/>
                <a:cs typeface="Microsoft YaHei" pitchFamily="34" charset="-120"/>
              </a:rPr>
              <a:t>s Pudong</a:t>
            </a:r>
            <a:endParaRPr lang="en-US" sz="1275" dirty="0">
              <a:latin typeface="Microsoft YaHei" pitchFamily="34" charset="0"/>
              <a:ea typeface="Microsoft YaHei" pitchFamily="34" charset="-122"/>
              <a:cs typeface="Microsoft YaHei" pitchFamily="34" charset="-120"/>
            </a:endParaRPr>
          </a:p>
        </p:txBody>
      </p:sp>
      <p:sp>
        <p:nvSpPr>
          <p:cNvPr id="32" name="Text 30"/>
          <p:cNvSpPr/>
          <p:nvPr/>
        </p:nvSpPr>
        <p:spPr>
          <a:xfrm>
            <a:off x="762000" y="6215362"/>
            <a:ext cx="11430000" cy="160020"/>
          </a:xfrm>
          <a:prstGeom prst="rect">
            <a:avLst/>
          </a:prstGeom>
          <a:noFill/>
          <a:ln/>
        </p:spPr>
        <p:txBody>
          <a:bodyPr wrap="none" lIns="0" tIns="0" rIns="0" bIns="0" rtlCol="0" anchor="t"/>
          <a:lstStyle/>
          <a:p>
            <a:pPr algn="l" indent="0" marL="0">
              <a:buNone/>
            </a:pPr>
            <a:r>
              <a:rPr lang="en-US" sz="1050" dirty="0">
                <a:solidFill>
                  <a:srgbClr val="5C6066"/>
                </a:solidFill>
                <a:latin typeface="Microsoft YaHei" pitchFamily="34" charset="0"/>
                <a:ea typeface="Microsoft YaHei" pitchFamily="34" charset="-122"/>
                <a:cs typeface="Microsoft YaHei" pitchFamily="34" charset="-120"/>
              </a:rPr>
              <a:t>Source: MOF/STA No. 10 of 2023, NDRC/MOF No. 1745 of 2025, Shanghai government, MOFCOM (Sep 2026)</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4"/>
          </a:solidFill>
          <a:ln/>
        </p:spPr>
      </p:sp>
      <p:sp>
        <p:nvSpPr>
          <p:cNvPr id="3" name="Shape 1"/>
          <p:cNvSpPr/>
          <p:nvPr/>
        </p:nvSpPr>
        <p:spPr>
          <a:xfrm>
            <a:off x="11029950" y="552450"/>
            <a:ext cx="133350" cy="133350"/>
          </a:xfrm>
          <a:prstGeom prst="rect">
            <a:avLst/>
          </a:prstGeom>
          <a:solidFill>
            <a:srgbClr val="0032A0"/>
          </a:solidFill>
          <a:ln/>
        </p:spPr>
      </p:sp>
      <p:sp>
        <p:nvSpPr>
          <p:cNvPr id="4" name="Shape 2"/>
          <p:cNvSpPr/>
          <p:nvPr/>
        </p:nvSpPr>
        <p:spPr>
          <a:xfrm>
            <a:off x="11210925" y="590550"/>
            <a:ext cx="95250" cy="95250"/>
          </a:xfrm>
          <a:prstGeom prst="rect">
            <a:avLst/>
          </a:prstGeom>
          <a:solidFill>
            <a:srgbClr val="0032A0"/>
          </a:solidFill>
          <a:ln/>
        </p:spPr>
      </p:sp>
      <p:sp>
        <p:nvSpPr>
          <p:cNvPr id="5" name="Shape 3"/>
          <p:cNvSpPr/>
          <p:nvPr/>
        </p:nvSpPr>
        <p:spPr>
          <a:xfrm>
            <a:off x="11353800" y="619125"/>
            <a:ext cx="66675" cy="66675"/>
          </a:xfrm>
          <a:prstGeom prst="rect">
            <a:avLst/>
          </a:prstGeom>
          <a:solidFill>
            <a:srgbClr val="0032A0"/>
          </a:solidFill>
          <a:ln/>
        </p:spPr>
      </p:sp>
      <p:sp>
        <p:nvSpPr>
          <p:cNvPr id="6" name="Text 4"/>
          <p:cNvSpPr/>
          <p:nvPr/>
        </p:nvSpPr>
        <p:spPr>
          <a:xfrm>
            <a:off x="762000" y="964793"/>
            <a:ext cx="11430000" cy="388620"/>
          </a:xfrm>
          <a:prstGeom prst="rect">
            <a:avLst/>
          </a:prstGeom>
          <a:noFill/>
          <a:ln/>
        </p:spPr>
        <p:txBody>
          <a:bodyPr wrap="none" lIns="0" tIns="0" rIns="0" bIns="0" rtlCol="0" anchor="t"/>
          <a:lstStyle/>
          <a:p>
            <a:pPr algn="l" indent="0" marL="0">
              <a:buNone/>
            </a:pPr>
            <a:r>
              <a:rPr lang="en-US" sz="2550" b="1" dirty="0">
                <a:solidFill>
                  <a:srgbClr val="17181A"/>
                </a:solidFill>
                <a:latin typeface="Microsoft YaHei" pitchFamily="34" charset="0"/>
                <a:ea typeface="Microsoft YaHei" pitchFamily="34" charset="-122"/>
                <a:cs typeface="Microsoft YaHei" pitchFamily="34" charset="-120"/>
              </a:rPr>
              <a:t>Q4 deals and export prices must clear new rules</a:t>
            </a:r>
            <a:endParaRPr lang="en-US" sz="2550" dirty="0">
              <a:latin typeface="Microsoft YaHei" pitchFamily="34" charset="0"/>
              <a:ea typeface="Microsoft YaHei" pitchFamily="34" charset="-122"/>
              <a:cs typeface="Microsoft YaHei" pitchFamily="34" charset="-120"/>
            </a:endParaRPr>
          </a:p>
        </p:txBody>
      </p:sp>
      <p:sp>
        <p:nvSpPr>
          <p:cNvPr id="7" name="Shape 5"/>
          <p:cNvSpPr/>
          <p:nvPr/>
        </p:nvSpPr>
        <p:spPr>
          <a:xfrm>
            <a:off x="762000" y="1552575"/>
            <a:ext cx="10668000" cy="9525"/>
          </a:xfrm>
          <a:prstGeom prst="rect">
            <a:avLst/>
          </a:prstGeom>
          <a:solidFill>
            <a:srgbClr val="DEE0DB"/>
          </a:solidFill>
          <a:ln/>
        </p:spPr>
      </p:sp>
      <p:sp>
        <p:nvSpPr>
          <p:cNvPr id="8" name="Shape 6"/>
          <p:cNvSpPr/>
          <p:nvPr/>
        </p:nvSpPr>
        <p:spPr>
          <a:xfrm>
            <a:off x="762000" y="1543050"/>
            <a:ext cx="914400" cy="28575"/>
          </a:xfrm>
          <a:prstGeom prst="rect">
            <a:avLst/>
          </a:prstGeom>
          <a:solidFill>
            <a:srgbClr val="0032A0"/>
          </a:solidFill>
          <a:ln/>
        </p:spPr>
      </p:sp>
      <p:sp>
        <p:nvSpPr>
          <p:cNvPr id="9" name="Text 7"/>
          <p:cNvSpPr/>
          <p:nvPr/>
        </p:nvSpPr>
        <p:spPr>
          <a:xfrm>
            <a:off x="762000" y="2063546"/>
            <a:ext cx="11430000" cy="194310"/>
          </a:xfrm>
          <a:prstGeom prst="rect">
            <a:avLst/>
          </a:prstGeom>
          <a:noFill/>
          <a:ln/>
        </p:spPr>
        <p:txBody>
          <a:bodyPr wrap="none" lIns="0" tIns="0" rIns="0" bIns="0" rtlCol="0" anchor="t"/>
          <a:lstStyle/>
          <a:p>
            <a:pPr algn="l" indent="0" marL="0">
              <a:buNone/>
            </a:pPr>
            <a:r>
              <a:rPr lang="en-US" sz="1275" b="1" dirty="0">
                <a:solidFill>
                  <a:srgbClr val="0032A0"/>
                </a:solidFill>
                <a:latin typeface="Microsoft YaHei" pitchFamily="34" charset="0"/>
                <a:ea typeface="Microsoft YaHei" pitchFamily="34" charset="-122"/>
                <a:cs typeface="Microsoft YaHei" pitchFamily="34" charset="-120"/>
              </a:rPr>
              <a:t>Home</a:t>
            </a:r>
            <a:endParaRPr lang="en-US" sz="1275" dirty="0">
              <a:latin typeface="Microsoft YaHei" pitchFamily="34" charset="0"/>
              <a:ea typeface="Microsoft YaHei" pitchFamily="34" charset="-122"/>
              <a:cs typeface="Microsoft YaHei" pitchFamily="34" charset="-120"/>
            </a:endParaRPr>
          </a:p>
        </p:txBody>
      </p:sp>
      <p:sp>
        <p:nvSpPr>
          <p:cNvPr id="10" name="Text 8"/>
          <p:cNvSpPr/>
          <p:nvPr/>
        </p:nvSpPr>
        <p:spPr>
          <a:xfrm>
            <a:off x="762000" y="4006646"/>
            <a:ext cx="11430000" cy="194310"/>
          </a:xfrm>
          <a:prstGeom prst="rect">
            <a:avLst/>
          </a:prstGeom>
          <a:noFill/>
          <a:ln/>
        </p:spPr>
        <p:txBody>
          <a:bodyPr wrap="none" lIns="0" tIns="0" rIns="0" bIns="0" rtlCol="0" anchor="t"/>
          <a:lstStyle/>
          <a:p>
            <a:pPr algn="l" indent="0" marL="0">
              <a:buNone/>
            </a:pPr>
            <a:r>
              <a:rPr lang="en-US" sz="1275" b="1" dirty="0">
                <a:solidFill>
                  <a:srgbClr val="0032A0"/>
                </a:solidFill>
                <a:latin typeface="Microsoft YaHei" pitchFamily="34" charset="0"/>
                <a:ea typeface="Microsoft YaHei" pitchFamily="34" charset="-122"/>
                <a:cs typeface="Microsoft YaHei" pitchFamily="34" charset="-120"/>
              </a:rPr>
              <a:t>Abroad</a:t>
            </a:r>
            <a:endParaRPr lang="en-US" sz="1275" dirty="0">
              <a:latin typeface="Microsoft YaHei" pitchFamily="34" charset="0"/>
              <a:ea typeface="Microsoft YaHei" pitchFamily="34" charset="-122"/>
              <a:cs typeface="Microsoft YaHei" pitchFamily="34" charset="-120"/>
            </a:endParaRPr>
          </a:p>
        </p:txBody>
      </p:sp>
      <p:sp>
        <p:nvSpPr>
          <p:cNvPr id="11" name="Shape 9"/>
          <p:cNvSpPr/>
          <p:nvPr/>
        </p:nvSpPr>
        <p:spPr>
          <a:xfrm>
            <a:off x="1790700" y="3714750"/>
            <a:ext cx="0" cy="1619250"/>
          </a:xfrm>
          <a:prstGeom prst="line">
            <a:avLst/>
          </a:prstGeom>
          <a:noFill/>
          <a:ln w="9525">
            <a:solidFill>
              <a:srgbClr val="8E9093"/>
            </a:solidFill>
            <a:prstDash val="solid"/>
          </a:ln>
        </p:spPr>
      </p:sp>
      <p:sp>
        <p:nvSpPr>
          <p:cNvPr id="12" name="Shape 10"/>
          <p:cNvSpPr/>
          <p:nvPr/>
        </p:nvSpPr>
        <p:spPr>
          <a:xfrm>
            <a:off x="3409950" y="2076450"/>
            <a:ext cx="0" cy="1638300"/>
          </a:xfrm>
          <a:prstGeom prst="line">
            <a:avLst/>
          </a:prstGeom>
          <a:noFill/>
          <a:ln w="9525">
            <a:solidFill>
              <a:srgbClr val="0032A0"/>
            </a:solidFill>
            <a:prstDash val="solid"/>
          </a:ln>
        </p:spPr>
      </p:sp>
      <p:sp>
        <p:nvSpPr>
          <p:cNvPr id="13" name="Shape 11"/>
          <p:cNvSpPr/>
          <p:nvPr/>
        </p:nvSpPr>
        <p:spPr>
          <a:xfrm>
            <a:off x="5029200" y="3714750"/>
            <a:ext cx="0" cy="1619250"/>
          </a:xfrm>
          <a:prstGeom prst="line">
            <a:avLst/>
          </a:prstGeom>
          <a:noFill/>
          <a:ln w="9525">
            <a:solidFill>
              <a:srgbClr val="8E9093"/>
            </a:solidFill>
            <a:prstDash val="solid"/>
          </a:ln>
        </p:spPr>
      </p:sp>
      <p:sp>
        <p:nvSpPr>
          <p:cNvPr id="14" name="Shape 12"/>
          <p:cNvSpPr/>
          <p:nvPr/>
        </p:nvSpPr>
        <p:spPr>
          <a:xfrm>
            <a:off x="6648450" y="2076450"/>
            <a:ext cx="0" cy="1638300"/>
          </a:xfrm>
          <a:prstGeom prst="line">
            <a:avLst/>
          </a:prstGeom>
          <a:noFill/>
          <a:ln w="9525">
            <a:solidFill>
              <a:srgbClr val="8E9093"/>
            </a:solidFill>
            <a:prstDash val="solid"/>
          </a:ln>
        </p:spPr>
      </p:sp>
      <p:sp>
        <p:nvSpPr>
          <p:cNvPr id="15" name="Shape 13"/>
          <p:cNvSpPr/>
          <p:nvPr/>
        </p:nvSpPr>
        <p:spPr>
          <a:xfrm>
            <a:off x="8267700" y="2076450"/>
            <a:ext cx="0" cy="1638300"/>
          </a:xfrm>
          <a:prstGeom prst="line">
            <a:avLst/>
          </a:prstGeom>
          <a:noFill/>
          <a:ln w="9525">
            <a:solidFill>
              <a:srgbClr val="8E9093"/>
            </a:solidFill>
            <a:prstDash val="solid"/>
          </a:ln>
        </p:spPr>
      </p:sp>
      <p:sp>
        <p:nvSpPr>
          <p:cNvPr id="16" name="Shape 14"/>
          <p:cNvSpPr/>
          <p:nvPr/>
        </p:nvSpPr>
        <p:spPr>
          <a:xfrm>
            <a:off x="9886950" y="3714750"/>
            <a:ext cx="0" cy="1619250"/>
          </a:xfrm>
          <a:prstGeom prst="line">
            <a:avLst/>
          </a:prstGeom>
          <a:noFill/>
          <a:ln w="9525">
            <a:solidFill>
              <a:srgbClr val="8E9093"/>
            </a:solidFill>
            <a:prstDash val="solid"/>
          </a:ln>
        </p:spPr>
      </p:sp>
      <p:sp>
        <p:nvSpPr>
          <p:cNvPr id="17" name="Shape 15"/>
          <p:cNvSpPr/>
          <p:nvPr/>
        </p:nvSpPr>
        <p:spPr>
          <a:xfrm>
            <a:off x="1638300" y="3714750"/>
            <a:ext cx="9791700" cy="0"/>
          </a:xfrm>
          <a:prstGeom prst="line">
            <a:avLst/>
          </a:prstGeom>
          <a:noFill/>
          <a:ln w="14288">
            <a:solidFill>
              <a:srgbClr val="17181A"/>
            </a:solidFill>
            <a:prstDash val="solid"/>
          </a:ln>
        </p:spPr>
      </p:sp>
      <p:sp>
        <p:nvSpPr>
          <p:cNvPr id="18" name="Shape 16"/>
          <p:cNvSpPr/>
          <p:nvPr/>
        </p:nvSpPr>
        <p:spPr>
          <a:xfrm>
            <a:off x="1724025" y="3648075"/>
            <a:ext cx="133350" cy="133350"/>
          </a:xfrm>
          <a:prstGeom prst="ellipse">
            <a:avLst/>
          </a:prstGeom>
          <a:solidFill>
            <a:srgbClr val="F7F7F4"/>
          </a:solidFill>
          <a:ln w="19050">
            <a:solidFill>
              <a:srgbClr val="17181A"/>
            </a:solidFill>
            <a:prstDash val="solid"/>
          </a:ln>
        </p:spPr>
      </p:sp>
      <p:sp>
        <p:nvSpPr>
          <p:cNvPr id="19" name="Text 17"/>
          <p:cNvSpPr/>
          <p:nvPr/>
        </p:nvSpPr>
        <p:spPr>
          <a:xfrm>
            <a:off x="1924050" y="3996760"/>
            <a:ext cx="1026795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July</a:t>
            </a:r>
            <a:endParaRPr lang="en-US" sz="1200" dirty="0">
              <a:latin typeface="Microsoft YaHei" pitchFamily="34" charset="0"/>
              <a:ea typeface="Microsoft YaHei" pitchFamily="34" charset="-122"/>
              <a:cs typeface="Microsoft YaHei" pitchFamily="34" charset="-120"/>
            </a:endParaRPr>
          </a:p>
        </p:txBody>
      </p:sp>
      <p:sp>
        <p:nvSpPr>
          <p:cNvPr id="20" name="Text 18"/>
          <p:cNvSpPr/>
          <p:nvPr/>
        </p:nvSpPr>
        <p:spPr>
          <a:xfrm>
            <a:off x="1924050" y="4253935"/>
            <a:ext cx="10267950" cy="182880"/>
          </a:xfrm>
          <a:prstGeom prst="rect">
            <a:avLst/>
          </a:prstGeom>
          <a:noFill/>
          <a:ln/>
        </p:spPr>
        <p:txBody>
          <a:bodyPr wrap="none" lIns="0" tIns="0" rIns="0" bIns="0" rtlCol="0" anchor="t"/>
          <a:lstStyle/>
          <a:p>
            <a:pPr algn="l" indent="0" marL="0">
              <a:buNone/>
            </a:pPr>
            <a:r>
              <a:rPr lang="en-US" sz="1200" b="1" dirty="0">
                <a:solidFill>
                  <a:srgbClr val="17181A"/>
                </a:solidFill>
                <a:latin typeface="Microsoft YaHei" pitchFamily="34" charset="0"/>
                <a:ea typeface="Microsoft YaHei" pitchFamily="34" charset="-122"/>
                <a:cs typeface="Microsoft YaHei" pitchFamily="34" charset="-120"/>
              </a:rPr>
              <a:t>Brazil: 35%</a:t>
            </a:r>
            <a:endParaRPr lang="en-US" sz="1200" dirty="0">
              <a:latin typeface="Microsoft YaHei" pitchFamily="34" charset="0"/>
              <a:ea typeface="Microsoft YaHei" pitchFamily="34" charset="-122"/>
              <a:cs typeface="Microsoft YaHei" pitchFamily="34" charset="-120"/>
            </a:endParaRPr>
          </a:p>
        </p:txBody>
      </p:sp>
      <p:sp>
        <p:nvSpPr>
          <p:cNvPr id="21" name="Text 19"/>
          <p:cNvSpPr/>
          <p:nvPr/>
        </p:nvSpPr>
        <p:spPr>
          <a:xfrm>
            <a:off x="1924050" y="4530160"/>
            <a:ext cx="1026795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BEV import tariff</a:t>
            </a:r>
            <a:endParaRPr lang="en-US" sz="1200" dirty="0">
              <a:latin typeface="Microsoft YaHei" pitchFamily="34" charset="0"/>
              <a:ea typeface="Microsoft YaHei" pitchFamily="34" charset="-122"/>
              <a:cs typeface="Microsoft YaHei" pitchFamily="34" charset="-120"/>
            </a:endParaRPr>
          </a:p>
        </p:txBody>
      </p:sp>
      <p:sp>
        <p:nvSpPr>
          <p:cNvPr id="22" name="Shape 20"/>
          <p:cNvSpPr/>
          <p:nvPr/>
        </p:nvSpPr>
        <p:spPr>
          <a:xfrm>
            <a:off x="3343275" y="3648075"/>
            <a:ext cx="133350" cy="133350"/>
          </a:xfrm>
          <a:prstGeom prst="ellipse">
            <a:avLst/>
          </a:prstGeom>
          <a:solidFill>
            <a:srgbClr val="0032A0"/>
          </a:solidFill>
          <a:ln w="19050">
            <a:solidFill>
              <a:srgbClr val="0032A0"/>
            </a:solidFill>
            <a:prstDash val="solid"/>
          </a:ln>
        </p:spPr>
      </p:sp>
      <p:sp>
        <p:nvSpPr>
          <p:cNvPr id="23" name="Text 21"/>
          <p:cNvSpPr/>
          <p:nvPr/>
        </p:nvSpPr>
        <p:spPr>
          <a:xfrm>
            <a:off x="3543300" y="2053660"/>
            <a:ext cx="8648700" cy="182880"/>
          </a:xfrm>
          <a:prstGeom prst="rect">
            <a:avLst/>
          </a:prstGeom>
          <a:noFill/>
          <a:ln/>
        </p:spPr>
        <p:txBody>
          <a:bodyPr wrap="none" lIns="0" tIns="0" rIns="0" bIns="0" rtlCol="0" anchor="t"/>
          <a:lstStyle/>
          <a:p>
            <a:pPr algn="l" indent="0" marL="0">
              <a:buNone/>
            </a:pPr>
            <a:r>
              <a:rPr lang="en-US" sz="1200" b="1" dirty="0">
                <a:solidFill>
                  <a:srgbClr val="0032A0"/>
                </a:solidFill>
                <a:latin typeface="Microsoft YaHei" pitchFamily="34" charset="0"/>
                <a:ea typeface="Microsoft YaHei" pitchFamily="34" charset="-122"/>
                <a:cs typeface="Microsoft YaHei" pitchFamily="34" charset="-120"/>
              </a:rPr>
              <a:t>July 7</a:t>
            </a:r>
            <a:endParaRPr lang="en-US" sz="1200" dirty="0">
              <a:latin typeface="Microsoft YaHei" pitchFamily="34" charset="0"/>
              <a:ea typeface="Microsoft YaHei" pitchFamily="34" charset="-122"/>
              <a:cs typeface="Microsoft YaHei" pitchFamily="34" charset="-120"/>
            </a:endParaRPr>
          </a:p>
        </p:txBody>
      </p:sp>
      <p:sp>
        <p:nvSpPr>
          <p:cNvPr id="24" name="Text 22"/>
          <p:cNvSpPr/>
          <p:nvPr/>
        </p:nvSpPr>
        <p:spPr>
          <a:xfrm>
            <a:off x="3543300" y="2310835"/>
            <a:ext cx="8648700" cy="182880"/>
          </a:xfrm>
          <a:prstGeom prst="rect">
            <a:avLst/>
          </a:prstGeom>
          <a:noFill/>
          <a:ln/>
        </p:spPr>
        <p:txBody>
          <a:bodyPr wrap="none" lIns="0" tIns="0" rIns="0" bIns="0" rtlCol="0" anchor="t"/>
          <a:lstStyle/>
          <a:p>
            <a:pPr algn="l" indent="0" marL="0">
              <a:buNone/>
            </a:pPr>
            <a:r>
              <a:rPr lang="en-US" sz="1200" b="1" dirty="0">
                <a:solidFill>
                  <a:srgbClr val="0032A0"/>
                </a:solidFill>
                <a:latin typeface="Microsoft YaHei" pitchFamily="34" charset="0"/>
                <a:ea typeface="Microsoft YaHei" pitchFamily="34" charset="-122"/>
                <a:cs typeface="Microsoft YaHei" pitchFamily="34" charset="-120"/>
              </a:rPr>
              <a:t>Price Law revision</a:t>
            </a:r>
            <a:endParaRPr lang="en-US" sz="1200" dirty="0">
              <a:latin typeface="Microsoft YaHei" pitchFamily="34" charset="0"/>
              <a:ea typeface="Microsoft YaHei" pitchFamily="34" charset="-122"/>
              <a:cs typeface="Microsoft YaHei" pitchFamily="34" charset="-120"/>
            </a:endParaRPr>
          </a:p>
        </p:txBody>
      </p:sp>
      <p:sp>
        <p:nvSpPr>
          <p:cNvPr id="25" name="Text 23"/>
          <p:cNvSpPr/>
          <p:nvPr/>
        </p:nvSpPr>
        <p:spPr>
          <a:xfrm>
            <a:off x="3543300" y="2587060"/>
            <a:ext cx="864870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Clearer test for</a:t>
            </a:r>
            <a:endParaRPr lang="en-US" sz="1200" dirty="0">
              <a:latin typeface="Microsoft YaHei" pitchFamily="34" charset="0"/>
              <a:ea typeface="Microsoft YaHei" pitchFamily="34" charset="-122"/>
              <a:cs typeface="Microsoft YaHei" pitchFamily="34" charset="-120"/>
            </a:endParaRPr>
          </a:p>
        </p:txBody>
      </p:sp>
      <p:sp>
        <p:nvSpPr>
          <p:cNvPr id="26" name="Text 24"/>
          <p:cNvSpPr/>
          <p:nvPr/>
        </p:nvSpPr>
        <p:spPr>
          <a:xfrm>
            <a:off x="3543300" y="2796610"/>
            <a:ext cx="864870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below-cost</a:t>
            </a:r>
            <a:endParaRPr lang="en-US" sz="1200" dirty="0">
              <a:latin typeface="Microsoft YaHei" pitchFamily="34" charset="0"/>
              <a:ea typeface="Microsoft YaHei" pitchFamily="34" charset="-122"/>
              <a:cs typeface="Microsoft YaHei" pitchFamily="34" charset="-120"/>
            </a:endParaRPr>
          </a:p>
        </p:txBody>
      </p:sp>
      <p:sp>
        <p:nvSpPr>
          <p:cNvPr id="27" name="Text 25"/>
          <p:cNvSpPr/>
          <p:nvPr/>
        </p:nvSpPr>
        <p:spPr>
          <a:xfrm>
            <a:off x="3543300" y="3006160"/>
            <a:ext cx="864870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dumping</a:t>
            </a:r>
            <a:endParaRPr lang="en-US" sz="1200" dirty="0">
              <a:latin typeface="Microsoft YaHei" pitchFamily="34" charset="0"/>
              <a:ea typeface="Microsoft YaHei" pitchFamily="34" charset="-122"/>
              <a:cs typeface="Microsoft YaHei" pitchFamily="34" charset="-120"/>
            </a:endParaRPr>
          </a:p>
        </p:txBody>
      </p:sp>
      <p:sp>
        <p:nvSpPr>
          <p:cNvPr id="28" name="Shape 26"/>
          <p:cNvSpPr/>
          <p:nvPr/>
        </p:nvSpPr>
        <p:spPr>
          <a:xfrm>
            <a:off x="4962525" y="3648075"/>
            <a:ext cx="133350" cy="133350"/>
          </a:xfrm>
          <a:prstGeom prst="ellipse">
            <a:avLst/>
          </a:prstGeom>
          <a:solidFill>
            <a:srgbClr val="F7F7F4"/>
          </a:solidFill>
          <a:ln w="19050">
            <a:solidFill>
              <a:srgbClr val="17181A"/>
            </a:solidFill>
            <a:prstDash val="solid"/>
          </a:ln>
        </p:spPr>
      </p:sp>
      <p:sp>
        <p:nvSpPr>
          <p:cNvPr id="29" name="Text 27"/>
          <p:cNvSpPr/>
          <p:nvPr/>
        </p:nvSpPr>
        <p:spPr>
          <a:xfrm>
            <a:off x="5162550" y="3996760"/>
            <a:ext cx="702945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July 28</a:t>
            </a:r>
            <a:endParaRPr lang="en-US" sz="1200" dirty="0">
              <a:latin typeface="Microsoft YaHei" pitchFamily="34" charset="0"/>
              <a:ea typeface="Microsoft YaHei" pitchFamily="34" charset="-122"/>
              <a:cs typeface="Microsoft YaHei" pitchFamily="34" charset="-120"/>
            </a:endParaRPr>
          </a:p>
        </p:txBody>
      </p:sp>
      <p:sp>
        <p:nvSpPr>
          <p:cNvPr id="30" name="Text 28"/>
          <p:cNvSpPr/>
          <p:nvPr/>
        </p:nvSpPr>
        <p:spPr>
          <a:xfrm>
            <a:off x="5162550" y="4253935"/>
            <a:ext cx="7029450" cy="182880"/>
          </a:xfrm>
          <a:prstGeom prst="rect">
            <a:avLst/>
          </a:prstGeom>
          <a:noFill/>
          <a:ln/>
        </p:spPr>
        <p:txBody>
          <a:bodyPr wrap="none" lIns="0" tIns="0" rIns="0" bIns="0" rtlCol="0" anchor="t"/>
          <a:lstStyle/>
          <a:p>
            <a:pPr algn="l" indent="0" marL="0">
              <a:buNone/>
            </a:pPr>
            <a:r>
              <a:rPr lang="en-US" sz="1200" b="1" dirty="0">
                <a:solidFill>
                  <a:srgbClr val="17181A"/>
                </a:solidFill>
                <a:latin typeface="Microsoft YaHei" pitchFamily="34" charset="0"/>
                <a:ea typeface="Microsoft YaHei" pitchFamily="34" charset="-122"/>
                <a:cs typeface="Microsoft YaHei" pitchFamily="34" charset="-120"/>
              </a:rPr>
              <a:t>Turkey tariff</a:t>
            </a:r>
            <a:endParaRPr lang="en-US" sz="1200" dirty="0">
              <a:latin typeface="Microsoft YaHei" pitchFamily="34" charset="0"/>
              <a:ea typeface="Microsoft YaHei" pitchFamily="34" charset="-122"/>
              <a:cs typeface="Microsoft YaHei" pitchFamily="34" charset="-120"/>
            </a:endParaRPr>
          </a:p>
        </p:txBody>
      </p:sp>
      <p:sp>
        <p:nvSpPr>
          <p:cNvPr id="31" name="Text 29"/>
          <p:cNvSpPr/>
          <p:nvPr/>
        </p:nvSpPr>
        <p:spPr>
          <a:xfrm>
            <a:off x="5162550" y="4482535"/>
            <a:ext cx="7029450" cy="182880"/>
          </a:xfrm>
          <a:prstGeom prst="rect">
            <a:avLst/>
          </a:prstGeom>
          <a:noFill/>
          <a:ln/>
        </p:spPr>
        <p:txBody>
          <a:bodyPr wrap="none" lIns="0" tIns="0" rIns="0" bIns="0" rtlCol="0" anchor="t"/>
          <a:lstStyle/>
          <a:p>
            <a:pPr algn="l" indent="0" marL="0">
              <a:buNone/>
            </a:pPr>
            <a:r>
              <a:rPr lang="en-US" sz="1200" b="1" dirty="0">
                <a:solidFill>
                  <a:srgbClr val="17181A"/>
                </a:solidFill>
                <a:latin typeface="Microsoft YaHei" pitchFamily="34" charset="0"/>
                <a:ea typeface="Microsoft YaHei" pitchFamily="34" charset="-122"/>
                <a:cs typeface="Microsoft YaHei" pitchFamily="34" charset="-120"/>
              </a:rPr>
              <a:t>ruled unlawful</a:t>
            </a:r>
            <a:endParaRPr lang="en-US" sz="1200" dirty="0">
              <a:latin typeface="Microsoft YaHei" pitchFamily="34" charset="0"/>
              <a:ea typeface="Microsoft YaHei" pitchFamily="34" charset="-122"/>
              <a:cs typeface="Microsoft YaHei" pitchFamily="34" charset="-120"/>
            </a:endParaRPr>
          </a:p>
        </p:txBody>
      </p:sp>
      <p:sp>
        <p:nvSpPr>
          <p:cNvPr id="32" name="Text 30"/>
          <p:cNvSpPr/>
          <p:nvPr/>
        </p:nvSpPr>
        <p:spPr>
          <a:xfrm>
            <a:off x="5162550" y="4758760"/>
            <a:ext cx="702945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WTO panel ruled,</a:t>
            </a:r>
            <a:endParaRPr lang="en-US" sz="1200" dirty="0">
              <a:latin typeface="Microsoft YaHei" pitchFamily="34" charset="0"/>
              <a:ea typeface="Microsoft YaHei" pitchFamily="34" charset="-122"/>
              <a:cs typeface="Microsoft YaHei" pitchFamily="34" charset="-120"/>
            </a:endParaRPr>
          </a:p>
        </p:txBody>
      </p:sp>
      <p:sp>
        <p:nvSpPr>
          <p:cNvPr id="33" name="Text 31"/>
          <p:cNvSpPr/>
          <p:nvPr/>
        </p:nvSpPr>
        <p:spPr>
          <a:xfrm>
            <a:off x="5162550" y="4968310"/>
            <a:ext cx="702945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but the tariff stays</a:t>
            </a:r>
            <a:endParaRPr lang="en-US" sz="1200" dirty="0">
              <a:latin typeface="Microsoft YaHei" pitchFamily="34" charset="0"/>
              <a:ea typeface="Microsoft YaHei" pitchFamily="34" charset="-122"/>
              <a:cs typeface="Microsoft YaHei" pitchFamily="34" charset="-120"/>
            </a:endParaRPr>
          </a:p>
        </p:txBody>
      </p:sp>
      <p:sp>
        <p:nvSpPr>
          <p:cNvPr id="34" name="Shape 32"/>
          <p:cNvSpPr/>
          <p:nvPr/>
        </p:nvSpPr>
        <p:spPr>
          <a:xfrm>
            <a:off x="6581775" y="3648075"/>
            <a:ext cx="133350" cy="133350"/>
          </a:xfrm>
          <a:prstGeom prst="ellipse">
            <a:avLst/>
          </a:prstGeom>
          <a:solidFill>
            <a:srgbClr val="F7F7F4"/>
          </a:solidFill>
          <a:ln w="19050">
            <a:solidFill>
              <a:srgbClr val="17181A"/>
            </a:solidFill>
            <a:prstDash val="solid"/>
          </a:ln>
        </p:spPr>
      </p:sp>
      <p:sp>
        <p:nvSpPr>
          <p:cNvPr id="35" name="Text 33"/>
          <p:cNvSpPr/>
          <p:nvPr/>
        </p:nvSpPr>
        <p:spPr>
          <a:xfrm>
            <a:off x="6781800" y="2053660"/>
            <a:ext cx="541020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August 27</a:t>
            </a:r>
            <a:endParaRPr lang="en-US" sz="1200" dirty="0">
              <a:latin typeface="Microsoft YaHei" pitchFamily="34" charset="0"/>
              <a:ea typeface="Microsoft YaHei" pitchFamily="34" charset="-122"/>
              <a:cs typeface="Microsoft YaHei" pitchFamily="34" charset="-120"/>
            </a:endParaRPr>
          </a:p>
        </p:txBody>
      </p:sp>
      <p:sp>
        <p:nvSpPr>
          <p:cNvPr id="36" name="Text 34"/>
          <p:cNvSpPr/>
          <p:nvPr/>
        </p:nvSpPr>
        <p:spPr>
          <a:xfrm>
            <a:off x="6781800" y="2310835"/>
            <a:ext cx="5410200" cy="182880"/>
          </a:xfrm>
          <a:prstGeom prst="rect">
            <a:avLst/>
          </a:prstGeom>
          <a:noFill/>
          <a:ln/>
        </p:spPr>
        <p:txBody>
          <a:bodyPr wrap="none" lIns="0" tIns="0" rIns="0" bIns="0" rtlCol="0" anchor="t"/>
          <a:lstStyle/>
          <a:p>
            <a:pPr algn="l" indent="0" marL="0">
              <a:buNone/>
            </a:pPr>
            <a:r>
              <a:rPr lang="en-US" sz="1200" b="1" dirty="0">
                <a:solidFill>
                  <a:srgbClr val="17181A"/>
                </a:solidFill>
                <a:latin typeface="Microsoft YaHei" pitchFamily="34" charset="0"/>
                <a:ea typeface="Microsoft YaHei" pitchFamily="34" charset="-122"/>
                <a:cs typeface="Microsoft YaHei" pitchFamily="34" charset="-120"/>
              </a:rPr>
              <a:t>One-year</a:t>
            </a:r>
            <a:endParaRPr lang="en-US" sz="1200" dirty="0">
              <a:latin typeface="Microsoft YaHei" pitchFamily="34" charset="0"/>
              <a:ea typeface="Microsoft YaHei" pitchFamily="34" charset="-122"/>
              <a:cs typeface="Microsoft YaHei" pitchFamily="34" charset="-120"/>
            </a:endParaRPr>
          </a:p>
        </p:txBody>
      </p:sp>
      <p:sp>
        <p:nvSpPr>
          <p:cNvPr id="37" name="Text 35"/>
          <p:cNvSpPr/>
          <p:nvPr/>
        </p:nvSpPr>
        <p:spPr>
          <a:xfrm>
            <a:off x="6781800" y="2539435"/>
            <a:ext cx="5410200" cy="182880"/>
          </a:xfrm>
          <a:prstGeom prst="rect">
            <a:avLst/>
          </a:prstGeom>
          <a:noFill/>
          <a:ln/>
        </p:spPr>
        <p:txBody>
          <a:bodyPr wrap="none" lIns="0" tIns="0" rIns="0" bIns="0" rtlCol="0" anchor="t"/>
          <a:lstStyle/>
          <a:p>
            <a:pPr algn="l" indent="0" marL="0">
              <a:buNone/>
            </a:pPr>
            <a:r>
              <a:rPr lang="en-US" sz="1200" b="1" dirty="0">
                <a:solidFill>
                  <a:srgbClr val="17181A"/>
                </a:solidFill>
                <a:latin typeface="Microsoft YaHei" pitchFamily="34" charset="0"/>
                <a:ea typeface="Microsoft YaHei" pitchFamily="34" charset="-122"/>
                <a:cs typeface="Microsoft YaHei" pitchFamily="34" charset="-120"/>
              </a:rPr>
              <a:t>conformity drive</a:t>
            </a:r>
            <a:endParaRPr lang="en-US" sz="1200" dirty="0">
              <a:latin typeface="Microsoft YaHei" pitchFamily="34" charset="0"/>
              <a:ea typeface="Microsoft YaHei" pitchFamily="34" charset="-122"/>
              <a:cs typeface="Microsoft YaHei" pitchFamily="34" charset="-120"/>
            </a:endParaRPr>
          </a:p>
        </p:txBody>
      </p:sp>
      <p:sp>
        <p:nvSpPr>
          <p:cNvPr id="38" name="Text 36"/>
          <p:cNvSpPr/>
          <p:nvPr/>
        </p:nvSpPr>
        <p:spPr>
          <a:xfrm>
            <a:off x="6781800" y="2815660"/>
            <a:ext cx="541020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Self-checks due</a:t>
            </a:r>
            <a:endParaRPr lang="en-US" sz="1200" dirty="0">
              <a:latin typeface="Microsoft YaHei" pitchFamily="34" charset="0"/>
              <a:ea typeface="Microsoft YaHei" pitchFamily="34" charset="-122"/>
              <a:cs typeface="Microsoft YaHei" pitchFamily="34" charset="-120"/>
            </a:endParaRPr>
          </a:p>
        </p:txBody>
      </p:sp>
      <p:sp>
        <p:nvSpPr>
          <p:cNvPr id="39" name="Text 37"/>
          <p:cNvSpPr/>
          <p:nvPr/>
        </p:nvSpPr>
        <p:spPr>
          <a:xfrm>
            <a:off x="6781800" y="3025210"/>
            <a:ext cx="541020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by end-December</a:t>
            </a:r>
            <a:endParaRPr lang="en-US" sz="1200" dirty="0">
              <a:latin typeface="Microsoft YaHei" pitchFamily="34" charset="0"/>
              <a:ea typeface="Microsoft YaHei" pitchFamily="34" charset="-122"/>
              <a:cs typeface="Microsoft YaHei" pitchFamily="34" charset="-120"/>
            </a:endParaRPr>
          </a:p>
        </p:txBody>
      </p:sp>
      <p:sp>
        <p:nvSpPr>
          <p:cNvPr id="40" name="Shape 38"/>
          <p:cNvSpPr/>
          <p:nvPr/>
        </p:nvSpPr>
        <p:spPr>
          <a:xfrm>
            <a:off x="8201025" y="3648075"/>
            <a:ext cx="133350" cy="133350"/>
          </a:xfrm>
          <a:prstGeom prst="ellipse">
            <a:avLst/>
          </a:prstGeom>
          <a:solidFill>
            <a:srgbClr val="F7F7F4"/>
          </a:solidFill>
          <a:ln w="19050">
            <a:solidFill>
              <a:srgbClr val="17181A"/>
            </a:solidFill>
            <a:prstDash val="solid"/>
          </a:ln>
        </p:spPr>
      </p:sp>
      <p:sp>
        <p:nvSpPr>
          <p:cNvPr id="41" name="Text 39"/>
          <p:cNvSpPr/>
          <p:nvPr/>
        </p:nvSpPr>
        <p:spPr>
          <a:xfrm>
            <a:off x="8401050" y="2053660"/>
            <a:ext cx="379095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September 1</a:t>
            </a:r>
            <a:endParaRPr lang="en-US" sz="1200" dirty="0">
              <a:latin typeface="Microsoft YaHei" pitchFamily="34" charset="0"/>
              <a:ea typeface="Microsoft YaHei" pitchFamily="34" charset="-122"/>
              <a:cs typeface="Microsoft YaHei" pitchFamily="34" charset="-120"/>
            </a:endParaRPr>
          </a:p>
        </p:txBody>
      </p:sp>
      <p:sp>
        <p:nvSpPr>
          <p:cNvPr id="42" name="Text 40"/>
          <p:cNvSpPr/>
          <p:nvPr/>
        </p:nvSpPr>
        <p:spPr>
          <a:xfrm>
            <a:off x="8401050" y="2310835"/>
            <a:ext cx="3790950" cy="182880"/>
          </a:xfrm>
          <a:prstGeom prst="rect">
            <a:avLst/>
          </a:prstGeom>
          <a:noFill/>
          <a:ln/>
        </p:spPr>
        <p:txBody>
          <a:bodyPr wrap="none" lIns="0" tIns="0" rIns="0" bIns="0" rtlCol="0" anchor="t"/>
          <a:lstStyle/>
          <a:p>
            <a:pPr algn="l" indent="0" marL="0">
              <a:buNone/>
            </a:pPr>
            <a:r>
              <a:rPr lang="en-US" sz="1200" b="1" dirty="0">
                <a:solidFill>
                  <a:srgbClr val="17181A"/>
                </a:solidFill>
                <a:latin typeface="Microsoft YaHei" pitchFamily="34" charset="0"/>
                <a:ea typeface="Microsoft YaHei" pitchFamily="34" charset="-122"/>
                <a:cs typeface="Microsoft YaHei" pitchFamily="34" charset="-120"/>
              </a:rPr>
              <a:t>Overseas conduct</a:t>
            </a:r>
            <a:endParaRPr lang="en-US" sz="1200" dirty="0">
              <a:latin typeface="Microsoft YaHei" pitchFamily="34" charset="0"/>
              <a:ea typeface="Microsoft YaHei" pitchFamily="34" charset="-122"/>
              <a:cs typeface="Microsoft YaHei" pitchFamily="34" charset="-120"/>
            </a:endParaRPr>
          </a:p>
        </p:txBody>
      </p:sp>
      <p:sp>
        <p:nvSpPr>
          <p:cNvPr id="43" name="Text 41"/>
          <p:cNvSpPr/>
          <p:nvPr/>
        </p:nvSpPr>
        <p:spPr>
          <a:xfrm>
            <a:off x="8401050" y="2539435"/>
            <a:ext cx="3790950" cy="182880"/>
          </a:xfrm>
          <a:prstGeom prst="rect">
            <a:avLst/>
          </a:prstGeom>
          <a:noFill/>
          <a:ln/>
        </p:spPr>
        <p:txBody>
          <a:bodyPr wrap="none" lIns="0" tIns="0" rIns="0" bIns="0" rtlCol="0" anchor="t"/>
          <a:lstStyle/>
          <a:p>
            <a:pPr algn="l" indent="0" marL="0">
              <a:buNone/>
            </a:pPr>
            <a:r>
              <a:rPr lang="en-US" sz="1200" b="1" dirty="0">
                <a:solidFill>
                  <a:srgbClr val="17181A"/>
                </a:solidFill>
                <a:latin typeface="Microsoft YaHei" pitchFamily="34" charset="0"/>
                <a:ea typeface="Microsoft YaHei" pitchFamily="34" charset="-122"/>
                <a:cs typeface="Microsoft YaHei" pitchFamily="34" charset="-120"/>
              </a:rPr>
              <a:t>rules</a:t>
            </a:r>
            <a:endParaRPr lang="en-US" sz="1200" dirty="0">
              <a:latin typeface="Microsoft YaHei" pitchFamily="34" charset="0"/>
              <a:ea typeface="Microsoft YaHei" pitchFamily="34" charset="-122"/>
              <a:cs typeface="Microsoft YaHei" pitchFamily="34" charset="-120"/>
            </a:endParaRPr>
          </a:p>
        </p:txBody>
      </p:sp>
      <p:sp>
        <p:nvSpPr>
          <p:cNvPr id="44" name="Text 42"/>
          <p:cNvSpPr/>
          <p:nvPr/>
        </p:nvSpPr>
        <p:spPr>
          <a:xfrm>
            <a:off x="8401050" y="2815660"/>
            <a:ext cx="379095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Price on cost, no</a:t>
            </a:r>
            <a:endParaRPr lang="en-US" sz="1200" dirty="0">
              <a:latin typeface="Microsoft YaHei" pitchFamily="34" charset="0"/>
              <a:ea typeface="Microsoft YaHei" pitchFamily="34" charset="-122"/>
              <a:cs typeface="Microsoft YaHei" pitchFamily="34" charset="-120"/>
            </a:endParaRPr>
          </a:p>
        </p:txBody>
      </p:sp>
      <p:sp>
        <p:nvSpPr>
          <p:cNvPr id="45" name="Text 43"/>
          <p:cNvSpPr/>
          <p:nvPr/>
        </p:nvSpPr>
        <p:spPr>
          <a:xfrm>
            <a:off x="8401050" y="3025210"/>
            <a:ext cx="379095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frequent big cuts</a:t>
            </a:r>
            <a:endParaRPr lang="en-US" sz="1200" dirty="0">
              <a:latin typeface="Microsoft YaHei" pitchFamily="34" charset="0"/>
              <a:ea typeface="Microsoft YaHei" pitchFamily="34" charset="-122"/>
              <a:cs typeface="Microsoft YaHei" pitchFamily="34" charset="-120"/>
            </a:endParaRPr>
          </a:p>
        </p:txBody>
      </p:sp>
      <p:sp>
        <p:nvSpPr>
          <p:cNvPr id="46" name="Shape 44"/>
          <p:cNvSpPr/>
          <p:nvPr/>
        </p:nvSpPr>
        <p:spPr>
          <a:xfrm>
            <a:off x="9820275" y="3648075"/>
            <a:ext cx="133350" cy="133350"/>
          </a:xfrm>
          <a:prstGeom prst="ellipse">
            <a:avLst/>
          </a:prstGeom>
          <a:solidFill>
            <a:srgbClr val="F7F7F4"/>
          </a:solidFill>
          <a:ln w="19050">
            <a:solidFill>
              <a:srgbClr val="17181A"/>
            </a:solidFill>
            <a:prstDash val="solid"/>
          </a:ln>
        </p:spPr>
      </p:sp>
      <p:sp>
        <p:nvSpPr>
          <p:cNvPr id="47" name="Text 45"/>
          <p:cNvSpPr/>
          <p:nvPr/>
        </p:nvSpPr>
        <p:spPr>
          <a:xfrm>
            <a:off x="10020300" y="3996760"/>
            <a:ext cx="217170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September 17</a:t>
            </a:r>
            <a:endParaRPr lang="en-US" sz="1200" dirty="0">
              <a:latin typeface="Microsoft YaHei" pitchFamily="34" charset="0"/>
              <a:ea typeface="Microsoft YaHei" pitchFamily="34" charset="-122"/>
              <a:cs typeface="Microsoft YaHei" pitchFamily="34" charset="-120"/>
            </a:endParaRPr>
          </a:p>
        </p:txBody>
      </p:sp>
      <p:sp>
        <p:nvSpPr>
          <p:cNvPr id="48" name="Text 46"/>
          <p:cNvSpPr/>
          <p:nvPr/>
        </p:nvSpPr>
        <p:spPr>
          <a:xfrm>
            <a:off x="10020300" y="4253935"/>
            <a:ext cx="2171700" cy="182880"/>
          </a:xfrm>
          <a:prstGeom prst="rect">
            <a:avLst/>
          </a:prstGeom>
          <a:noFill/>
          <a:ln/>
        </p:spPr>
        <p:txBody>
          <a:bodyPr wrap="none" lIns="0" tIns="0" rIns="0" bIns="0" rtlCol="0" anchor="t"/>
          <a:lstStyle/>
          <a:p>
            <a:pPr algn="l" indent="0" marL="0">
              <a:buNone/>
            </a:pPr>
            <a:r>
              <a:rPr lang="en-US" sz="1200" b="1" dirty="0">
                <a:solidFill>
                  <a:srgbClr val="17181A"/>
                </a:solidFill>
                <a:latin typeface="Microsoft YaHei" pitchFamily="34" charset="0"/>
                <a:ea typeface="Microsoft YaHei" pitchFamily="34" charset="-122"/>
                <a:cs typeface="Microsoft YaHei" pitchFamily="34" charset="-120"/>
              </a:rPr>
              <a:t>EU eyes PHEVs</a:t>
            </a:r>
            <a:endParaRPr lang="en-US" sz="1200" dirty="0">
              <a:latin typeface="Microsoft YaHei" pitchFamily="34" charset="0"/>
              <a:ea typeface="Microsoft YaHei" pitchFamily="34" charset="-122"/>
              <a:cs typeface="Microsoft YaHei" pitchFamily="34" charset="-120"/>
            </a:endParaRPr>
          </a:p>
        </p:txBody>
      </p:sp>
      <p:sp>
        <p:nvSpPr>
          <p:cNvPr id="49" name="Text 47"/>
          <p:cNvSpPr/>
          <p:nvPr/>
        </p:nvSpPr>
        <p:spPr>
          <a:xfrm>
            <a:off x="10020300" y="4530160"/>
            <a:ext cx="2171700" cy="182880"/>
          </a:xfrm>
          <a:prstGeom prst="rect">
            <a:avLst/>
          </a:prstGeom>
          <a:noFill/>
          <a:ln/>
        </p:spPr>
        <p:txBody>
          <a:bodyPr wrap="none" lIns="0" tIns="0" rIns="0" bIns="0" rtlCol="0" anchor="t"/>
          <a:lstStyle/>
          <a:p>
            <a:pPr algn="l" indent="0" marL="0">
              <a:buNone/>
            </a:pPr>
            <a:r>
              <a:rPr lang="en-US" sz="1200" dirty="0">
                <a:solidFill>
                  <a:srgbClr val="5C6066"/>
                </a:solidFill>
                <a:latin typeface="Microsoft YaHei" pitchFamily="34" charset="0"/>
                <a:ea typeface="Microsoft YaHei" pitchFamily="34" charset="-122"/>
                <a:cs typeface="Microsoft YaHei" pitchFamily="34" charset="-120"/>
              </a:rPr>
              <a:t>Sales caps floated</a:t>
            </a:r>
            <a:endParaRPr lang="en-US" sz="1200" dirty="0">
              <a:latin typeface="Microsoft YaHei" pitchFamily="34" charset="0"/>
              <a:ea typeface="Microsoft YaHei" pitchFamily="34" charset="-122"/>
              <a:cs typeface="Microsoft YaHei" pitchFamily="34" charset="-120"/>
            </a:endParaRPr>
          </a:p>
        </p:txBody>
      </p:sp>
      <p:sp>
        <p:nvSpPr>
          <p:cNvPr id="50" name="Shape 48"/>
          <p:cNvSpPr/>
          <p:nvPr/>
        </p:nvSpPr>
        <p:spPr>
          <a:xfrm>
            <a:off x="762000" y="5486400"/>
            <a:ext cx="10668000" cy="609600"/>
          </a:xfrm>
          <a:prstGeom prst="rect">
            <a:avLst/>
          </a:prstGeom>
          <a:solidFill>
            <a:srgbClr val="F0F0EC"/>
          </a:solidFill>
          <a:ln/>
        </p:spPr>
      </p:sp>
      <p:sp>
        <p:nvSpPr>
          <p:cNvPr id="51" name="Text 49"/>
          <p:cNvSpPr/>
          <p:nvPr/>
        </p:nvSpPr>
        <p:spPr>
          <a:xfrm>
            <a:off x="990600" y="5684131"/>
            <a:ext cx="11201400" cy="228600"/>
          </a:xfrm>
          <a:prstGeom prst="rect">
            <a:avLst/>
          </a:prstGeom>
          <a:noFill/>
          <a:ln/>
        </p:spPr>
        <p:txBody>
          <a:bodyPr wrap="none" lIns="0" tIns="0" rIns="0" bIns="0" rtlCol="0" anchor="t"/>
          <a:lstStyle/>
          <a:p>
            <a:pPr algn="l" indent="0" marL="0">
              <a:buNone/>
            </a:pPr>
            <a:r>
              <a:rPr lang="en-US" sz="1500" dirty="0">
                <a:solidFill>
                  <a:srgbClr val="17181A"/>
                </a:solidFill>
                <a:latin typeface="Microsoft YaHei" pitchFamily="34" charset="0"/>
                <a:ea typeface="Microsoft YaHei" pitchFamily="34" charset="-122"/>
                <a:cs typeface="Microsoft YaHei" pitchFamily="34" charset="-120"/>
              </a:rPr>
              <a:t>For us: cost every Q4 deal and keep the paperwork, and no frequent big cuts to export prices.</a:t>
            </a:r>
            <a:endParaRPr lang="en-US" sz="1500" dirty="0">
              <a:latin typeface="Microsoft YaHei" pitchFamily="34" charset="0"/>
              <a:ea typeface="Microsoft YaHei" pitchFamily="34" charset="-122"/>
              <a:cs typeface="Microsoft YaHei" pitchFamily="34" charset="-120"/>
            </a:endParaRPr>
          </a:p>
        </p:txBody>
      </p:sp>
      <p:sp>
        <p:nvSpPr>
          <p:cNvPr id="52" name="Text 50"/>
          <p:cNvSpPr/>
          <p:nvPr/>
        </p:nvSpPr>
        <p:spPr>
          <a:xfrm>
            <a:off x="762000" y="6215362"/>
            <a:ext cx="11430000" cy="160020"/>
          </a:xfrm>
          <a:prstGeom prst="rect">
            <a:avLst/>
          </a:prstGeom>
          <a:noFill/>
          <a:ln/>
        </p:spPr>
        <p:txBody>
          <a:bodyPr wrap="none" lIns="0" tIns="0" rIns="0" bIns="0" rtlCol="0" anchor="t"/>
          <a:lstStyle/>
          <a:p>
            <a:pPr algn="l" indent="0" marL="0">
              <a:buNone/>
            </a:pPr>
            <a:r>
              <a:rPr lang="en-US" sz="1050" dirty="0">
                <a:solidFill>
                  <a:srgbClr val="5C6066"/>
                </a:solidFill>
                <a:latin typeface="Microsoft YaHei" pitchFamily="34" charset="0"/>
                <a:ea typeface="Microsoft YaHei" pitchFamily="34" charset="-122"/>
                <a:cs typeface="Microsoft YaHei" pitchFamily="34" charset="-120"/>
              </a:rPr>
              <a:t>Source: SAMR, MIIT, MOFCOM and WTO notices, Vrum and Financial Times reports (Mar–Sep 2026)</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7F4"/>
          </a:solidFill>
          <a:ln/>
        </p:spPr>
      </p:sp>
      <p:sp>
        <p:nvSpPr>
          <p:cNvPr id="3" name="Shape 1"/>
          <p:cNvSpPr/>
          <p:nvPr/>
        </p:nvSpPr>
        <p:spPr>
          <a:xfrm>
            <a:off x="11029950" y="552450"/>
            <a:ext cx="133350" cy="133350"/>
          </a:xfrm>
          <a:prstGeom prst="rect">
            <a:avLst/>
          </a:prstGeom>
          <a:solidFill>
            <a:srgbClr val="0032A0"/>
          </a:solidFill>
          <a:ln/>
        </p:spPr>
      </p:sp>
      <p:sp>
        <p:nvSpPr>
          <p:cNvPr id="4" name="Shape 2"/>
          <p:cNvSpPr/>
          <p:nvPr/>
        </p:nvSpPr>
        <p:spPr>
          <a:xfrm>
            <a:off x="11210925" y="590550"/>
            <a:ext cx="95250" cy="95250"/>
          </a:xfrm>
          <a:prstGeom prst="rect">
            <a:avLst/>
          </a:prstGeom>
          <a:solidFill>
            <a:srgbClr val="0032A0"/>
          </a:solidFill>
          <a:ln/>
        </p:spPr>
      </p:sp>
      <p:sp>
        <p:nvSpPr>
          <p:cNvPr id="5" name="Shape 3"/>
          <p:cNvSpPr/>
          <p:nvPr/>
        </p:nvSpPr>
        <p:spPr>
          <a:xfrm>
            <a:off x="11353800" y="619125"/>
            <a:ext cx="66675" cy="66675"/>
          </a:xfrm>
          <a:prstGeom prst="rect">
            <a:avLst/>
          </a:prstGeom>
          <a:solidFill>
            <a:srgbClr val="0032A0"/>
          </a:solidFill>
          <a:ln/>
        </p:spPr>
      </p:sp>
      <p:sp>
        <p:nvSpPr>
          <p:cNvPr id="6" name="Text 4"/>
          <p:cNvSpPr/>
          <p:nvPr/>
        </p:nvSpPr>
        <p:spPr>
          <a:xfrm>
            <a:off x="762000" y="964793"/>
            <a:ext cx="11430000" cy="388620"/>
          </a:xfrm>
          <a:prstGeom prst="rect">
            <a:avLst/>
          </a:prstGeom>
          <a:noFill/>
          <a:ln/>
        </p:spPr>
        <p:txBody>
          <a:bodyPr wrap="none" lIns="0" tIns="0" rIns="0" bIns="0" rtlCol="0" anchor="t"/>
          <a:lstStyle/>
          <a:p>
            <a:pPr algn="l" indent="0" marL="0">
              <a:buNone/>
            </a:pPr>
            <a:r>
              <a:rPr lang="en-US" sz="2550" b="1" dirty="0">
                <a:solidFill>
                  <a:srgbClr val="17181A"/>
                </a:solidFill>
                <a:latin typeface="Microsoft YaHei" pitchFamily="34" charset="0"/>
                <a:ea typeface="Microsoft YaHei" pitchFamily="34" charset="-122"/>
                <a:cs typeface="Microsoft YaHei" pitchFamily="34" charset="-120"/>
              </a:rPr>
              <a:t>Plan Q4 on the real trend, spend in the window</a:t>
            </a:r>
            <a:endParaRPr lang="en-US" sz="2550" dirty="0">
              <a:latin typeface="Microsoft YaHei" pitchFamily="34" charset="0"/>
              <a:ea typeface="Microsoft YaHei" pitchFamily="34" charset="-122"/>
              <a:cs typeface="Microsoft YaHei" pitchFamily="34" charset="-120"/>
            </a:endParaRPr>
          </a:p>
        </p:txBody>
      </p:sp>
      <p:sp>
        <p:nvSpPr>
          <p:cNvPr id="7" name="Shape 5"/>
          <p:cNvSpPr/>
          <p:nvPr/>
        </p:nvSpPr>
        <p:spPr>
          <a:xfrm>
            <a:off x="762000" y="1552575"/>
            <a:ext cx="10668000" cy="9525"/>
          </a:xfrm>
          <a:prstGeom prst="rect">
            <a:avLst/>
          </a:prstGeom>
          <a:solidFill>
            <a:srgbClr val="DEE0DB"/>
          </a:solidFill>
          <a:ln/>
        </p:spPr>
      </p:sp>
      <p:sp>
        <p:nvSpPr>
          <p:cNvPr id="8" name="Shape 6"/>
          <p:cNvSpPr/>
          <p:nvPr/>
        </p:nvSpPr>
        <p:spPr>
          <a:xfrm>
            <a:off x="762000" y="1543050"/>
            <a:ext cx="914400" cy="28575"/>
          </a:xfrm>
          <a:prstGeom prst="rect">
            <a:avLst/>
          </a:prstGeom>
          <a:solidFill>
            <a:srgbClr val="0032A0"/>
          </a:solidFill>
          <a:ln/>
        </p:spPr>
      </p:sp>
      <p:sp>
        <p:nvSpPr>
          <p:cNvPr id="9" name="Text 7"/>
          <p:cNvSpPr/>
          <p:nvPr/>
        </p:nvSpPr>
        <p:spPr>
          <a:xfrm>
            <a:off x="2479403" y="2121058"/>
            <a:ext cx="9712597" cy="205740"/>
          </a:xfrm>
          <a:prstGeom prst="rect">
            <a:avLst/>
          </a:prstGeom>
          <a:noFill/>
          <a:ln/>
        </p:spPr>
        <p:txBody>
          <a:bodyPr wrap="none" lIns="0" tIns="0" rIns="0" bIns="0" rtlCol="0" anchor="t"/>
          <a:lstStyle/>
          <a:p>
            <a:pPr algn="l" indent="0" marL="0">
              <a:buNone/>
            </a:pPr>
            <a:r>
              <a:rPr lang="en-US" sz="1350" b="1" dirty="0">
                <a:solidFill>
                  <a:srgbClr val="17181A"/>
                </a:solidFill>
                <a:latin typeface="Microsoft YaHei" pitchFamily="34" charset="0"/>
                <a:ea typeface="Microsoft YaHei" pitchFamily="34" charset="-122"/>
                <a:cs typeface="Microsoft YaHei" pitchFamily="34" charset="-120"/>
              </a:rPr>
              <a:t>Chase June</a:t>
            </a:r>
            <a:pPr algn="l" indent="0" marL="0">
              <a:buNone/>
            </a:pPr>
            <a:r>
              <a:rPr lang="en-US" sz="1350" b="1" dirty="0">
                <a:solidFill>
                  <a:srgbClr val="17181A"/>
                </a:solidFill>
                <a:latin typeface="Microsoft YaHei" pitchFamily="34" charset="0"/>
                <a:ea typeface="Microsoft YaHei" pitchFamily="34" charset="-122"/>
                <a:cs typeface="Microsoft YaHei" pitchFamily="34" charset="-120"/>
              </a:rPr>
              <a:t>'</a:t>
            </a:r>
            <a:pPr algn="l" indent="0" marL="0">
              <a:buNone/>
            </a:pPr>
            <a:r>
              <a:rPr lang="en-US" sz="1350" b="1" dirty="0">
                <a:solidFill>
                  <a:srgbClr val="17181A"/>
                </a:solidFill>
                <a:latin typeface="Microsoft YaHei" pitchFamily="34" charset="0"/>
                <a:ea typeface="Microsoft YaHei" pitchFamily="34" charset="-122"/>
                <a:cs typeface="Microsoft YaHei" pitchFamily="34" charset="-120"/>
              </a:rPr>
              <a:t>s call</a:t>
            </a:r>
            <a:endParaRPr lang="en-US" sz="1350" dirty="0">
              <a:latin typeface="Microsoft YaHei" pitchFamily="34" charset="0"/>
              <a:ea typeface="Microsoft YaHei" pitchFamily="34" charset="-122"/>
              <a:cs typeface="Microsoft YaHei" pitchFamily="34" charset="-120"/>
            </a:endParaRPr>
          </a:p>
        </p:txBody>
      </p:sp>
      <p:sp>
        <p:nvSpPr>
          <p:cNvPr id="10" name="Text 8"/>
          <p:cNvSpPr/>
          <p:nvPr/>
        </p:nvSpPr>
        <p:spPr>
          <a:xfrm>
            <a:off x="7000445" y="2121058"/>
            <a:ext cx="5191555" cy="205740"/>
          </a:xfrm>
          <a:prstGeom prst="rect">
            <a:avLst/>
          </a:prstGeom>
          <a:noFill/>
          <a:ln/>
        </p:spPr>
        <p:txBody>
          <a:bodyPr wrap="none" lIns="0" tIns="0" rIns="0" bIns="0" rtlCol="0" anchor="t"/>
          <a:lstStyle/>
          <a:p>
            <a:pPr algn="l" indent="0" marL="0">
              <a:buNone/>
            </a:pPr>
            <a:r>
              <a:rPr lang="en-US" sz="1350" b="1" dirty="0">
                <a:solidFill>
                  <a:srgbClr val="0032A0"/>
                </a:solidFill>
                <a:latin typeface="Microsoft YaHei" pitchFamily="34" charset="0"/>
                <a:ea typeface="Microsoft YaHei" pitchFamily="34" charset="-122"/>
                <a:cs typeface="Microsoft YaHei" pitchFamily="34" charset="-120"/>
              </a:rPr>
              <a:t>Follow the real trend</a:t>
            </a:r>
            <a:endParaRPr lang="en-US" sz="1350" dirty="0">
              <a:latin typeface="Microsoft YaHei" pitchFamily="34" charset="0"/>
              <a:ea typeface="Microsoft YaHei" pitchFamily="34" charset="-122"/>
              <a:cs typeface="Microsoft YaHei" pitchFamily="34" charset="-120"/>
            </a:endParaRPr>
          </a:p>
        </p:txBody>
      </p:sp>
      <p:sp>
        <p:nvSpPr>
          <p:cNvPr id="11" name="Shape 9"/>
          <p:cNvSpPr/>
          <p:nvPr/>
        </p:nvSpPr>
        <p:spPr>
          <a:xfrm>
            <a:off x="762000" y="2438400"/>
            <a:ext cx="10668000" cy="0"/>
          </a:xfrm>
          <a:prstGeom prst="line">
            <a:avLst/>
          </a:prstGeom>
          <a:noFill/>
          <a:ln w="19050">
            <a:solidFill>
              <a:srgbClr val="17181A"/>
            </a:solidFill>
            <a:prstDash val="solid"/>
          </a:ln>
        </p:spPr>
      </p:sp>
      <p:sp>
        <p:nvSpPr>
          <p:cNvPr id="12" name="Shape 10"/>
          <p:cNvSpPr/>
          <p:nvPr/>
        </p:nvSpPr>
        <p:spPr>
          <a:xfrm>
            <a:off x="762000" y="2857500"/>
            <a:ext cx="10668000" cy="0"/>
          </a:xfrm>
          <a:prstGeom prst="line">
            <a:avLst/>
          </a:prstGeom>
          <a:noFill/>
          <a:ln w="9525">
            <a:solidFill>
              <a:srgbClr val="DEE0DB"/>
            </a:solidFill>
            <a:prstDash val="solid"/>
          </a:ln>
        </p:spPr>
      </p:sp>
      <p:sp>
        <p:nvSpPr>
          <p:cNvPr id="13" name="Shape 11"/>
          <p:cNvSpPr/>
          <p:nvPr/>
        </p:nvSpPr>
        <p:spPr>
          <a:xfrm>
            <a:off x="762000" y="3276600"/>
            <a:ext cx="10668000" cy="0"/>
          </a:xfrm>
          <a:prstGeom prst="line">
            <a:avLst/>
          </a:prstGeom>
          <a:noFill/>
          <a:ln w="9525">
            <a:solidFill>
              <a:srgbClr val="DEE0DB"/>
            </a:solidFill>
            <a:prstDash val="solid"/>
          </a:ln>
        </p:spPr>
      </p:sp>
      <p:sp>
        <p:nvSpPr>
          <p:cNvPr id="14" name="Shape 12"/>
          <p:cNvSpPr/>
          <p:nvPr/>
        </p:nvSpPr>
        <p:spPr>
          <a:xfrm>
            <a:off x="762000" y="3695700"/>
            <a:ext cx="10668000" cy="0"/>
          </a:xfrm>
          <a:prstGeom prst="line">
            <a:avLst/>
          </a:prstGeom>
          <a:noFill/>
          <a:ln w="9525">
            <a:solidFill>
              <a:srgbClr val="DEE0DB"/>
            </a:solidFill>
            <a:prstDash val="solid"/>
          </a:ln>
        </p:spPr>
      </p:sp>
      <p:sp>
        <p:nvSpPr>
          <p:cNvPr id="15" name="Shape 13"/>
          <p:cNvSpPr/>
          <p:nvPr/>
        </p:nvSpPr>
        <p:spPr>
          <a:xfrm>
            <a:off x="762000" y="4114800"/>
            <a:ext cx="10668000" cy="0"/>
          </a:xfrm>
          <a:prstGeom prst="line">
            <a:avLst/>
          </a:prstGeom>
          <a:noFill/>
          <a:ln w="9525">
            <a:solidFill>
              <a:srgbClr val="DEE0DB"/>
            </a:solidFill>
            <a:prstDash val="solid"/>
          </a:ln>
        </p:spPr>
      </p:sp>
      <p:sp>
        <p:nvSpPr>
          <p:cNvPr id="16" name="Shape 14"/>
          <p:cNvSpPr/>
          <p:nvPr/>
        </p:nvSpPr>
        <p:spPr>
          <a:xfrm>
            <a:off x="762000" y="4533900"/>
            <a:ext cx="10668000" cy="0"/>
          </a:xfrm>
          <a:prstGeom prst="line">
            <a:avLst/>
          </a:prstGeom>
          <a:noFill/>
          <a:ln w="9525">
            <a:solidFill>
              <a:srgbClr val="DEE0DB"/>
            </a:solidFill>
            <a:prstDash val="solid"/>
          </a:ln>
        </p:spPr>
      </p:sp>
      <p:sp>
        <p:nvSpPr>
          <p:cNvPr id="17" name="Text 15"/>
          <p:cNvSpPr/>
          <p:nvPr/>
        </p:nvSpPr>
        <p:spPr>
          <a:xfrm>
            <a:off x="876300" y="2558485"/>
            <a:ext cx="11315700" cy="182880"/>
          </a:xfrm>
          <a:prstGeom prst="rect">
            <a:avLst/>
          </a:prstGeom>
          <a:noFill/>
          <a:ln/>
        </p:spPr>
        <p:txBody>
          <a:bodyPr wrap="none" lIns="0" tIns="0" rIns="0" bIns="0" rtlCol="0" anchor="t"/>
          <a:lstStyle/>
          <a:p>
            <a:pPr algn="l" indent="0" marL="0">
              <a:buNone/>
            </a:pPr>
            <a:r>
              <a:rPr lang="en-US" sz="1200" b="1" dirty="0">
                <a:solidFill>
                  <a:srgbClr val="5C6066"/>
                </a:solidFill>
                <a:latin typeface="Microsoft YaHei" pitchFamily="34" charset="0"/>
                <a:ea typeface="Microsoft YaHei" pitchFamily="34" charset="-122"/>
                <a:cs typeface="Microsoft YaHei" pitchFamily="34" charset="-120"/>
              </a:rPr>
              <a:t>Home target</a:t>
            </a:r>
            <a:endParaRPr lang="en-US" sz="1200" dirty="0">
              <a:latin typeface="Microsoft YaHei" pitchFamily="34" charset="0"/>
              <a:ea typeface="Microsoft YaHei" pitchFamily="34" charset="-122"/>
              <a:cs typeface="Microsoft YaHei" pitchFamily="34" charset="-120"/>
            </a:endParaRPr>
          </a:p>
        </p:txBody>
      </p:sp>
      <p:sp>
        <p:nvSpPr>
          <p:cNvPr id="18" name="Text 16"/>
          <p:cNvSpPr/>
          <p:nvPr/>
        </p:nvSpPr>
        <p:spPr>
          <a:xfrm>
            <a:off x="2479403" y="2558485"/>
            <a:ext cx="9712597" cy="182880"/>
          </a:xfrm>
          <a:prstGeom prst="rect">
            <a:avLst/>
          </a:prstGeom>
          <a:noFill/>
          <a:ln/>
        </p:spPr>
        <p:txBody>
          <a:bodyPr wrap="none" lIns="0" tIns="0" rIns="0" bIns="0" rtlCol="0" anchor="t"/>
          <a:lstStyle/>
          <a:p>
            <a:pPr algn="l" indent="0" marL="0">
              <a:buNone/>
            </a:pPr>
            <a:r>
              <a:rPr lang="en-US" sz="1200" dirty="0">
                <a:solidFill>
                  <a:srgbClr val="17181A"/>
                </a:solidFill>
                <a:latin typeface="Microsoft YaHei" pitchFamily="34" charset="0"/>
                <a:ea typeface="Microsoft YaHei" pitchFamily="34" charset="-122"/>
                <a:cs typeface="Microsoft YaHei" pitchFamily="34" charset="-120"/>
              </a:rPr>
              <a:t>Q4 65% above Q3</a:t>
            </a:r>
            <a:endParaRPr lang="en-US" sz="1200" dirty="0">
              <a:latin typeface="Microsoft YaHei" pitchFamily="34" charset="0"/>
              <a:ea typeface="Microsoft YaHei" pitchFamily="34" charset="-122"/>
              <a:cs typeface="Microsoft YaHei" pitchFamily="34" charset="-120"/>
            </a:endParaRPr>
          </a:p>
        </p:txBody>
      </p:sp>
      <p:sp>
        <p:nvSpPr>
          <p:cNvPr id="19" name="Text 17"/>
          <p:cNvSpPr/>
          <p:nvPr/>
        </p:nvSpPr>
        <p:spPr>
          <a:xfrm>
            <a:off x="7000445" y="2558485"/>
            <a:ext cx="5191555" cy="182880"/>
          </a:xfrm>
          <a:prstGeom prst="rect">
            <a:avLst/>
          </a:prstGeom>
          <a:noFill/>
          <a:ln/>
        </p:spPr>
        <p:txBody>
          <a:bodyPr wrap="none" lIns="0" tIns="0" rIns="0" bIns="0" rtlCol="0" anchor="t"/>
          <a:lstStyle/>
          <a:p>
            <a:pPr algn="l" indent="0" marL="0">
              <a:buNone/>
            </a:pPr>
            <a:r>
              <a:rPr lang="en-US" sz="1200" b="1" dirty="0">
                <a:solidFill>
                  <a:srgbClr val="0032A0"/>
                </a:solidFill>
                <a:latin typeface="Microsoft YaHei" pitchFamily="34" charset="0"/>
                <a:ea typeface="Microsoft YaHei" pitchFamily="34" charset="-122"/>
                <a:cs typeface="Microsoft YaHei" pitchFamily="34" charset="-120"/>
              </a:rPr>
              <a:t>Reset to Q3</a:t>
            </a:r>
            <a:pPr algn="l" indent="0" marL="0">
              <a:buNone/>
            </a:pPr>
            <a:r>
              <a:rPr lang="en-US" sz="1200" b="1" dirty="0">
                <a:solidFill>
                  <a:srgbClr val="0032A0"/>
                </a:solidFill>
                <a:latin typeface="Microsoft YaHei" pitchFamily="34" charset="0"/>
                <a:ea typeface="Microsoft YaHei" pitchFamily="34" charset="-122"/>
                <a:cs typeface="Microsoft YaHei" pitchFamily="34" charset="-120"/>
              </a:rPr>
              <a:t>'</a:t>
            </a:r>
            <a:pPr algn="l" indent="0" marL="0">
              <a:buNone/>
            </a:pPr>
            <a:r>
              <a:rPr lang="en-US" sz="1200" b="1" dirty="0">
                <a:solidFill>
                  <a:srgbClr val="0032A0"/>
                </a:solidFill>
                <a:latin typeface="Microsoft YaHei" pitchFamily="34" charset="0"/>
                <a:ea typeface="Microsoft YaHei" pitchFamily="34" charset="-122"/>
                <a:cs typeface="Microsoft YaHei" pitchFamily="34" charset="-120"/>
              </a:rPr>
              <a:t>s ~20% decline</a:t>
            </a:r>
            <a:endParaRPr lang="en-US" sz="1200" dirty="0">
              <a:latin typeface="Microsoft YaHei" pitchFamily="34" charset="0"/>
              <a:ea typeface="Microsoft YaHei" pitchFamily="34" charset="-122"/>
              <a:cs typeface="Microsoft YaHei" pitchFamily="34" charset="-120"/>
            </a:endParaRPr>
          </a:p>
        </p:txBody>
      </p:sp>
      <p:sp>
        <p:nvSpPr>
          <p:cNvPr id="20" name="Text 18"/>
          <p:cNvSpPr/>
          <p:nvPr/>
        </p:nvSpPr>
        <p:spPr>
          <a:xfrm>
            <a:off x="876300" y="2977585"/>
            <a:ext cx="11315700" cy="182880"/>
          </a:xfrm>
          <a:prstGeom prst="rect">
            <a:avLst/>
          </a:prstGeom>
          <a:noFill/>
          <a:ln/>
        </p:spPr>
        <p:txBody>
          <a:bodyPr wrap="none" lIns="0" tIns="0" rIns="0" bIns="0" rtlCol="0" anchor="t"/>
          <a:lstStyle/>
          <a:p>
            <a:pPr algn="l" indent="0" marL="0">
              <a:buNone/>
            </a:pPr>
            <a:r>
              <a:rPr lang="en-US" sz="1200" b="1" dirty="0">
                <a:solidFill>
                  <a:srgbClr val="5C6066"/>
                </a:solidFill>
                <a:latin typeface="Microsoft YaHei" pitchFamily="34" charset="0"/>
                <a:ea typeface="Microsoft YaHei" pitchFamily="34" charset="-122"/>
                <a:cs typeface="Microsoft YaHei" pitchFamily="34" charset="-120"/>
              </a:rPr>
              <a:t>Promotions</a:t>
            </a:r>
            <a:endParaRPr lang="en-US" sz="1200" dirty="0">
              <a:latin typeface="Microsoft YaHei" pitchFamily="34" charset="0"/>
              <a:ea typeface="Microsoft YaHei" pitchFamily="34" charset="-122"/>
              <a:cs typeface="Microsoft YaHei" pitchFamily="34" charset="-120"/>
            </a:endParaRPr>
          </a:p>
        </p:txBody>
      </p:sp>
      <p:sp>
        <p:nvSpPr>
          <p:cNvPr id="21" name="Text 19"/>
          <p:cNvSpPr/>
          <p:nvPr/>
        </p:nvSpPr>
        <p:spPr>
          <a:xfrm>
            <a:off x="2479403" y="2977585"/>
            <a:ext cx="9712597" cy="182880"/>
          </a:xfrm>
          <a:prstGeom prst="rect">
            <a:avLst/>
          </a:prstGeom>
          <a:noFill/>
          <a:ln/>
        </p:spPr>
        <p:txBody>
          <a:bodyPr wrap="none" lIns="0" tIns="0" rIns="0" bIns="0" rtlCol="0" anchor="t"/>
          <a:lstStyle/>
          <a:p>
            <a:pPr algn="l" indent="0" marL="0">
              <a:buNone/>
            </a:pPr>
            <a:r>
              <a:rPr lang="en-US" sz="1200" dirty="0">
                <a:solidFill>
                  <a:srgbClr val="17181A"/>
                </a:solidFill>
                <a:latin typeface="Microsoft YaHei" pitchFamily="34" charset="0"/>
                <a:ea typeface="Microsoft YaHei" pitchFamily="34" charset="-122"/>
                <a:cs typeface="Microsoft YaHei" pitchFamily="34" charset="-120"/>
              </a:rPr>
              <a:t>Match cash cuts</a:t>
            </a:r>
            <a:endParaRPr lang="en-US" sz="1200" dirty="0">
              <a:latin typeface="Microsoft YaHei" pitchFamily="34" charset="0"/>
              <a:ea typeface="Microsoft YaHei" pitchFamily="34" charset="-122"/>
              <a:cs typeface="Microsoft YaHei" pitchFamily="34" charset="-120"/>
            </a:endParaRPr>
          </a:p>
        </p:txBody>
      </p:sp>
      <p:sp>
        <p:nvSpPr>
          <p:cNvPr id="22" name="Text 20"/>
          <p:cNvSpPr/>
          <p:nvPr/>
        </p:nvSpPr>
        <p:spPr>
          <a:xfrm>
            <a:off x="7000445" y="2977585"/>
            <a:ext cx="5191555" cy="182880"/>
          </a:xfrm>
          <a:prstGeom prst="rect">
            <a:avLst/>
          </a:prstGeom>
          <a:noFill/>
          <a:ln/>
        </p:spPr>
        <p:txBody>
          <a:bodyPr wrap="none" lIns="0" tIns="0" rIns="0" bIns="0" rtlCol="0" anchor="t"/>
          <a:lstStyle/>
          <a:p>
            <a:pPr algn="l" indent="0" marL="0">
              <a:buNone/>
            </a:pPr>
            <a:r>
              <a:rPr lang="en-US" sz="1200" b="1" dirty="0">
                <a:solidFill>
                  <a:srgbClr val="0032A0"/>
                </a:solidFill>
                <a:latin typeface="Microsoft YaHei" pitchFamily="34" charset="0"/>
                <a:ea typeface="Microsoft YaHei" pitchFamily="34" charset="-122"/>
                <a:cs typeface="Microsoft YaHei" pitchFamily="34" charset="-120"/>
              </a:rPr>
              <a:t>Finance and insurance perks, each cleared</a:t>
            </a:r>
            <a:endParaRPr lang="en-US" sz="1200" dirty="0">
              <a:latin typeface="Microsoft YaHei" pitchFamily="34" charset="0"/>
              <a:ea typeface="Microsoft YaHei" pitchFamily="34" charset="-122"/>
              <a:cs typeface="Microsoft YaHei" pitchFamily="34" charset="-120"/>
            </a:endParaRPr>
          </a:p>
        </p:txBody>
      </p:sp>
      <p:sp>
        <p:nvSpPr>
          <p:cNvPr id="23" name="Text 21"/>
          <p:cNvSpPr/>
          <p:nvPr/>
        </p:nvSpPr>
        <p:spPr>
          <a:xfrm>
            <a:off x="876300" y="3396685"/>
            <a:ext cx="11315700" cy="182880"/>
          </a:xfrm>
          <a:prstGeom prst="rect">
            <a:avLst/>
          </a:prstGeom>
          <a:noFill/>
          <a:ln/>
        </p:spPr>
        <p:txBody>
          <a:bodyPr wrap="none" lIns="0" tIns="0" rIns="0" bIns="0" rtlCol="0" anchor="t"/>
          <a:lstStyle/>
          <a:p>
            <a:pPr algn="l" indent="0" marL="0">
              <a:buNone/>
            </a:pPr>
            <a:r>
              <a:rPr lang="en-US" sz="1200" b="1" dirty="0">
                <a:solidFill>
                  <a:srgbClr val="5C6066"/>
                </a:solidFill>
                <a:latin typeface="Microsoft YaHei" pitchFamily="34" charset="0"/>
                <a:ea typeface="Microsoft YaHei" pitchFamily="34" charset="-122"/>
                <a:cs typeface="Microsoft YaHei" pitchFamily="34" charset="-120"/>
              </a:rPr>
              <a:t>Subsidy window</a:t>
            </a:r>
            <a:endParaRPr lang="en-US" sz="1200" dirty="0">
              <a:latin typeface="Microsoft YaHei" pitchFamily="34" charset="0"/>
              <a:ea typeface="Microsoft YaHei" pitchFamily="34" charset="-122"/>
              <a:cs typeface="Microsoft YaHei" pitchFamily="34" charset="-120"/>
            </a:endParaRPr>
          </a:p>
        </p:txBody>
      </p:sp>
      <p:sp>
        <p:nvSpPr>
          <p:cNvPr id="24" name="Text 22"/>
          <p:cNvSpPr/>
          <p:nvPr/>
        </p:nvSpPr>
        <p:spPr>
          <a:xfrm>
            <a:off x="2479403" y="3396685"/>
            <a:ext cx="9712597" cy="182880"/>
          </a:xfrm>
          <a:prstGeom prst="rect">
            <a:avLst/>
          </a:prstGeom>
          <a:noFill/>
          <a:ln/>
        </p:spPr>
        <p:txBody>
          <a:bodyPr wrap="none" lIns="0" tIns="0" rIns="0" bIns="0" rtlCol="0" anchor="t"/>
          <a:lstStyle/>
          <a:p>
            <a:pPr algn="l" indent="0" marL="0">
              <a:buNone/>
            </a:pPr>
            <a:r>
              <a:rPr lang="en-US" sz="1200" dirty="0">
                <a:solidFill>
                  <a:srgbClr val="17181A"/>
                </a:solidFill>
                <a:latin typeface="Microsoft YaHei" pitchFamily="34" charset="0"/>
                <a:ea typeface="Microsoft YaHei" pitchFamily="34" charset="-122"/>
                <a:cs typeface="Microsoft YaHei" pitchFamily="34" charset="-120"/>
              </a:rPr>
              <a:t>Buyers claim on their own</a:t>
            </a:r>
            <a:endParaRPr lang="en-US" sz="1200" dirty="0">
              <a:latin typeface="Microsoft YaHei" pitchFamily="34" charset="0"/>
              <a:ea typeface="Microsoft YaHei" pitchFamily="34" charset="-122"/>
              <a:cs typeface="Microsoft YaHei" pitchFamily="34" charset="-120"/>
            </a:endParaRPr>
          </a:p>
        </p:txBody>
      </p:sp>
      <p:sp>
        <p:nvSpPr>
          <p:cNvPr id="25" name="Text 23"/>
          <p:cNvSpPr/>
          <p:nvPr/>
        </p:nvSpPr>
        <p:spPr>
          <a:xfrm>
            <a:off x="7000445" y="3396685"/>
            <a:ext cx="5191555" cy="182880"/>
          </a:xfrm>
          <a:prstGeom prst="rect">
            <a:avLst/>
          </a:prstGeom>
          <a:noFill/>
          <a:ln/>
        </p:spPr>
        <p:txBody>
          <a:bodyPr wrap="none" lIns="0" tIns="0" rIns="0" bIns="0" rtlCol="0" anchor="t"/>
          <a:lstStyle/>
          <a:p>
            <a:pPr algn="l" indent="0" marL="0">
              <a:buNone/>
            </a:pPr>
            <a:r>
              <a:rPr lang="en-US" sz="1200" b="1" dirty="0">
                <a:solidFill>
                  <a:srgbClr val="0032A0"/>
                </a:solidFill>
                <a:latin typeface="Microsoft YaHei" pitchFamily="34" charset="0"/>
                <a:ea typeface="Microsoft YaHei" pitchFamily="34" charset="-122"/>
                <a:cs typeface="Microsoft YaHei" pitchFamily="34" charset="-120"/>
              </a:rPr>
              <a:t>Stores help buyers claim in Oct–Nov</a:t>
            </a:r>
            <a:endParaRPr lang="en-US" sz="1200" dirty="0">
              <a:latin typeface="Microsoft YaHei" pitchFamily="34" charset="0"/>
              <a:ea typeface="Microsoft YaHei" pitchFamily="34" charset="-122"/>
              <a:cs typeface="Microsoft YaHei" pitchFamily="34" charset="-120"/>
            </a:endParaRPr>
          </a:p>
        </p:txBody>
      </p:sp>
      <p:sp>
        <p:nvSpPr>
          <p:cNvPr id="26" name="Text 24"/>
          <p:cNvSpPr/>
          <p:nvPr/>
        </p:nvSpPr>
        <p:spPr>
          <a:xfrm>
            <a:off x="876300" y="3815785"/>
            <a:ext cx="11315700" cy="182880"/>
          </a:xfrm>
          <a:prstGeom prst="rect">
            <a:avLst/>
          </a:prstGeom>
          <a:noFill/>
          <a:ln/>
        </p:spPr>
        <p:txBody>
          <a:bodyPr wrap="none" lIns="0" tIns="0" rIns="0" bIns="0" rtlCol="0" anchor="t"/>
          <a:lstStyle/>
          <a:p>
            <a:pPr algn="l" indent="0" marL="0">
              <a:buNone/>
            </a:pPr>
            <a:r>
              <a:rPr lang="en-US" sz="1200" b="1" dirty="0">
                <a:solidFill>
                  <a:srgbClr val="5C6066"/>
                </a:solidFill>
                <a:latin typeface="Microsoft YaHei" pitchFamily="34" charset="0"/>
                <a:ea typeface="Microsoft YaHei" pitchFamily="34" charset="-122"/>
                <a:cs typeface="Microsoft YaHei" pitchFamily="34" charset="-120"/>
              </a:rPr>
              <a:t>Exports</a:t>
            </a:r>
            <a:endParaRPr lang="en-US" sz="1200" dirty="0">
              <a:latin typeface="Microsoft YaHei" pitchFamily="34" charset="0"/>
              <a:ea typeface="Microsoft YaHei" pitchFamily="34" charset="-122"/>
              <a:cs typeface="Microsoft YaHei" pitchFamily="34" charset="-120"/>
            </a:endParaRPr>
          </a:p>
        </p:txBody>
      </p:sp>
      <p:sp>
        <p:nvSpPr>
          <p:cNvPr id="27" name="Text 25"/>
          <p:cNvSpPr/>
          <p:nvPr/>
        </p:nvSpPr>
        <p:spPr>
          <a:xfrm>
            <a:off x="2479403" y="3815785"/>
            <a:ext cx="9712597" cy="182880"/>
          </a:xfrm>
          <a:prstGeom prst="rect">
            <a:avLst/>
          </a:prstGeom>
          <a:noFill/>
          <a:ln/>
        </p:spPr>
        <p:txBody>
          <a:bodyPr wrap="none" lIns="0" tIns="0" rIns="0" bIns="0" rtlCol="0" anchor="t"/>
          <a:lstStyle/>
          <a:p>
            <a:pPr algn="l" indent="0" marL="0">
              <a:buNone/>
            </a:pPr>
            <a:r>
              <a:rPr lang="en-US" sz="1200" dirty="0">
                <a:solidFill>
                  <a:srgbClr val="17181A"/>
                </a:solidFill>
                <a:latin typeface="Microsoft YaHei" pitchFamily="34" charset="0"/>
                <a:ea typeface="Microsoft YaHei" pitchFamily="34" charset="-122"/>
                <a:cs typeface="Microsoft YaHei" pitchFamily="34" charset="-120"/>
              </a:rPr>
              <a:t>Ship to the old plan</a:t>
            </a:r>
            <a:endParaRPr lang="en-US" sz="1200" dirty="0">
              <a:latin typeface="Microsoft YaHei" pitchFamily="34" charset="0"/>
              <a:ea typeface="Microsoft YaHei" pitchFamily="34" charset="-122"/>
              <a:cs typeface="Microsoft YaHei" pitchFamily="34" charset="-120"/>
            </a:endParaRPr>
          </a:p>
        </p:txBody>
      </p:sp>
      <p:sp>
        <p:nvSpPr>
          <p:cNvPr id="28" name="Text 26"/>
          <p:cNvSpPr/>
          <p:nvPr/>
        </p:nvSpPr>
        <p:spPr>
          <a:xfrm>
            <a:off x="7000445" y="3815785"/>
            <a:ext cx="5191555" cy="182880"/>
          </a:xfrm>
          <a:prstGeom prst="rect">
            <a:avLst/>
          </a:prstGeom>
          <a:noFill/>
          <a:ln/>
        </p:spPr>
        <p:txBody>
          <a:bodyPr wrap="none" lIns="0" tIns="0" rIns="0" bIns="0" rtlCol="0" anchor="t"/>
          <a:lstStyle/>
          <a:p>
            <a:pPr algn="l" indent="0" marL="0">
              <a:buNone/>
            </a:pPr>
            <a:r>
              <a:rPr lang="en-US" sz="1200" b="1" dirty="0">
                <a:solidFill>
                  <a:srgbClr val="0032A0"/>
                </a:solidFill>
                <a:latin typeface="Microsoft YaHei" pitchFamily="34" charset="0"/>
                <a:ea typeface="Microsoft YaHei" pitchFamily="34" charset="-122"/>
                <a:cs typeface="Microsoft YaHei" pitchFamily="34" charset="-120"/>
              </a:rPr>
              <a:t>Reprice Brazil and Mexico at new tariffs</a:t>
            </a:r>
            <a:endParaRPr lang="en-US" sz="1200" dirty="0">
              <a:latin typeface="Microsoft YaHei" pitchFamily="34" charset="0"/>
              <a:ea typeface="Microsoft YaHei" pitchFamily="34" charset="-122"/>
              <a:cs typeface="Microsoft YaHei" pitchFamily="34" charset="-120"/>
            </a:endParaRPr>
          </a:p>
        </p:txBody>
      </p:sp>
      <p:sp>
        <p:nvSpPr>
          <p:cNvPr id="29" name="Text 27"/>
          <p:cNvSpPr/>
          <p:nvPr/>
        </p:nvSpPr>
        <p:spPr>
          <a:xfrm>
            <a:off x="876300" y="4234885"/>
            <a:ext cx="11315700" cy="182880"/>
          </a:xfrm>
          <a:prstGeom prst="rect">
            <a:avLst/>
          </a:prstGeom>
          <a:noFill/>
          <a:ln/>
        </p:spPr>
        <p:txBody>
          <a:bodyPr wrap="none" lIns="0" tIns="0" rIns="0" bIns="0" rtlCol="0" anchor="t"/>
          <a:lstStyle/>
          <a:p>
            <a:pPr algn="l" indent="0" marL="0">
              <a:buNone/>
            </a:pPr>
            <a:r>
              <a:rPr lang="en-US" sz="1200" b="1" dirty="0">
                <a:solidFill>
                  <a:srgbClr val="5C6066"/>
                </a:solidFill>
                <a:latin typeface="Microsoft YaHei" pitchFamily="34" charset="0"/>
                <a:ea typeface="Microsoft YaHei" pitchFamily="34" charset="-122"/>
                <a:cs typeface="Microsoft YaHei" pitchFamily="34" charset="-120"/>
              </a:rPr>
              <a:t>Cost</a:t>
            </a:r>
            <a:endParaRPr lang="en-US" sz="1200" dirty="0">
              <a:latin typeface="Microsoft YaHei" pitchFamily="34" charset="0"/>
              <a:ea typeface="Microsoft YaHei" pitchFamily="34" charset="-122"/>
              <a:cs typeface="Microsoft YaHei" pitchFamily="34" charset="-120"/>
            </a:endParaRPr>
          </a:p>
        </p:txBody>
      </p:sp>
      <p:sp>
        <p:nvSpPr>
          <p:cNvPr id="30" name="Text 28"/>
          <p:cNvSpPr/>
          <p:nvPr/>
        </p:nvSpPr>
        <p:spPr>
          <a:xfrm>
            <a:off x="2479403" y="4234885"/>
            <a:ext cx="9712597" cy="182880"/>
          </a:xfrm>
          <a:prstGeom prst="rect">
            <a:avLst/>
          </a:prstGeom>
          <a:noFill/>
          <a:ln/>
        </p:spPr>
        <p:txBody>
          <a:bodyPr wrap="none" lIns="0" tIns="0" rIns="0" bIns="0" rtlCol="0" anchor="t"/>
          <a:lstStyle/>
          <a:p>
            <a:pPr algn="l" indent="0" marL="0">
              <a:buNone/>
            </a:pPr>
            <a:r>
              <a:rPr lang="en-US" sz="1200" dirty="0">
                <a:solidFill>
                  <a:srgbClr val="17181A"/>
                </a:solidFill>
                <a:latin typeface="Microsoft YaHei" pitchFamily="34" charset="0"/>
                <a:ea typeface="Microsoft YaHei" pitchFamily="34" charset="-122"/>
                <a:cs typeface="Microsoft YaHei" pitchFamily="34" charset="-120"/>
              </a:rPr>
              <a:t>Missed target, stock and discounts by Dec</a:t>
            </a:r>
            <a:endParaRPr lang="en-US" sz="1200" dirty="0">
              <a:latin typeface="Microsoft YaHei" pitchFamily="34" charset="0"/>
              <a:ea typeface="Microsoft YaHei" pitchFamily="34" charset="-122"/>
              <a:cs typeface="Microsoft YaHei" pitchFamily="34" charset="-120"/>
            </a:endParaRPr>
          </a:p>
        </p:txBody>
      </p:sp>
      <p:sp>
        <p:nvSpPr>
          <p:cNvPr id="31" name="Text 29"/>
          <p:cNvSpPr/>
          <p:nvPr/>
        </p:nvSpPr>
        <p:spPr>
          <a:xfrm>
            <a:off x="7000445" y="4234885"/>
            <a:ext cx="5191555" cy="182880"/>
          </a:xfrm>
          <a:prstGeom prst="rect">
            <a:avLst/>
          </a:prstGeom>
          <a:noFill/>
          <a:ln/>
        </p:spPr>
        <p:txBody>
          <a:bodyPr wrap="none" lIns="0" tIns="0" rIns="0" bIns="0" rtlCol="0" anchor="t"/>
          <a:lstStyle/>
          <a:p>
            <a:pPr algn="l" indent="0" marL="0">
              <a:buNone/>
            </a:pPr>
            <a:r>
              <a:rPr lang="en-US" sz="1200" b="1" dirty="0">
                <a:solidFill>
                  <a:srgbClr val="0032A0"/>
                </a:solidFill>
                <a:latin typeface="Microsoft YaHei" pitchFamily="34" charset="0"/>
                <a:ea typeface="Microsoft YaHei" pitchFamily="34" charset="-122"/>
                <a:cs typeface="Microsoft YaHei" pitchFamily="34" charset="-120"/>
              </a:rPr>
              <a:t>Full-year target comes down</a:t>
            </a:r>
            <a:endParaRPr lang="en-US" sz="12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032A0"/>
          </a:solidFill>
          <a:ln/>
        </p:spPr>
      </p:sp>
      <p:sp>
        <p:nvSpPr>
          <p:cNvPr id="3" name="Shape 1"/>
          <p:cNvSpPr/>
          <p:nvPr/>
        </p:nvSpPr>
        <p:spPr>
          <a:xfrm>
            <a:off x="10287000" y="914400"/>
            <a:ext cx="419100" cy="419100"/>
          </a:xfrm>
          <a:prstGeom prst="rect">
            <a:avLst/>
          </a:prstGeom>
          <a:solidFill>
            <a:srgbClr val="FFFFFF"/>
          </a:solidFill>
          <a:ln/>
        </p:spPr>
      </p:sp>
      <p:sp>
        <p:nvSpPr>
          <p:cNvPr id="4" name="Shape 2"/>
          <p:cNvSpPr/>
          <p:nvPr/>
        </p:nvSpPr>
        <p:spPr>
          <a:xfrm>
            <a:off x="10801350" y="1047750"/>
            <a:ext cx="285750" cy="285750"/>
          </a:xfrm>
          <a:prstGeom prst="rect">
            <a:avLst/>
          </a:prstGeom>
          <a:solidFill>
            <a:srgbClr val="FFFFFF"/>
          </a:solidFill>
          <a:ln/>
        </p:spPr>
      </p:sp>
      <p:sp>
        <p:nvSpPr>
          <p:cNvPr id="5" name="Shape 3"/>
          <p:cNvSpPr/>
          <p:nvPr/>
        </p:nvSpPr>
        <p:spPr>
          <a:xfrm>
            <a:off x="11182350" y="1143000"/>
            <a:ext cx="190500" cy="190500"/>
          </a:xfrm>
          <a:prstGeom prst="rect">
            <a:avLst/>
          </a:prstGeom>
          <a:solidFill>
            <a:srgbClr val="FFFFFF"/>
          </a:solidFill>
          <a:ln/>
        </p:spPr>
      </p:sp>
      <p:sp>
        <p:nvSpPr>
          <p:cNvPr id="6" name="Text 4"/>
          <p:cNvSpPr/>
          <p:nvPr/>
        </p:nvSpPr>
        <p:spPr>
          <a:xfrm>
            <a:off x="762000" y="939958"/>
            <a:ext cx="11430000" cy="205740"/>
          </a:xfrm>
          <a:prstGeom prst="rect">
            <a:avLst/>
          </a:prstGeom>
          <a:noFill/>
          <a:ln/>
        </p:spPr>
        <p:txBody>
          <a:bodyPr wrap="none" lIns="0" tIns="0" rIns="0" bIns="0" rtlCol="0" anchor="t"/>
          <a:lstStyle/>
          <a:p>
            <a:pPr algn="l" indent="0" marL="0">
              <a:buNone/>
            </a:pPr>
            <a:r>
              <a:rPr lang="en-US" sz="1350" dirty="0">
                <a:solidFill>
                  <a:srgbClr val="C7D2EA"/>
                </a:solidFill>
                <a:latin typeface="Microsoft YaHei" pitchFamily="34" charset="0"/>
                <a:ea typeface="Microsoft YaHei" pitchFamily="34" charset="-122"/>
                <a:cs typeface="Microsoft YaHei" pitchFamily="34" charset="-120"/>
              </a:rPr>
              <a:t>For management to decide</a:t>
            </a:r>
            <a:endParaRPr lang="en-US" sz="1350" dirty="0">
              <a:latin typeface="Microsoft YaHei" pitchFamily="34" charset="0"/>
              <a:ea typeface="Microsoft YaHei" pitchFamily="34" charset="-122"/>
              <a:cs typeface="Microsoft YaHei" pitchFamily="34" charset="-120"/>
            </a:endParaRPr>
          </a:p>
        </p:txBody>
      </p:sp>
      <p:sp>
        <p:nvSpPr>
          <p:cNvPr id="7" name="Shape 5"/>
          <p:cNvSpPr/>
          <p:nvPr/>
        </p:nvSpPr>
        <p:spPr>
          <a:xfrm>
            <a:off x="6116003" y="3208020"/>
            <a:ext cx="3970973" cy="28575"/>
          </a:xfrm>
          <a:prstGeom prst="rect">
            <a:avLst/>
          </a:prstGeom>
          <a:solidFill>
            <a:srgbClr val="FFFFFF"/>
          </a:solidFill>
          <a:ln/>
        </p:spPr>
      </p:sp>
      <p:sp>
        <p:nvSpPr>
          <p:cNvPr id="8" name="Text 6"/>
          <p:cNvSpPr/>
          <p:nvPr/>
        </p:nvSpPr>
        <p:spPr>
          <a:xfrm>
            <a:off x="762000" y="2620572"/>
            <a:ext cx="11430000" cy="640080"/>
          </a:xfrm>
          <a:prstGeom prst="rect">
            <a:avLst/>
          </a:prstGeom>
          <a:noFill/>
          <a:ln/>
        </p:spPr>
        <p:txBody>
          <a:bodyPr wrap="none" lIns="0" tIns="0" rIns="0" bIns="0" rtlCol="0" anchor="t"/>
          <a:lstStyle/>
          <a:p>
            <a:pPr algn="l" indent="0" marL="0">
              <a:buNone/>
            </a:pPr>
            <a:r>
              <a:rPr lang="en-US" sz="4200" b="1" dirty="0">
                <a:solidFill>
                  <a:srgbClr val="FFFFFF"/>
                </a:solidFill>
                <a:latin typeface="Microsoft YaHei" pitchFamily="34" charset="0"/>
                <a:ea typeface="Microsoft YaHei" pitchFamily="34" charset="-122"/>
                <a:cs typeface="Microsoft YaHei" pitchFamily="34" charset="-120"/>
              </a:rPr>
              <a:t>Reset Q4 targets to Q3</a:t>
            </a:r>
            <a:pPr algn="l" indent="0" marL="0">
              <a:buNone/>
            </a:pPr>
            <a:r>
              <a:rPr lang="en-US" sz="4200" b="1" dirty="0">
                <a:solidFill>
                  <a:srgbClr val="FFFFFF"/>
                </a:solidFill>
                <a:latin typeface="Microsoft YaHei" pitchFamily="34" charset="0"/>
                <a:ea typeface="Microsoft YaHei" pitchFamily="34" charset="-122"/>
                <a:cs typeface="Microsoft YaHei" pitchFamily="34" charset="-120"/>
              </a:rPr>
              <a:t>'</a:t>
            </a:r>
            <a:pPr algn="l" indent="0" marL="0">
              <a:buNone/>
            </a:pPr>
            <a:r>
              <a:rPr lang="en-US" sz="4200" b="1" dirty="0">
                <a:solidFill>
                  <a:srgbClr val="FFFFFF"/>
                </a:solidFill>
                <a:latin typeface="Microsoft YaHei" pitchFamily="34" charset="0"/>
                <a:ea typeface="Microsoft YaHei" pitchFamily="34" charset="-122"/>
                <a:cs typeface="Microsoft YaHei" pitchFamily="34" charset="-120"/>
              </a:rPr>
              <a:t>s real trend</a:t>
            </a:r>
            <a:endParaRPr lang="en-US" sz="4200" dirty="0">
              <a:latin typeface="Microsoft YaHei" pitchFamily="34" charset="0"/>
              <a:ea typeface="Microsoft YaHei" pitchFamily="34" charset="-122"/>
              <a:cs typeface="Microsoft YaHei" pitchFamily="34" charset="-120"/>
            </a:endParaRPr>
          </a:p>
        </p:txBody>
      </p:sp>
      <p:sp>
        <p:nvSpPr>
          <p:cNvPr id="9" name="Shape 7"/>
          <p:cNvSpPr/>
          <p:nvPr/>
        </p:nvSpPr>
        <p:spPr>
          <a:xfrm>
            <a:off x="762000" y="3848100"/>
            <a:ext cx="10668000" cy="9525"/>
          </a:xfrm>
          <a:prstGeom prst="rect">
            <a:avLst/>
          </a:prstGeom>
          <a:solidFill>
            <a:srgbClr val="FFFFFF">
              <a:alpha val="40000"/>
            </a:srgbClr>
          </a:solidFill>
          <a:ln/>
        </p:spPr>
      </p:sp>
      <p:sp>
        <p:nvSpPr>
          <p:cNvPr id="10" name="Text 8"/>
          <p:cNvSpPr/>
          <p:nvPr/>
        </p:nvSpPr>
        <p:spPr>
          <a:xfrm>
            <a:off x="762000" y="4150606"/>
            <a:ext cx="11430000" cy="228600"/>
          </a:xfrm>
          <a:prstGeom prst="rect">
            <a:avLst/>
          </a:prstGeom>
          <a:noFill/>
          <a:ln/>
        </p:spPr>
        <p:txBody>
          <a:bodyPr wrap="none" lIns="0" tIns="0" rIns="0" bIns="0" rtlCol="0" anchor="t"/>
          <a:lstStyle/>
          <a:p>
            <a:pPr algn="l" indent="0" marL="0">
              <a:buNone/>
            </a:pPr>
            <a:r>
              <a:rPr lang="en-US" sz="1500" b="1" dirty="0">
                <a:solidFill>
                  <a:srgbClr val="B3C2E3"/>
                </a:solidFill>
                <a:latin typeface="Microsoft YaHei" pitchFamily="34" charset="0"/>
                <a:ea typeface="Microsoft YaHei" pitchFamily="34" charset="-122"/>
                <a:cs typeface="Microsoft YaHei" pitchFamily="34" charset="-120"/>
              </a:rPr>
              <a:t>01</a:t>
            </a:r>
            <a:endParaRPr lang="en-US" sz="1500" dirty="0">
              <a:latin typeface="Microsoft YaHei" pitchFamily="34" charset="0"/>
              <a:ea typeface="Microsoft YaHei" pitchFamily="34" charset="-122"/>
              <a:cs typeface="Microsoft YaHei" pitchFamily="34" charset="-120"/>
            </a:endParaRPr>
          </a:p>
        </p:txBody>
      </p:sp>
      <p:sp>
        <p:nvSpPr>
          <p:cNvPr id="11" name="Text 9"/>
          <p:cNvSpPr/>
          <p:nvPr/>
        </p:nvSpPr>
        <p:spPr>
          <a:xfrm>
            <a:off x="762000" y="4504477"/>
            <a:ext cx="11430000" cy="274320"/>
          </a:xfrm>
          <a:prstGeom prst="rect">
            <a:avLst/>
          </a:prstGeom>
          <a:noFill/>
          <a:ln/>
        </p:spPr>
        <p:txBody>
          <a:bodyPr wrap="none" lIns="0" tIns="0" rIns="0" bIns="0" rtlCol="0" anchor="t"/>
          <a:lstStyle/>
          <a:p>
            <a:pPr algn="l" indent="0" marL="0">
              <a:buNone/>
            </a:pPr>
            <a:r>
              <a:rPr lang="en-US" sz="1800" dirty="0">
                <a:solidFill>
                  <a:srgbClr val="FFFFFF"/>
                </a:solidFill>
                <a:latin typeface="Microsoft YaHei" pitchFamily="34" charset="0"/>
                <a:ea typeface="Microsoft YaHei" pitchFamily="34" charset="-122"/>
                <a:cs typeface="Microsoft YaHei" pitchFamily="34" charset="-120"/>
              </a:rPr>
              <a:t>Move promotion budget</a:t>
            </a:r>
            <a:endParaRPr lang="en-US" sz="1800" dirty="0">
              <a:latin typeface="Microsoft YaHei" pitchFamily="34" charset="0"/>
              <a:ea typeface="Microsoft YaHei" pitchFamily="34" charset="-122"/>
              <a:cs typeface="Microsoft YaHei" pitchFamily="34" charset="-120"/>
            </a:endParaRPr>
          </a:p>
        </p:txBody>
      </p:sp>
      <p:sp>
        <p:nvSpPr>
          <p:cNvPr id="12" name="Text 10"/>
          <p:cNvSpPr/>
          <p:nvPr/>
        </p:nvSpPr>
        <p:spPr>
          <a:xfrm>
            <a:off x="762000" y="4828327"/>
            <a:ext cx="11430000" cy="274320"/>
          </a:xfrm>
          <a:prstGeom prst="rect">
            <a:avLst/>
          </a:prstGeom>
          <a:noFill/>
          <a:ln/>
        </p:spPr>
        <p:txBody>
          <a:bodyPr wrap="none" lIns="0" tIns="0" rIns="0" bIns="0" rtlCol="0" anchor="t"/>
          <a:lstStyle/>
          <a:p>
            <a:pPr algn="l" indent="0" marL="0">
              <a:buNone/>
            </a:pPr>
            <a:r>
              <a:rPr lang="en-US" sz="1800" dirty="0">
                <a:solidFill>
                  <a:srgbClr val="FFFFFF"/>
                </a:solidFill>
                <a:latin typeface="Microsoft YaHei" pitchFamily="34" charset="0"/>
                <a:ea typeface="Microsoft YaHei" pitchFamily="34" charset="-122"/>
                <a:cs typeface="Microsoft YaHei" pitchFamily="34" charset="-120"/>
              </a:rPr>
              <a:t>into Oct–Nov</a:t>
            </a:r>
            <a:endParaRPr lang="en-US" sz="1800" dirty="0">
              <a:latin typeface="Microsoft YaHei" pitchFamily="34" charset="0"/>
              <a:ea typeface="Microsoft YaHei" pitchFamily="34" charset="-122"/>
              <a:cs typeface="Microsoft YaHei" pitchFamily="34" charset="-120"/>
            </a:endParaRPr>
          </a:p>
        </p:txBody>
      </p:sp>
      <p:sp>
        <p:nvSpPr>
          <p:cNvPr id="13" name="Text 11"/>
          <p:cNvSpPr/>
          <p:nvPr/>
        </p:nvSpPr>
        <p:spPr>
          <a:xfrm>
            <a:off x="4343400" y="4150606"/>
            <a:ext cx="7848600" cy="228600"/>
          </a:xfrm>
          <a:prstGeom prst="rect">
            <a:avLst/>
          </a:prstGeom>
          <a:noFill/>
          <a:ln/>
        </p:spPr>
        <p:txBody>
          <a:bodyPr wrap="none" lIns="0" tIns="0" rIns="0" bIns="0" rtlCol="0" anchor="t"/>
          <a:lstStyle/>
          <a:p>
            <a:pPr algn="l" indent="0" marL="0">
              <a:buNone/>
            </a:pPr>
            <a:r>
              <a:rPr lang="en-US" sz="1500" b="1" dirty="0">
                <a:solidFill>
                  <a:srgbClr val="B3C2E3"/>
                </a:solidFill>
                <a:latin typeface="Microsoft YaHei" pitchFamily="34" charset="0"/>
                <a:ea typeface="Microsoft YaHei" pitchFamily="34" charset="-122"/>
                <a:cs typeface="Microsoft YaHei" pitchFamily="34" charset="-120"/>
              </a:rPr>
              <a:t>02</a:t>
            </a:r>
            <a:endParaRPr lang="en-US" sz="1500" dirty="0">
              <a:latin typeface="Microsoft YaHei" pitchFamily="34" charset="0"/>
              <a:ea typeface="Microsoft YaHei" pitchFamily="34" charset="-122"/>
              <a:cs typeface="Microsoft YaHei" pitchFamily="34" charset="-120"/>
            </a:endParaRPr>
          </a:p>
        </p:txBody>
      </p:sp>
      <p:sp>
        <p:nvSpPr>
          <p:cNvPr id="14" name="Text 12"/>
          <p:cNvSpPr/>
          <p:nvPr/>
        </p:nvSpPr>
        <p:spPr>
          <a:xfrm>
            <a:off x="4343400" y="4504477"/>
            <a:ext cx="7848600" cy="274320"/>
          </a:xfrm>
          <a:prstGeom prst="rect">
            <a:avLst/>
          </a:prstGeom>
          <a:noFill/>
          <a:ln/>
        </p:spPr>
        <p:txBody>
          <a:bodyPr wrap="none" lIns="0" tIns="0" rIns="0" bIns="0" rtlCol="0" anchor="t"/>
          <a:lstStyle/>
          <a:p>
            <a:pPr algn="l" indent="0" marL="0">
              <a:buNone/>
            </a:pPr>
            <a:r>
              <a:rPr lang="en-US" sz="1800" dirty="0">
                <a:solidFill>
                  <a:srgbClr val="FFFFFF"/>
                </a:solidFill>
                <a:latin typeface="Microsoft YaHei" pitchFamily="34" charset="0"/>
                <a:ea typeface="Microsoft YaHei" pitchFamily="34" charset="-122"/>
                <a:cs typeface="Microsoft YaHei" pitchFamily="34" charset="-120"/>
              </a:rPr>
              <a:t>Finance and insurance</a:t>
            </a:r>
            <a:endParaRPr lang="en-US" sz="1800" dirty="0">
              <a:latin typeface="Microsoft YaHei" pitchFamily="34" charset="0"/>
              <a:ea typeface="Microsoft YaHei" pitchFamily="34" charset="-122"/>
              <a:cs typeface="Microsoft YaHei" pitchFamily="34" charset="-120"/>
            </a:endParaRPr>
          </a:p>
        </p:txBody>
      </p:sp>
      <p:sp>
        <p:nvSpPr>
          <p:cNvPr id="15" name="Text 13"/>
          <p:cNvSpPr/>
          <p:nvPr/>
        </p:nvSpPr>
        <p:spPr>
          <a:xfrm>
            <a:off x="4343400" y="4828327"/>
            <a:ext cx="7848600" cy="274320"/>
          </a:xfrm>
          <a:prstGeom prst="rect">
            <a:avLst/>
          </a:prstGeom>
          <a:noFill/>
          <a:ln/>
        </p:spPr>
        <p:txBody>
          <a:bodyPr wrap="none" lIns="0" tIns="0" rIns="0" bIns="0" rtlCol="0" anchor="t"/>
          <a:lstStyle/>
          <a:p>
            <a:pPr algn="l" indent="0" marL="0">
              <a:buNone/>
            </a:pPr>
            <a:r>
              <a:rPr lang="en-US" sz="1800" dirty="0">
                <a:solidFill>
                  <a:srgbClr val="FFFFFF"/>
                </a:solidFill>
                <a:latin typeface="Microsoft YaHei" pitchFamily="34" charset="0"/>
                <a:ea typeface="Microsoft YaHei" pitchFamily="34" charset="-122"/>
                <a:cs typeface="Microsoft YaHei" pitchFamily="34" charset="-120"/>
              </a:rPr>
              <a:t>perks, each cleared</a:t>
            </a:r>
            <a:endParaRPr lang="en-US" sz="1800" dirty="0">
              <a:latin typeface="Microsoft YaHei" pitchFamily="34" charset="0"/>
              <a:ea typeface="Microsoft YaHei" pitchFamily="34" charset="-122"/>
              <a:cs typeface="Microsoft YaHei" pitchFamily="34" charset="-120"/>
            </a:endParaRPr>
          </a:p>
        </p:txBody>
      </p:sp>
      <p:sp>
        <p:nvSpPr>
          <p:cNvPr id="16" name="Text 14"/>
          <p:cNvSpPr/>
          <p:nvPr/>
        </p:nvSpPr>
        <p:spPr>
          <a:xfrm>
            <a:off x="7924800" y="4150606"/>
            <a:ext cx="4267200" cy="228600"/>
          </a:xfrm>
          <a:prstGeom prst="rect">
            <a:avLst/>
          </a:prstGeom>
          <a:noFill/>
          <a:ln/>
        </p:spPr>
        <p:txBody>
          <a:bodyPr wrap="none" lIns="0" tIns="0" rIns="0" bIns="0" rtlCol="0" anchor="t"/>
          <a:lstStyle/>
          <a:p>
            <a:pPr algn="l" indent="0" marL="0">
              <a:buNone/>
            </a:pPr>
            <a:r>
              <a:rPr lang="en-US" sz="1500" b="1" dirty="0">
                <a:solidFill>
                  <a:srgbClr val="B3C2E3"/>
                </a:solidFill>
                <a:latin typeface="Microsoft YaHei" pitchFamily="34" charset="0"/>
                <a:ea typeface="Microsoft YaHei" pitchFamily="34" charset="-122"/>
                <a:cs typeface="Microsoft YaHei" pitchFamily="34" charset="-120"/>
              </a:rPr>
              <a:t>03</a:t>
            </a:r>
            <a:endParaRPr lang="en-US" sz="1500" dirty="0">
              <a:latin typeface="Microsoft YaHei" pitchFamily="34" charset="0"/>
              <a:ea typeface="Microsoft YaHei" pitchFamily="34" charset="-122"/>
              <a:cs typeface="Microsoft YaHei" pitchFamily="34" charset="-120"/>
            </a:endParaRPr>
          </a:p>
        </p:txBody>
      </p:sp>
      <p:sp>
        <p:nvSpPr>
          <p:cNvPr id="17" name="Text 15"/>
          <p:cNvSpPr/>
          <p:nvPr/>
        </p:nvSpPr>
        <p:spPr>
          <a:xfrm>
            <a:off x="7924800" y="4504477"/>
            <a:ext cx="4267200" cy="274320"/>
          </a:xfrm>
          <a:prstGeom prst="rect">
            <a:avLst/>
          </a:prstGeom>
          <a:noFill/>
          <a:ln/>
        </p:spPr>
        <p:txBody>
          <a:bodyPr wrap="none" lIns="0" tIns="0" rIns="0" bIns="0" rtlCol="0" anchor="t"/>
          <a:lstStyle/>
          <a:p>
            <a:pPr algn="l" indent="0" marL="0">
              <a:buNone/>
            </a:pPr>
            <a:r>
              <a:rPr lang="en-US" sz="1800" dirty="0">
                <a:solidFill>
                  <a:srgbClr val="FFFFFF"/>
                </a:solidFill>
                <a:latin typeface="Microsoft YaHei" pitchFamily="34" charset="0"/>
                <a:ea typeface="Microsoft YaHei" pitchFamily="34" charset="-122"/>
                <a:cs typeface="Microsoft YaHei" pitchFamily="34" charset="-120"/>
              </a:rPr>
              <a:t>Reprice exports to Brazil</a:t>
            </a:r>
            <a:endParaRPr lang="en-US" sz="1800" dirty="0">
              <a:latin typeface="Microsoft YaHei" pitchFamily="34" charset="0"/>
              <a:ea typeface="Microsoft YaHei" pitchFamily="34" charset="-122"/>
              <a:cs typeface="Microsoft YaHei" pitchFamily="34" charset="-120"/>
            </a:endParaRPr>
          </a:p>
        </p:txBody>
      </p:sp>
      <p:sp>
        <p:nvSpPr>
          <p:cNvPr id="18" name="Text 16"/>
          <p:cNvSpPr/>
          <p:nvPr/>
        </p:nvSpPr>
        <p:spPr>
          <a:xfrm>
            <a:off x="7924800" y="4828327"/>
            <a:ext cx="4267200" cy="274320"/>
          </a:xfrm>
          <a:prstGeom prst="rect">
            <a:avLst/>
          </a:prstGeom>
          <a:noFill/>
          <a:ln/>
        </p:spPr>
        <p:txBody>
          <a:bodyPr wrap="none" lIns="0" tIns="0" rIns="0" bIns="0" rtlCol="0" anchor="t"/>
          <a:lstStyle/>
          <a:p>
            <a:pPr algn="l" indent="0" marL="0">
              <a:buNone/>
            </a:pPr>
            <a:r>
              <a:rPr lang="en-US" sz="1800" dirty="0">
                <a:solidFill>
                  <a:srgbClr val="FFFFFF"/>
                </a:solidFill>
                <a:latin typeface="Microsoft YaHei" pitchFamily="34" charset="0"/>
                <a:ea typeface="Microsoft YaHei" pitchFamily="34" charset="-122"/>
                <a:cs typeface="Microsoft YaHei" pitchFamily="34" charset="-120"/>
              </a:rPr>
              <a:t>and Mexico</a:t>
            </a:r>
            <a:endParaRPr lang="en-US" sz="18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