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这份材料用五家上市茶饮公司 2026 年中报和第三方行业数据，回答一个问题：开店潮之后，2027 年的增长从哪里来。结论先讲，证据在后，最后一页是需要管理层拍板的事。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这一页是整份材料的结论。后面三组证据分别回答：门店还能不能带来增长，2025 年的单量靠什么撑起来，下一段增长有没有已经见效的方向。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新开数三年从 17.3 万家降到 10.3 万家，关店数一直在 13 万到 16 万家之间。2023 年还净增 19,934 家，2024 年净减 11,613 家，2025 年净减 29,434 家。红餐的统计范围包括非连锁门店，方向相反，脚注里一并列出。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街头的变化比行业总数更直观。窄门餐眼的滚动口径显示，截至 2026 年 7 月中旬，全国奶茶门店约 37.3 万家，一年净减约 5.45 万家。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门店数是集团口径，含幸运咖和鲜啤福鹿家。收入的大头是总部卖给加盟商的货，不是门店零售额，所以门店越多、收入越应该同步增长，现在两者差了 18 个百分点。中报发布后两个交易日，蜜雪股价累计下跌 14.88%。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同一个季度比，霸王茶姬大中华区单店月均 GMV 年年下滑。今年二季度 33.8 万元，比两年前的 53.8 万元少了 37%。大中华区同店 GMV 从 2025 年二季度起连续五个季度两位数下降，今年二季度为 -16.1%。公司对 2026 年的指引是收入和利润与 2025 年大体持平，同店恢复是首要 KPI。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2024 年古茗单店日均 384 杯，2025 年外卖补贴大战期间涨到 456 杯，涨了 18.8%，公司把平台补贴列为原因之一。今年上半年 440 杯，和去年同期的 439 杯基本持平。蜜雪管理层也说，去年外卖大战把门店营业额推到异常高位，形成了高基数。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2026 年 1 月的调查评估由国务院反垄断反不正当竞争委员会办公室开展，理由是拼补贴、拼价格、控流量等问题突出。6 月的文件是市场监管总局发布的《外卖平台补贴行为规范十条（征求意见稿）》。2027 年的销量计划不应再假设有平台补贴。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四条路都是龙头公司自己在走的。只有新品类和新时段已经在单店上看到效果：补贴退坡的半年里，古茗单店杯量没有掉，公司把原因归于咖啡和早餐。古茗咖啡单店日均 2025 年末约 80 杯，2026 年目标约 120 杯。蜜雪的供应链投入和霸王茶姬的模式调整刚开始，单店还在下滑。出海门店在增加，霸王茶姬二季度海外 GMV 同比增长 114.3%，但海外同店仍是负增长，蜜雪海外门店 2025 年首次净减 428 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截至 2026 年 6 月，古茗约 1.35 万家门店配了咖啡机，覆盖约 94%。蜜雪也在跟进：现磨咖啡机 6 月底铺到超 3,000 家门店，8 月 27 日超 6,000 家，年内计划约 1.4 万家。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按门店数定计划，前提是新店能带来和老店差不多的收入，这个前提已经不成立。按单店定计划，开店仍然可以做，但要先回答新店会不会摊薄周边老店的生意。古茗管理层也说过，大量质量较差的门店会稀释存量加盟商的生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需要管理层今天确认的是第一条：2027 年第一考核指标从门店净增改为同店增长。其余三项是确认之后预算编制要跟着改的地方。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6F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" y="1866900"/>
            <a:ext cx="609600" cy="57150"/>
          </a:xfrm>
          <a:prstGeom prst="rect">
            <a:avLst/>
          </a:prstGeom>
          <a:solidFill>
            <a:srgbClr val="F5C518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2178310"/>
            <a:ext cx="11277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新茶饮上市公司 2026 年中报复盘与 2027 年计划建议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14400" y="2573130"/>
            <a:ext cx="11277600" cy="777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1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开店潮之后，增长靠什么</a:t>
            </a:r>
            <a:endParaRPr lang="en-US" sz="51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14400" y="4953000"/>
            <a:ext cx="10363200" cy="0"/>
          </a:xfrm>
          <a:prstGeom prst="line">
            <a:avLst/>
          </a:prstGeom>
          <a:noFill/>
          <a:ln w="9525">
            <a:solidFill>
              <a:srgbClr val="1E2A4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5167357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01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914400" y="5435860"/>
            <a:ext cx="11277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多开店换不来同样的收入和利润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419600" y="5167357"/>
            <a:ext cx="777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02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419600" y="5435860"/>
            <a:ext cx="777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补贴抬高的单量正在回落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924800" y="5167357"/>
            <a:ext cx="4267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03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924800" y="5435860"/>
            <a:ext cx="42672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新品类和新时段最先见效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6F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" y="1676400"/>
            <a:ext cx="609600" cy="57150"/>
          </a:xfrm>
          <a:prstGeom prst="rect">
            <a:avLst/>
          </a:prstGeom>
          <a:solidFill>
            <a:srgbClr val="1E2A4A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959324"/>
            <a:ext cx="11277600" cy="617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05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增长要靠单店，不再靠开店</a:t>
            </a:r>
            <a:endParaRPr lang="en-US" sz="40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14400" y="3075162"/>
            <a:ext cx="1127760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02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上半年，规模最大的蜜雪门店同比多了 20.7%，收入只多 2.3%，期内利润</a:t>
            </a:r>
            <a:endParaRPr lang="en-US" sz="202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14400" y="3494262"/>
            <a:ext cx="1127760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02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降了 14.7%。连锁新茶饮门店已连续两年净减少，2025 年外卖补贴推高的</a:t>
            </a:r>
            <a:endParaRPr lang="en-US" sz="202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14400" y="3913362"/>
            <a:ext cx="1127760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02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单量今年正在回落，目前只有咖啡、早餐这类新品类和新时段已经见效。</a:t>
            </a:r>
            <a:endParaRPr lang="en-US" sz="202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882015" y="4367213"/>
            <a:ext cx="4645342" cy="280988"/>
          </a:xfrm>
          <a:custGeom>
            <a:avLst/>
            <a:gdLst/>
            <a:ahLst/>
            <a:cxnLst/>
            <a:rect l="l" t="t" r="r" b="b"/>
            <a:pathLst>
              <a:path w="4645342" h="280988">
                <a:moveTo>
                  <a:pt x="0" y="7620"/>
                </a:moveTo>
                <a:lnTo>
                  <a:pt x="4562475" y="0"/>
                </a:lnTo>
                <a:lnTo>
                  <a:pt x="4645342" y="280988"/>
                </a:lnTo>
                <a:lnTo>
                  <a:pt x="16193" y="272415"/>
                </a:lnTo>
                <a:close/>
              </a:path>
            </a:pathLst>
          </a:custGeom>
          <a:solidFill>
            <a:srgbClr val="F5C518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4332462"/>
            <a:ext cx="1127760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02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2027 年计划应以同店增长为第一指标。</a:t>
            </a:r>
            <a:endParaRPr lang="en-US" sz="202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14400" y="5996032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来源：蜜雪集团 2026 年中期业绩（2026 年 8 月），灼识咨询《2026 新茶饮行业白皮书》（2026 年 3 月）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6F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096666"/>
            <a:ext cx="112776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连锁新茶饮已连续两年关店多于开店</a:t>
            </a:r>
            <a:endParaRPr lang="en-US" sz="27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14400" y="1638300"/>
            <a:ext cx="10363200" cy="0"/>
          </a:xfrm>
          <a:prstGeom prst="line">
            <a:avLst/>
          </a:prstGeom>
          <a:noFill/>
          <a:ln w="9525">
            <a:solidFill>
              <a:srgbClr val="1E2A4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514475" y="2707386"/>
            <a:ext cx="0" cy="2590800"/>
          </a:xfrm>
          <a:prstGeom prst="line">
            <a:avLst/>
          </a:prstGeom>
          <a:noFill/>
          <a:ln w="14288">
            <a:solidFill>
              <a:srgbClr val="DDDCD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14475" y="5298186"/>
            <a:ext cx="6334125" cy="0"/>
          </a:xfrm>
          <a:prstGeom prst="line">
            <a:avLst/>
          </a:prstGeom>
          <a:noFill/>
          <a:ln w="14288">
            <a:solidFill>
              <a:srgbClr val="DDDCD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0" y="5203933"/>
            <a:ext cx="14382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0 万家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3908533"/>
            <a:ext cx="14382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10 万家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0" y="2613133"/>
            <a:ext cx="14382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 万家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0" y="5360143"/>
            <a:ext cx="51403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2023 年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0" y="5360143"/>
            <a:ext cx="93630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2024 年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393825" y="5360143"/>
            <a:ext cx="107981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2025 年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552575" y="3057144"/>
            <a:ext cx="998537" cy="2241042"/>
          </a:xfrm>
          <a:prstGeom prst="rect">
            <a:avLst/>
          </a:prstGeom>
          <a:solidFill>
            <a:srgbClr val="8C8F94"/>
          </a:solidFill>
          <a:ln/>
        </p:spPr>
      </p:sp>
      <p:sp>
        <p:nvSpPr>
          <p:cNvPr id="14" name="Text 12"/>
          <p:cNvSpPr/>
          <p:nvPr/>
        </p:nvSpPr>
        <p:spPr>
          <a:xfrm>
            <a:off x="0" y="2823826"/>
            <a:ext cx="4103687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17.3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2589213" y="3316224"/>
            <a:ext cx="998537" cy="1981962"/>
          </a:xfrm>
          <a:prstGeom prst="rect">
            <a:avLst/>
          </a:prstGeom>
          <a:solidFill>
            <a:srgbClr val="1E2A4A"/>
          </a:solidFill>
          <a:ln/>
        </p:spPr>
      </p:sp>
      <p:sp>
        <p:nvSpPr>
          <p:cNvPr id="16" name="Text 14"/>
          <p:cNvSpPr/>
          <p:nvPr/>
        </p:nvSpPr>
        <p:spPr>
          <a:xfrm>
            <a:off x="0" y="3082906"/>
            <a:ext cx="617696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15.3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3663950" y="3406902"/>
            <a:ext cx="998537" cy="1891284"/>
          </a:xfrm>
          <a:prstGeom prst="rect">
            <a:avLst/>
          </a:prstGeom>
          <a:solidFill>
            <a:srgbClr val="8C8F94"/>
          </a:solidFill>
          <a:ln/>
        </p:spPr>
      </p:sp>
      <p:sp>
        <p:nvSpPr>
          <p:cNvPr id="18" name="Text 16"/>
          <p:cNvSpPr/>
          <p:nvPr/>
        </p:nvSpPr>
        <p:spPr>
          <a:xfrm>
            <a:off x="0" y="3173584"/>
            <a:ext cx="832643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14.6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700587" y="3264408"/>
            <a:ext cx="998537" cy="2033778"/>
          </a:xfrm>
          <a:prstGeom prst="rect">
            <a:avLst/>
          </a:prstGeom>
          <a:solidFill>
            <a:srgbClr val="1E2A4A"/>
          </a:solidFill>
          <a:ln/>
        </p:spPr>
      </p:sp>
      <p:sp>
        <p:nvSpPr>
          <p:cNvPr id="20" name="Text 18"/>
          <p:cNvSpPr/>
          <p:nvPr/>
        </p:nvSpPr>
        <p:spPr>
          <a:xfrm>
            <a:off x="0" y="3031090"/>
            <a:ext cx="10399712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15.7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775325" y="3963924"/>
            <a:ext cx="998537" cy="1334262"/>
          </a:xfrm>
          <a:prstGeom prst="rect">
            <a:avLst/>
          </a:prstGeom>
          <a:solidFill>
            <a:srgbClr val="8C8F94"/>
          </a:solidFill>
          <a:ln/>
        </p:spPr>
      </p:sp>
      <p:sp>
        <p:nvSpPr>
          <p:cNvPr id="22" name="Text 20"/>
          <p:cNvSpPr/>
          <p:nvPr/>
        </p:nvSpPr>
        <p:spPr>
          <a:xfrm>
            <a:off x="357188" y="3730606"/>
            <a:ext cx="1183481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10.3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811963" y="3575304"/>
            <a:ext cx="998538" cy="1722882"/>
          </a:xfrm>
          <a:prstGeom prst="rect">
            <a:avLst/>
          </a:prstGeom>
          <a:solidFill>
            <a:srgbClr val="1E2A4A"/>
          </a:solidFill>
          <a:ln/>
        </p:spPr>
      </p:sp>
      <p:sp>
        <p:nvSpPr>
          <p:cNvPr id="24" name="Text 22"/>
          <p:cNvSpPr/>
          <p:nvPr/>
        </p:nvSpPr>
        <p:spPr>
          <a:xfrm>
            <a:off x="2430462" y="3341986"/>
            <a:ext cx="976153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13.3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515100" y="2135886"/>
            <a:ext cx="95250" cy="95250"/>
          </a:xfrm>
          <a:prstGeom prst="rect">
            <a:avLst/>
          </a:prstGeom>
          <a:solidFill>
            <a:srgbClr val="8C8F94"/>
          </a:solidFill>
          <a:ln/>
        </p:spPr>
      </p:sp>
      <p:sp>
        <p:nvSpPr>
          <p:cNvPr id="26" name="Text 24"/>
          <p:cNvSpPr/>
          <p:nvPr/>
        </p:nvSpPr>
        <p:spPr>
          <a:xfrm>
            <a:off x="6667500" y="2083543"/>
            <a:ext cx="5524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新开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7467600" y="2135886"/>
            <a:ext cx="95250" cy="95250"/>
          </a:xfrm>
          <a:prstGeom prst="rect">
            <a:avLst/>
          </a:prstGeom>
          <a:solidFill>
            <a:srgbClr val="1E2A4A"/>
          </a:solidFill>
          <a:ln/>
        </p:spPr>
      </p:sp>
      <p:sp>
        <p:nvSpPr>
          <p:cNvPr id="28" name="Text 26"/>
          <p:cNvSpPr/>
          <p:nvPr/>
        </p:nvSpPr>
        <p:spPr>
          <a:xfrm>
            <a:off x="7620000" y="2083543"/>
            <a:ext cx="4572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关闭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305800" y="1905000"/>
            <a:ext cx="0" cy="381000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686800" y="2043157"/>
            <a:ext cx="3505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2025 年净减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8586788" y="2346008"/>
            <a:ext cx="2395538" cy="560070"/>
          </a:xfrm>
          <a:custGeom>
            <a:avLst/>
            <a:gdLst/>
            <a:ahLst/>
            <a:cxnLst/>
            <a:rect l="l" t="t" r="r" b="b"/>
            <a:pathLst>
              <a:path w="2395538" h="560070">
                <a:moveTo>
                  <a:pt x="74295" y="0"/>
                </a:moveTo>
                <a:lnTo>
                  <a:pt x="2395538" y="3810"/>
                </a:lnTo>
                <a:lnTo>
                  <a:pt x="2284095" y="560070"/>
                </a:lnTo>
                <a:lnTo>
                  <a:pt x="0" y="557213"/>
                </a:lnTo>
                <a:close/>
              </a:path>
            </a:pathLst>
          </a:custGeom>
          <a:solidFill>
            <a:srgbClr val="F5C518"/>
          </a:solidFill>
          <a:ln/>
        </p:spPr>
      </p:sp>
      <p:sp>
        <p:nvSpPr>
          <p:cNvPr id="32" name="Text 30"/>
          <p:cNvSpPr/>
          <p:nvPr/>
        </p:nvSpPr>
        <p:spPr>
          <a:xfrm>
            <a:off x="8686800" y="2301623"/>
            <a:ext cx="35052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29,434 家</a:t>
            </a:r>
            <a:endParaRPr lang="en-US" sz="39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686800" y="2995958"/>
            <a:ext cx="3505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新开 103,135 家，关闭 132,569 家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8686800" y="3771900"/>
            <a:ext cx="25908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686800" y="3948157"/>
            <a:ext cx="3505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对比 2024 年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686800" y="4206623"/>
            <a:ext cx="35052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2.5 倍</a:t>
            </a:r>
            <a:endParaRPr lang="en-US" sz="39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8686800" y="4900958"/>
            <a:ext cx="3505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2024 年净减 11,613 家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914400" y="5996032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来源：灼识咨询《2026 新茶饮行业白皮书》（2026 年 3 月），基于窄门餐眼等数据，仅含地级市以上连锁新茶饮门店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6F2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5000" b="5000"/>
          <a:stretch/>
        </p:blipFill>
        <p:spPr>
          <a:xfrm>
            <a:off x="0" y="0"/>
            <a:ext cx="57150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0" y="1440768"/>
            <a:ext cx="57912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广州一年少了</a:t>
            </a:r>
            <a:endParaRPr lang="en-US" sz="30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400800" y="1936068"/>
            <a:ext cx="57912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2,326 家茶饮店</a:t>
            </a:r>
            <a:endParaRPr lang="en-US" sz="30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400800" y="2724150"/>
            <a:ext cx="457200" cy="57150"/>
          </a:xfrm>
          <a:prstGeom prst="rect">
            <a:avLst/>
          </a:prstGeom>
          <a:solidFill>
            <a:srgbClr val="F5C518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0" y="3086100"/>
            <a:ext cx="48768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0" y="3300758"/>
            <a:ext cx="5791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广州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620000" y="3273685"/>
            <a:ext cx="4572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14,355 → 12,029 家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400800" y="3695700"/>
            <a:ext cx="48768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00800" y="3910358"/>
            <a:ext cx="5791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深圳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620000" y="3883285"/>
            <a:ext cx="4572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9,113 → 7,814 家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6400800" y="4305300"/>
            <a:ext cx="48768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00800" y="4519958"/>
            <a:ext cx="5791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 个城市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7620000" y="4492885"/>
            <a:ext cx="4572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全部净减少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6400800" y="4914900"/>
            <a:ext cx="48768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400800" y="5129558"/>
            <a:ext cx="5791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关店数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7620000" y="5102485"/>
            <a:ext cx="4572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普遍是新开数的 1.5 到 2 倍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6400800" y="5524500"/>
            <a:ext cx="48768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0" y="5738857"/>
            <a:ext cx="5791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来源：窄门餐眼，咖门整理（2026 年 8 月）。城市数据为 2025 年 7 月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6400800" y="5967457"/>
            <a:ext cx="5791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与 2026 年 7 月对比。图为示意图。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6F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096666"/>
            <a:ext cx="112776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蜜雪门店一年多了 20.7%，上半年收入只多 2.3%</a:t>
            </a:r>
            <a:endParaRPr lang="en-US" sz="27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14400" y="1638300"/>
            <a:ext cx="10363200" cy="0"/>
          </a:xfrm>
          <a:prstGeom prst="line">
            <a:avLst/>
          </a:prstGeom>
          <a:noFill/>
          <a:ln w="9525">
            <a:solidFill>
              <a:srgbClr val="1E2A4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043157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门店数同比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14400" y="2298107"/>
            <a:ext cx="112776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4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+20.7%</a:t>
            </a:r>
            <a:endParaRPr lang="en-US" sz="54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14400" y="3224858"/>
            <a:ext cx="112776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6 月末共 63,987 家</a:t>
            </a:r>
            <a:endParaRPr lang="en-US" sz="13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229100" y="2019300"/>
            <a:ext cx="0" cy="160020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95800" y="2043157"/>
            <a:ext cx="7696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上半年收入同比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495800" y="2298107"/>
            <a:ext cx="76962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4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+2.3%</a:t>
            </a:r>
            <a:endParaRPr lang="en-US" sz="54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495800" y="3224858"/>
            <a:ext cx="76962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152.16 亿元</a:t>
            </a:r>
            <a:endParaRPr lang="en-US" sz="13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810500" y="2019300"/>
            <a:ext cx="0" cy="160020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77200" y="2043157"/>
            <a:ext cx="4114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上半年期内利润同比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077200" y="2298107"/>
            <a:ext cx="41148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4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−14.7%</a:t>
            </a:r>
            <a:endParaRPr lang="en-US" sz="54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077200" y="3224858"/>
            <a:ext cx="41148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上市后首次下滑</a:t>
            </a:r>
            <a:endParaRPr lang="en-US" sz="13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14400" y="4000500"/>
            <a:ext cx="103632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21968" y="4372928"/>
            <a:ext cx="1561147" cy="328613"/>
          </a:xfrm>
          <a:custGeom>
            <a:avLst/>
            <a:gdLst/>
            <a:ahLst/>
            <a:cxnLst/>
            <a:rect l="l" t="t" r="r" b="b"/>
            <a:pathLst>
              <a:path w="1561147" h="328613">
                <a:moveTo>
                  <a:pt x="33338" y="0"/>
                </a:moveTo>
                <a:lnTo>
                  <a:pt x="1541145" y="10477"/>
                </a:lnTo>
                <a:lnTo>
                  <a:pt x="1561147" y="328613"/>
                </a:lnTo>
                <a:lnTo>
                  <a:pt x="0" y="306705"/>
                </a:lnTo>
                <a:close/>
              </a:path>
            </a:pathLst>
          </a:custGeom>
          <a:solidFill>
            <a:srgbClr val="F5C518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4342888"/>
            <a:ext cx="112776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“集团整体店均营业额和蜜雪冰城主品牌店均营业额均出现</a:t>
            </a:r>
            <a:pPr algn="l" indent="0" marL="0">
              <a:buNone/>
            </a:pPr>
            <a:r>
              <a:rPr lang="en-US" sz="225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双位数下滑</a:t>
            </a:r>
            <a:pPr algn="l" indent="0" marL="0">
              <a:buNone/>
            </a:pPr>
            <a:r>
              <a:rPr lang="en-US" sz="225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。”</a:t>
            </a:r>
            <a:endParaRPr lang="en-US" sz="22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14400" y="5281958"/>
            <a:ext cx="11277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蜜雪集团 CEO 张渊，2026 年中期业绩会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14400" y="5996032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来源：蜜雪集团 2026 年中期业绩及业绩会（2026 年 8 月）。收入主要是向加盟商销售原料、包材和设备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6F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096666"/>
            <a:ext cx="112776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霸王茶姬单店月均 GMV 两年少了 37%</a:t>
            </a:r>
            <a:endParaRPr lang="en-US" sz="27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14400" y="1638300"/>
            <a:ext cx="10363200" cy="0"/>
          </a:xfrm>
          <a:prstGeom prst="line">
            <a:avLst/>
          </a:prstGeom>
          <a:noFill/>
          <a:ln w="9525">
            <a:solidFill>
              <a:srgbClr val="1E2A4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514475" y="2287372"/>
            <a:ext cx="0" cy="2887980"/>
          </a:xfrm>
          <a:prstGeom prst="line">
            <a:avLst/>
          </a:prstGeom>
          <a:noFill/>
          <a:ln w="14288">
            <a:solidFill>
              <a:srgbClr val="DDDCD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14475" y="5175352"/>
            <a:ext cx="6334125" cy="0"/>
          </a:xfrm>
          <a:prstGeom prst="line">
            <a:avLst/>
          </a:prstGeom>
          <a:noFill/>
          <a:ln w="14288">
            <a:solidFill>
              <a:srgbClr val="DDDCD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0" y="5081099"/>
            <a:ext cx="14382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0 万元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4118439"/>
            <a:ext cx="14382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25 万元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0" y="3155779"/>
            <a:ext cx="14382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50 万元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0" y="2193119"/>
            <a:ext cx="14382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75 万元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0" y="5237309"/>
            <a:ext cx="51403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2024 年二季度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0" y="5237309"/>
            <a:ext cx="93630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2025 年二季度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393825" y="5237309"/>
            <a:ext cx="107981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2026 年二季度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552575" y="3103707"/>
            <a:ext cx="2035175" cy="2071644"/>
          </a:xfrm>
          <a:prstGeom prst="rect">
            <a:avLst/>
          </a:prstGeom>
          <a:solidFill>
            <a:srgbClr val="1E2A4A"/>
          </a:solidFill>
          <a:ln/>
        </p:spPr>
      </p:sp>
      <p:sp>
        <p:nvSpPr>
          <p:cNvPr id="15" name="Text 13"/>
          <p:cNvSpPr/>
          <p:nvPr/>
        </p:nvSpPr>
        <p:spPr>
          <a:xfrm>
            <a:off x="0" y="2870389"/>
            <a:ext cx="51403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53.8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663950" y="3619693"/>
            <a:ext cx="2035175" cy="1555659"/>
          </a:xfrm>
          <a:prstGeom prst="rect">
            <a:avLst/>
          </a:prstGeom>
          <a:solidFill>
            <a:srgbClr val="1E2A4A"/>
          </a:solidFill>
          <a:ln/>
        </p:spPr>
      </p:sp>
      <p:sp>
        <p:nvSpPr>
          <p:cNvPr id="17" name="Text 15"/>
          <p:cNvSpPr/>
          <p:nvPr/>
        </p:nvSpPr>
        <p:spPr>
          <a:xfrm>
            <a:off x="0" y="3386375"/>
            <a:ext cx="93630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40.4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775325" y="3873835"/>
            <a:ext cx="2035175" cy="1301516"/>
          </a:xfrm>
          <a:prstGeom prst="rect">
            <a:avLst/>
          </a:prstGeom>
          <a:solidFill>
            <a:srgbClr val="1E2A4A"/>
          </a:solidFill>
          <a:ln/>
        </p:spPr>
      </p:sp>
      <p:sp>
        <p:nvSpPr>
          <p:cNvPr id="19" name="Text 17"/>
          <p:cNvSpPr/>
          <p:nvPr/>
        </p:nvSpPr>
        <p:spPr>
          <a:xfrm>
            <a:off x="1393825" y="3640517"/>
            <a:ext cx="107981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33.8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305800" y="1905000"/>
            <a:ext cx="0" cy="381000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686800" y="2043157"/>
            <a:ext cx="3505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两年变化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608695" y="2355533"/>
            <a:ext cx="1526857" cy="566738"/>
          </a:xfrm>
          <a:custGeom>
            <a:avLst/>
            <a:gdLst/>
            <a:ahLst/>
            <a:cxnLst/>
            <a:rect l="l" t="t" r="r" b="b"/>
            <a:pathLst>
              <a:path w="1526857" h="566738">
                <a:moveTo>
                  <a:pt x="0" y="0"/>
                </a:moveTo>
                <a:lnTo>
                  <a:pt x="1376363" y="22860"/>
                </a:lnTo>
                <a:lnTo>
                  <a:pt x="1526857" y="538163"/>
                </a:lnTo>
                <a:lnTo>
                  <a:pt x="55245" y="566738"/>
                </a:lnTo>
                <a:close/>
              </a:path>
            </a:pathLst>
          </a:custGeom>
          <a:solidFill>
            <a:srgbClr val="F5C518"/>
          </a:solidFill>
          <a:ln/>
        </p:spPr>
      </p:sp>
      <p:sp>
        <p:nvSpPr>
          <p:cNvPr id="23" name="Text 21"/>
          <p:cNvSpPr/>
          <p:nvPr/>
        </p:nvSpPr>
        <p:spPr>
          <a:xfrm>
            <a:off x="8686800" y="2301623"/>
            <a:ext cx="35052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−37%</a:t>
            </a:r>
            <a:endParaRPr lang="en-US" sz="39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686800" y="2995958"/>
            <a:ext cx="3505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53.8 万元 → 33.8 万元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8686800" y="3771900"/>
            <a:ext cx="25908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686800" y="3948157"/>
            <a:ext cx="3505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大中华区同店 GMV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686800" y="4206623"/>
            <a:ext cx="35052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−16.1%</a:t>
            </a:r>
            <a:endParaRPr lang="en-US" sz="39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686800" y="4900958"/>
            <a:ext cx="3505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2026 年二季度同比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914400" y="5996032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来源：霸王茶姬 2025 年及 2026 年二季度业绩（2025 年 8 月、2026 年 8 月）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6F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096666"/>
            <a:ext cx="112776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古茗单店杯量去年涨了 18.8%，今年上半年没再涨</a:t>
            </a:r>
            <a:endParaRPr lang="en-US" sz="27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14400" y="1638300"/>
            <a:ext cx="10363200" cy="0"/>
          </a:xfrm>
          <a:prstGeom prst="line">
            <a:avLst/>
          </a:prstGeom>
          <a:noFill/>
          <a:ln w="9525">
            <a:solidFill>
              <a:srgbClr val="1E2A4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457325" y="2707386"/>
            <a:ext cx="0" cy="2590800"/>
          </a:xfrm>
          <a:prstGeom prst="line">
            <a:avLst/>
          </a:prstGeom>
          <a:noFill/>
          <a:ln w="14288">
            <a:solidFill>
              <a:srgbClr val="DDDCD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57325" y="5298186"/>
            <a:ext cx="6391275" cy="0"/>
          </a:xfrm>
          <a:prstGeom prst="line">
            <a:avLst/>
          </a:prstGeom>
          <a:noFill/>
          <a:ln w="14288">
            <a:solidFill>
              <a:srgbClr val="DDDCD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0" y="5203933"/>
            <a:ext cx="13811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0 杯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4340333"/>
            <a:ext cx="13811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200 杯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0" y="3476733"/>
            <a:ext cx="13811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400 杯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0" y="2613133"/>
            <a:ext cx="13811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600 杯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0" y="5360143"/>
            <a:ext cx="419290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2023 年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0" y="5360143"/>
            <a:ext cx="674941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2024 年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0" y="5360143"/>
            <a:ext cx="93059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2025 年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0" y="5360143"/>
            <a:ext cx="1186243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2025 上半年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226945" y="5360143"/>
            <a:ext cx="996505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2026 上半年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712976" y="3497580"/>
            <a:ext cx="766953" cy="1800606"/>
          </a:xfrm>
          <a:prstGeom prst="rect">
            <a:avLst/>
          </a:prstGeom>
          <a:solidFill>
            <a:srgbClr val="8C8F94"/>
          </a:solidFill>
          <a:ln w="9525">
            <a:solidFill>
              <a:srgbClr val="F7F6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91231" y="3640074"/>
            <a:ext cx="766953" cy="1658112"/>
          </a:xfrm>
          <a:prstGeom prst="rect">
            <a:avLst/>
          </a:prstGeom>
          <a:solidFill>
            <a:srgbClr val="8C8F94"/>
          </a:solidFill>
          <a:ln w="9525">
            <a:solidFill>
              <a:srgbClr val="F7F6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269486" y="3329178"/>
            <a:ext cx="766953" cy="1969008"/>
          </a:xfrm>
          <a:prstGeom prst="rect">
            <a:avLst/>
          </a:prstGeom>
          <a:solidFill>
            <a:srgbClr val="8C8F94"/>
          </a:solidFill>
          <a:ln w="9525">
            <a:solidFill>
              <a:srgbClr val="F7F6F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547741" y="3402584"/>
            <a:ext cx="766953" cy="1895602"/>
          </a:xfrm>
          <a:prstGeom prst="rect">
            <a:avLst/>
          </a:prstGeom>
          <a:solidFill>
            <a:srgbClr val="1E2A4A"/>
          </a:solidFill>
          <a:ln w="9525">
            <a:solidFill>
              <a:srgbClr val="F7F6F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825996" y="3398266"/>
            <a:ext cx="766953" cy="1899920"/>
          </a:xfrm>
          <a:prstGeom prst="rect">
            <a:avLst/>
          </a:prstGeom>
          <a:solidFill>
            <a:srgbClr val="1E2A4A"/>
          </a:solidFill>
          <a:ln w="9525">
            <a:solidFill>
              <a:srgbClr val="F7F6F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0" y="3264262"/>
            <a:ext cx="419290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417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0" y="3406756"/>
            <a:ext cx="674941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384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0" y="3095860"/>
            <a:ext cx="93059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456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0" y="3169266"/>
            <a:ext cx="1186243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439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2226945" y="3164948"/>
            <a:ext cx="996505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440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362700" y="2135886"/>
            <a:ext cx="95250" cy="95250"/>
          </a:xfrm>
          <a:prstGeom prst="rect">
            <a:avLst/>
          </a:prstGeom>
          <a:solidFill>
            <a:srgbClr val="8C8F94"/>
          </a:solidFill>
          <a:ln/>
        </p:spPr>
      </p:sp>
      <p:sp>
        <p:nvSpPr>
          <p:cNvPr id="27" name="Text 25"/>
          <p:cNvSpPr/>
          <p:nvPr/>
        </p:nvSpPr>
        <p:spPr>
          <a:xfrm>
            <a:off x="6515100" y="2083543"/>
            <a:ext cx="56769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全年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7315200" y="2135886"/>
            <a:ext cx="95250" cy="95250"/>
          </a:xfrm>
          <a:prstGeom prst="rect">
            <a:avLst/>
          </a:prstGeom>
          <a:solidFill>
            <a:srgbClr val="1E2A4A"/>
          </a:solidFill>
          <a:ln/>
        </p:spPr>
      </p:sp>
      <p:sp>
        <p:nvSpPr>
          <p:cNvPr id="29" name="Text 27"/>
          <p:cNvSpPr/>
          <p:nvPr/>
        </p:nvSpPr>
        <p:spPr>
          <a:xfrm>
            <a:off x="7467600" y="2083543"/>
            <a:ext cx="4724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上半年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305800" y="1905000"/>
            <a:ext cx="0" cy="381000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686800" y="2043157"/>
            <a:ext cx="3505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2026 上半年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8618220" y="2358390"/>
            <a:ext cx="1644015" cy="560070"/>
          </a:xfrm>
          <a:custGeom>
            <a:avLst/>
            <a:gdLst/>
            <a:ahLst/>
            <a:cxnLst/>
            <a:rect l="l" t="t" r="r" b="b"/>
            <a:pathLst>
              <a:path w="1644015" h="560070">
                <a:moveTo>
                  <a:pt x="49530" y="3810"/>
                </a:moveTo>
                <a:lnTo>
                  <a:pt x="1616393" y="0"/>
                </a:lnTo>
                <a:lnTo>
                  <a:pt x="1644015" y="560070"/>
                </a:lnTo>
                <a:lnTo>
                  <a:pt x="0" y="543878"/>
                </a:lnTo>
                <a:close/>
              </a:path>
            </a:pathLst>
          </a:custGeom>
          <a:solidFill>
            <a:srgbClr val="F5C518"/>
          </a:solidFill>
          <a:ln/>
        </p:spPr>
      </p:sp>
      <p:sp>
        <p:nvSpPr>
          <p:cNvPr id="33" name="Text 31"/>
          <p:cNvSpPr/>
          <p:nvPr/>
        </p:nvSpPr>
        <p:spPr>
          <a:xfrm>
            <a:off x="8686800" y="2301623"/>
            <a:ext cx="35052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440 杯</a:t>
            </a:r>
            <a:endParaRPr lang="en-US" sz="39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8686800" y="2995958"/>
            <a:ext cx="3505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去年同期 439 杯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8686800" y="3771900"/>
            <a:ext cx="25908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686800" y="3948157"/>
            <a:ext cx="3505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古茗 2026 年中期业绩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8686800" y="4225584"/>
            <a:ext cx="3505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“第三方外卖平台补贴</a:t>
            </a:r>
            <a:endParaRPr lang="en-US" sz="15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8686800" y="4530384"/>
            <a:ext cx="3505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减少则构成拖累。”</a:t>
            </a:r>
            <a:endParaRPr lang="en-US" sz="15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914400" y="5996032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来源：古茗年度及中期业绩（2025 年 3 月至 2026 年 8 月）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6F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096666"/>
            <a:ext cx="112776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监管从约谈走到立规矩，补贴拉单量的路在收窄</a:t>
            </a:r>
            <a:endParaRPr lang="en-US" sz="27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14400" y="1638300"/>
            <a:ext cx="10363200" cy="0"/>
          </a:xfrm>
          <a:prstGeom prst="line">
            <a:avLst/>
          </a:prstGeom>
          <a:noFill/>
          <a:ln w="9525">
            <a:solidFill>
              <a:srgbClr val="1E2A4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857500"/>
            <a:ext cx="10363200" cy="0"/>
          </a:xfrm>
          <a:prstGeom prst="line">
            <a:avLst/>
          </a:prstGeom>
          <a:noFill/>
          <a:ln w="19050">
            <a:solidFill>
              <a:srgbClr val="1E2A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347957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2025 年 5 月 13 日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923925" y="2790825"/>
            <a:ext cx="133350" cy="133350"/>
          </a:xfrm>
          <a:prstGeom prst="ellipse">
            <a:avLst/>
          </a:prstGeom>
          <a:solidFill>
            <a:srgbClr val="1E2A4A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3178435"/>
            <a:ext cx="11277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五部门约谈平台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14400" y="3833857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约谈京东、美团、饿了么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981325" y="2347957"/>
            <a:ext cx="92106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2025 年 7 月 18 日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996565" y="2790825"/>
            <a:ext cx="133350" cy="133350"/>
          </a:xfrm>
          <a:prstGeom prst="ellipse">
            <a:avLst/>
          </a:prstGeom>
          <a:solidFill>
            <a:srgbClr val="1E2A4A"/>
          </a:solidFill>
          <a:ln/>
        </p:spPr>
      </p:sp>
      <p:sp>
        <p:nvSpPr>
          <p:cNvPr id="12" name="Text 10"/>
          <p:cNvSpPr/>
          <p:nvPr/>
        </p:nvSpPr>
        <p:spPr>
          <a:xfrm>
            <a:off x="2981325" y="3178435"/>
            <a:ext cx="9210675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市场监管总局再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981325" y="3464185"/>
            <a:ext cx="9210675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约谈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981325" y="3833857"/>
            <a:ext cx="92106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要求平台理性参与竞争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057775" y="2347957"/>
            <a:ext cx="71342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2025 年 12 月初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031105" y="2752725"/>
            <a:ext cx="209550" cy="209550"/>
          </a:xfrm>
          <a:prstGeom prst="ellipse">
            <a:avLst/>
          </a:prstGeom>
          <a:solidFill>
            <a:srgbClr val="F5C518"/>
          </a:solidFill>
          <a:ln w="19050">
            <a:solidFill>
              <a:srgbClr val="1E2A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57775" y="3178435"/>
            <a:ext cx="7134225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外卖平台国标实施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057775" y="3833857"/>
            <a:ext cx="71342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促销成本不得转嫁商户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124700" y="2347957"/>
            <a:ext cx="5067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2026 年 1 月 9 日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141845" y="2790825"/>
            <a:ext cx="133350" cy="133350"/>
          </a:xfrm>
          <a:prstGeom prst="ellipse">
            <a:avLst/>
          </a:prstGeom>
          <a:solidFill>
            <a:srgbClr val="1E2A4A"/>
          </a:solidFill>
          <a:ln/>
        </p:spPr>
      </p:sp>
      <p:sp>
        <p:nvSpPr>
          <p:cNvPr id="21" name="Text 19"/>
          <p:cNvSpPr/>
          <p:nvPr/>
        </p:nvSpPr>
        <p:spPr>
          <a:xfrm>
            <a:off x="7124700" y="3178435"/>
            <a:ext cx="50673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反垄断调查评估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7124700" y="3833857"/>
            <a:ext cx="5067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评估外卖平台的市场竞争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124700" y="4062457"/>
            <a:ext cx="5067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状况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9201150" y="2347957"/>
            <a:ext cx="29908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2026 年 6 月 17 日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9214485" y="2790825"/>
            <a:ext cx="133350" cy="133350"/>
          </a:xfrm>
          <a:prstGeom prst="ellipse">
            <a:avLst/>
          </a:prstGeom>
          <a:solidFill>
            <a:srgbClr val="1E2A4A"/>
          </a:solidFill>
          <a:ln/>
        </p:spPr>
      </p:sp>
      <p:sp>
        <p:nvSpPr>
          <p:cNvPr id="26" name="Text 24"/>
          <p:cNvSpPr/>
          <p:nvPr/>
        </p:nvSpPr>
        <p:spPr>
          <a:xfrm>
            <a:off x="9201150" y="3178435"/>
            <a:ext cx="29908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补贴规范征求意见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9201150" y="3833857"/>
            <a:ext cx="29908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不得强制商户出补贴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914400" y="4724400"/>
            <a:ext cx="10363200" cy="990600"/>
          </a:xfrm>
          <a:prstGeom prst="rect">
            <a:avLst/>
          </a:prstGeom>
          <a:solidFill>
            <a:srgbClr val="1E2A4A"/>
          </a:solidFill>
          <a:ln/>
        </p:spPr>
      </p:sp>
      <p:sp>
        <p:nvSpPr>
          <p:cNvPr id="29" name="Text 27"/>
          <p:cNvSpPr/>
          <p:nvPr/>
        </p:nvSpPr>
        <p:spPr>
          <a:xfrm>
            <a:off x="1295400" y="5074511"/>
            <a:ext cx="108966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平台也在收手：阿里称 2025 年三季度是闪购投入高点，10 月起单均亏损比七八月降了一半。</a:t>
            </a:r>
            <a:endParaRPr lang="en-US" sz="18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914400" y="5996032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来源：市场监管总局、新华网等（2025 年 5 月至 2026 年 6 月），阿里巴巴电话会（界面新闻，2026 年 1 月）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6F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096666"/>
            <a:ext cx="112776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四条新路里，只有新品类和新时段守住了单店</a:t>
            </a:r>
            <a:endParaRPr lang="en-US" sz="27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14400" y="1638300"/>
            <a:ext cx="10363200" cy="0"/>
          </a:xfrm>
          <a:prstGeom prst="line">
            <a:avLst/>
          </a:prstGeom>
          <a:noFill/>
          <a:ln w="9525">
            <a:solidFill>
              <a:srgbClr val="1E2A4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590800" y="1905000"/>
            <a:ext cx="2057400" cy="30099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2590800" y="1905000"/>
            <a:ext cx="2057400" cy="495300"/>
          </a:xfrm>
          <a:prstGeom prst="rect">
            <a:avLst/>
          </a:prstGeom>
          <a:solidFill>
            <a:srgbClr val="1E2A4A"/>
          </a:solidFill>
          <a:ln/>
        </p:spPr>
      </p:sp>
      <p:sp>
        <p:nvSpPr>
          <p:cNvPr id="7" name="Text 5"/>
          <p:cNvSpPr/>
          <p:nvPr/>
        </p:nvSpPr>
        <p:spPr>
          <a:xfrm>
            <a:off x="2762250" y="2044058"/>
            <a:ext cx="94297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FFFFF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新品类和新时段</a:t>
            </a:r>
            <a:endParaRPr lang="en-US" sz="142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838700" y="2044058"/>
            <a:ext cx="73533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供应链</a:t>
            </a:r>
            <a:endParaRPr lang="en-US" sz="142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048500" y="2044058"/>
            <a:ext cx="51435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经营模式</a:t>
            </a:r>
            <a:endParaRPr lang="en-US" sz="142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258300" y="2044058"/>
            <a:ext cx="29337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出海</a:t>
            </a:r>
            <a:endParaRPr lang="en-US" sz="142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14400" y="2576557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谁在做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762250" y="2567333"/>
            <a:ext cx="9429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古茗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838700" y="2567333"/>
            <a:ext cx="73533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蜜雪集团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048500" y="2567333"/>
            <a:ext cx="5143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霸王茶姬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9258300" y="2567333"/>
            <a:ext cx="29337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霸王茶姬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14400" y="3028950"/>
            <a:ext cx="103632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3205207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做到哪一步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762250" y="3195983"/>
            <a:ext cx="9429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约 94% 门店配咖啡机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838700" y="3195983"/>
            <a:ext cx="73533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今年投入约 16 亿元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048500" y="3195983"/>
            <a:ext cx="5143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直营店增至 883 家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9258300" y="3195983"/>
            <a:ext cx="29337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海外门店增至 399 家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914400" y="3657600"/>
            <a:ext cx="103632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3833857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单店表现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2762250" y="3824633"/>
            <a:ext cx="9429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补贴退坡下杯量持平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838700" y="3824633"/>
            <a:ext cx="73533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店均营业额双位数下滑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048500" y="3824633"/>
            <a:ext cx="5143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大中华区同店 GMV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048500" y="4053233"/>
            <a:ext cx="5143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−16.1%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9258300" y="3824633"/>
            <a:ext cx="29337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海外同店 GMV −15.1%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914400" y="4286250"/>
            <a:ext cx="103632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14400" y="4462507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接下来看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2762250" y="4453283"/>
            <a:ext cx="9429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咖啡日均能否到 120 杯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4838700" y="4453283"/>
            <a:ext cx="73533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能否换回店均营业额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7048500" y="4453283"/>
            <a:ext cx="5143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同店能否止跌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9258300" y="4453283"/>
            <a:ext cx="29337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单店能否跑通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914400" y="5143500"/>
            <a:ext cx="10363200" cy="609600"/>
          </a:xfrm>
          <a:prstGeom prst="rect">
            <a:avLst/>
          </a:prstGeom>
          <a:solidFill>
            <a:srgbClr val="1E2A4A"/>
          </a:solidFill>
          <a:ln/>
        </p:spPr>
      </p:sp>
      <p:sp>
        <p:nvSpPr>
          <p:cNvPr id="36" name="Text 34"/>
          <p:cNvSpPr/>
          <p:nvPr/>
        </p:nvSpPr>
        <p:spPr>
          <a:xfrm>
            <a:off x="1295400" y="5321560"/>
            <a:ext cx="10896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FFFFF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补贴退坡的半年里，古茗单店杯量没有掉，公司把原因归于咖啡和早餐。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914400" y="5996032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来源：古茗、蜜雪集团、霸王茶姬 2026 年中期及季度业绩与业绩会（2026 年 8 月）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6F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096666"/>
            <a:ext cx="112776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咖啡正在成为茶饮店的第二条腿</a:t>
            </a:r>
            <a:endParaRPr lang="en-US" sz="27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14400" y="1638300"/>
            <a:ext cx="10363200" cy="0"/>
          </a:xfrm>
          <a:prstGeom prst="line">
            <a:avLst/>
          </a:prstGeom>
          <a:noFill/>
          <a:ln w="9525">
            <a:solidFill>
              <a:srgbClr val="1E2A4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062653"/>
            <a:ext cx="11277600" cy="2011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2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20%+</a:t>
            </a:r>
            <a:endParaRPr lang="en-US" sz="13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14400" y="4095750"/>
            <a:ext cx="4410075" cy="95250"/>
          </a:xfrm>
          <a:prstGeom prst="rect">
            <a:avLst/>
          </a:prstGeom>
          <a:solidFill>
            <a:srgbClr val="F5C518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4523262"/>
            <a:ext cx="112776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2026 年上半年，咖啡收入占古茗收入的比例</a:t>
            </a:r>
            <a:endParaRPr lang="en-US" sz="21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239000" y="2019300"/>
            <a:ext cx="0" cy="369570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20000" y="2206373"/>
            <a:ext cx="45720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约 94%</a:t>
            </a:r>
            <a:endParaRPr lang="en-US" sz="39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620000" y="2919758"/>
            <a:ext cx="4572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古茗门店已配咖啡机（2026 年 6 月）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620000" y="3848100"/>
            <a:ext cx="36576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620000" y="4073273"/>
            <a:ext cx="45720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120 杯</a:t>
            </a:r>
            <a:endParaRPr lang="en-US" sz="39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620000" y="4786658"/>
            <a:ext cx="4572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古茗咖啡单店日均目标（2026 年，2025 年末约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620000" y="5034308"/>
            <a:ext cx="4572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80 杯）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914400" y="5996032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来源：古茗 2026 年中期业绩及业绩会（2026 年 8 月）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6F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096666"/>
            <a:ext cx="112776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2027 年计划按单店定，而不是按门店数定</a:t>
            </a:r>
            <a:endParaRPr lang="en-US" sz="27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14400" y="1638300"/>
            <a:ext cx="10363200" cy="0"/>
          </a:xfrm>
          <a:prstGeom prst="line">
            <a:avLst/>
          </a:prstGeom>
          <a:noFill/>
          <a:ln w="9525">
            <a:solidFill>
              <a:srgbClr val="1E2A4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91400" y="1905000"/>
            <a:ext cx="3886200" cy="30099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7391400" y="1905000"/>
            <a:ext cx="3886200" cy="495300"/>
          </a:xfrm>
          <a:prstGeom prst="rect">
            <a:avLst/>
          </a:prstGeom>
          <a:solidFill>
            <a:srgbClr val="1E2A4A"/>
          </a:solidFill>
          <a:ln/>
        </p:spPr>
      </p:sp>
      <p:sp>
        <p:nvSpPr>
          <p:cNvPr id="7" name="Text 5"/>
          <p:cNvSpPr/>
          <p:nvPr/>
        </p:nvSpPr>
        <p:spPr>
          <a:xfrm>
            <a:off x="3619500" y="2025910"/>
            <a:ext cx="85725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按门店数定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0" y="2025910"/>
            <a:ext cx="4572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FFFFF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按单店定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14400" y="2557808"/>
            <a:ext cx="11277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第一指标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619500" y="2530134"/>
            <a:ext cx="8572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门店净增数</a:t>
            </a:r>
            <a:endParaRPr lang="en-US" sz="15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620000" y="2530134"/>
            <a:ext cx="4572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同店增长和单店杯量</a:t>
            </a:r>
            <a:endParaRPr lang="en-US" sz="15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914400" y="2895600"/>
            <a:ext cx="103632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053108"/>
            <a:ext cx="11277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销量基数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619500" y="3025434"/>
            <a:ext cx="8572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沿用 2025 年补贴期的单量</a:t>
            </a:r>
            <a:endParaRPr lang="en-US" sz="15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620000" y="3025434"/>
            <a:ext cx="4572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按 2026 年补贴退坡后的单量</a:t>
            </a:r>
            <a:endParaRPr lang="en-US" sz="15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14400" y="3390900"/>
            <a:ext cx="103632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3548408"/>
            <a:ext cx="11277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投入重点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619500" y="3520734"/>
            <a:ext cx="8572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新店拓展</a:t>
            </a:r>
            <a:endParaRPr lang="en-US" sz="15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620000" y="3520734"/>
            <a:ext cx="4572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咖啡、早餐和供应链</a:t>
            </a:r>
            <a:endParaRPr lang="en-US" sz="15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914400" y="3886200"/>
            <a:ext cx="103632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14400" y="4043708"/>
            <a:ext cx="11277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出海节奏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619500" y="4016034"/>
            <a:ext cx="8572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按开店目标推进</a:t>
            </a:r>
            <a:endParaRPr lang="en-US" sz="15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620000" y="4016034"/>
            <a:ext cx="4572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单店模型跑通后再加速</a:t>
            </a:r>
            <a:endParaRPr lang="en-US" sz="15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914400" y="4381500"/>
            <a:ext cx="103632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14400" y="4539008"/>
            <a:ext cx="11277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代价</a:t>
            </a:r>
            <a:endParaRPr lang="en-US" sz="1275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3619500" y="4511334"/>
            <a:ext cx="8572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单店继续被摊薄</a:t>
            </a:r>
            <a:endParaRPr lang="en-US" sz="15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620000" y="4511334"/>
            <a:ext cx="4572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短期门店增速放慢</a:t>
            </a:r>
            <a:endParaRPr lang="en-US" sz="15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914400" y="5143500"/>
            <a:ext cx="10363200" cy="609600"/>
          </a:xfrm>
          <a:prstGeom prst="rect">
            <a:avLst/>
          </a:prstGeom>
          <a:solidFill>
            <a:srgbClr val="1E2A4A"/>
          </a:solidFill>
          <a:ln/>
        </p:spPr>
      </p:sp>
      <p:sp>
        <p:nvSpPr>
          <p:cNvPr id="29" name="Text 27"/>
          <p:cNvSpPr/>
          <p:nvPr/>
        </p:nvSpPr>
        <p:spPr>
          <a:xfrm>
            <a:off x="1295400" y="5321560"/>
            <a:ext cx="10896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FFFFF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蜜雪管理层在 8 月业绩会上表示，以后不再把门店数量当第一目标。</a:t>
            </a:r>
            <a:endParaRPr lang="en-US" sz="16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914400" y="5996032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来源：蜜雪集团 2026 年中期业绩会（全天候科技记录，2026 年 8 月）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6F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" y="1143000"/>
            <a:ext cx="609600" cy="57150"/>
          </a:xfrm>
          <a:prstGeom prst="rect">
            <a:avLst/>
          </a:prstGeom>
          <a:solidFill>
            <a:srgbClr val="1E2A4A"/>
          </a:solidFill>
          <a:ln/>
        </p:spPr>
      </p:sp>
      <p:sp>
        <p:nvSpPr>
          <p:cNvPr id="4" name="Shape 2"/>
          <p:cNvSpPr/>
          <p:nvPr/>
        </p:nvSpPr>
        <p:spPr>
          <a:xfrm>
            <a:off x="7258050" y="1468755"/>
            <a:ext cx="2267903" cy="581978"/>
          </a:xfrm>
          <a:custGeom>
            <a:avLst/>
            <a:gdLst/>
            <a:ahLst/>
            <a:cxnLst/>
            <a:rect l="l" t="t" r="r" b="b"/>
            <a:pathLst>
              <a:path w="2267903" h="581978">
                <a:moveTo>
                  <a:pt x="0" y="18098"/>
                </a:moveTo>
                <a:lnTo>
                  <a:pt x="2177415" y="0"/>
                </a:lnTo>
                <a:lnTo>
                  <a:pt x="2267903" y="579120"/>
                </a:lnTo>
                <a:lnTo>
                  <a:pt x="18097" y="581978"/>
                </a:lnTo>
                <a:close/>
              </a:path>
            </a:pathLst>
          </a:custGeom>
          <a:solidFill>
            <a:srgbClr val="F5C518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425924"/>
            <a:ext cx="11277600" cy="617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05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2027 年第一考核指标，改为</a:t>
            </a:r>
            <a:pPr algn="l" indent="0" marL="0">
              <a:buNone/>
            </a:pPr>
            <a:r>
              <a:rPr lang="en-US" sz="4050" dirty="0">
                <a:solidFill>
                  <a:srgbClr val="1E2A4A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同店增长</a:t>
            </a:r>
            <a:endParaRPr lang="en-US" sz="405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14400" y="3505200"/>
            <a:ext cx="10363200" cy="0"/>
          </a:xfrm>
          <a:prstGeom prst="line">
            <a:avLst/>
          </a:prstGeom>
          <a:noFill/>
          <a:ln w="9525">
            <a:solidFill>
              <a:srgbClr val="1E2A4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3757657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01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914400" y="4017236"/>
            <a:ext cx="112776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按退坡后单量重做销量基数</a:t>
            </a:r>
            <a:endParaRPr lang="en-US" sz="18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419600" y="3757657"/>
            <a:ext cx="777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02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419600" y="4017236"/>
            <a:ext cx="77724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咖啡和早餐单列预算和目标</a:t>
            </a:r>
            <a:endParaRPr lang="en-US" sz="18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924800" y="3757657"/>
            <a:ext cx="4267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069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03</a:t>
            </a:r>
            <a:endParaRPr lang="en-US" sz="12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924800" y="4017236"/>
            <a:ext cx="42672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C1E23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出海先过单店测算再定店数</a:t>
            </a:r>
            <a:endParaRPr lang="en-US" sz="1800" dirty="0">
              <a:latin typeface="Georgia" pitchFamily="34" charset="0"/>
              <a:ea typeface="Microsoft YaHei" pitchFamily="34" charset="-122"/>
              <a:cs typeface="Georgia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