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review uses the 2026 interim results of five listed tea chains and third-party industry data to answer one question: after the store boom, where does 2027 growth come from? The answer comes first, the evidence follows, and the last page is the decision we need from management.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conclusion of the whole review. The three groups of evidence that follow answer three questions: can more stores still deliver growth, what held up 2025 volume, and which new growth paths are already showing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Openings fell from 173,000 to 103,000 in three years, while closures stayed between 130,000 and 160,000. The chain segment still grew by 19,934 stores in 2023, then shrank by 11,613 in 2024 and 29,434 in 2025. Hongcan, which also counts independent shops, reports the opposite direction: 449,000 tea shops nationwide in December 2025, up 3.5%. The two sources measure different things.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change is easier to see on the street than in national totals. On Zhaimen Canyan's rolling count, China had about 373,000 milk tea shops in mid-July 2026, a net loss of about 54,500 in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Store count is at group level, including Lucky Cup and Fulujia. Most revenue is what headquarters sells to franchisees, not what stores sell to customers, so revenue should track store count. The gap is now 18 percentage points. Mixue's shares fell 14.88% over the two trading days after the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Quarter for quarter, CHAGEE's average monthly GMV per store in Greater China keeps falling. Q2 2026 was RMB 338,259, 37% below RMB 537,954 two years earlier. Greater China same-store GMV has fallen by double digits for five straight quarters, minus 16.1% in Q2 2026. Guidance for 2026 is revenue and profit roughly flat on 2025, with same-store recovery as the top KPI.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Guming sold 384 cups per store per day in 2024. During the 2025 delivery subsidy war this rose to 456, up 18.8%, and the company named platform subsidies as one reason. In the first half of 2026 it was 440, level with 439 a year earlier. Mixue's management also said last year's delivery war pushed store sales to an abnormally high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May 2025 summons came from SAMR together with four other agencies. The January 2026 review was launched by the Office of the State Council Anti-Monopoly and Anti-Unfair Competition Commission, citing subsidy wars, price wars and traffic control. The June document is SAMR's draft ten rules on delivery platform subsidies. The 2027 volume plan should assume no platform subsidies.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four paths are being tried by market leaders. Only new categories and dayparts show up in per-store numbers: in the half-year when subsidies faded, Guming's cups per store did not fall, and the company credits coffee and breakfast. Guming sold about 80 cups of coffee per store per day at the end of 2025 and targets about 120 in 2026. Mixue's supply chain spend and CHAGEE's model change have only just started, and store sales are still falling. Overseas store counts are rising, CHAGEE's overseas GMV grew 114.3% in Q2, but same-store sales abroad are still negative, and Mixue's overseas store count fell by 428 in 2025, its first annual decline.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June 2026 about 13,500 Guming stores had coffee machines, about 94% of the network. Mixue is following: its fresh-ground coffee machines reached more than 3,000 stores by end-June and more than 6,000 by 27 August, with about 14,000 planned by year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Planning by store count assumes a new store brings in roughly what an old one does. That no longer holds. Planning by same-store growth still allows openings, but each one must first show it will not eat into nearby stores. Guming's management has made the same point: a wave of weak stores dilutes the business of existing franchisees.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decision we need today is the first one: replace net new stores with same-store growth as the lead target for 2027. The three items listed are what the budget has to change once that is agreed.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Shape 1"/>
          <p:cNvSpPr/>
          <p:nvPr/>
        </p:nvSpPr>
        <p:spPr>
          <a:xfrm>
            <a:off x="914400" y="1866900"/>
            <a:ext cx="609600" cy="57150"/>
          </a:xfrm>
          <a:prstGeom prst="rect">
            <a:avLst/>
          </a:prstGeom>
          <a:solidFill>
            <a:srgbClr val="F5C518"/>
          </a:solidFill>
          <a:ln/>
        </p:spPr>
      </p:sp>
      <p:sp>
        <p:nvSpPr>
          <p:cNvPr id="4" name="Text 2"/>
          <p:cNvSpPr/>
          <p:nvPr/>
        </p:nvSpPr>
        <p:spPr>
          <a:xfrm>
            <a:off x="914400" y="2178310"/>
            <a:ext cx="11277600" cy="251460"/>
          </a:xfrm>
          <a:prstGeom prst="rect">
            <a:avLst/>
          </a:prstGeom>
          <a:noFill/>
          <a:ln/>
        </p:spPr>
        <p:txBody>
          <a:bodyPr wrap="none" lIns="0" tIns="0" rIns="0" bIns="0" rtlCol="0" anchor="t"/>
          <a:lstStyle/>
          <a:p>
            <a:pPr algn="l" indent="0" marL="0">
              <a:buNone/>
            </a:pPr>
            <a:r>
              <a:rPr lang="en-US" sz="1650" dirty="0">
                <a:solidFill>
                  <a:srgbClr val="5B6069"/>
                </a:solidFill>
                <a:latin typeface="Georgia" pitchFamily="34" charset="0"/>
                <a:ea typeface="Microsoft YaHei" pitchFamily="34" charset="-122"/>
                <a:cs typeface="Georgia" pitchFamily="34" charset="-120"/>
              </a:rPr>
              <a:t>H1 2026 review of China</a:t>
            </a:r>
            <a:pPr algn="l" indent="0" marL="0">
              <a:buNone/>
            </a:pPr>
            <a:r>
              <a:rPr lang="en-US" sz="1650" dirty="0">
                <a:solidFill>
                  <a:srgbClr val="5B6069"/>
                </a:solidFill>
                <a:latin typeface="Georgia" pitchFamily="34" charset="0"/>
                <a:ea typeface="Microsoft YaHei" pitchFamily="34" charset="-122"/>
                <a:cs typeface="Georgia" pitchFamily="34" charset="-120"/>
              </a:rPr>
              <a:t>'</a:t>
            </a:r>
            <a:pPr algn="l" indent="0" marL="0">
              <a:buNone/>
            </a:pPr>
            <a:r>
              <a:rPr lang="en-US" sz="1650" dirty="0">
                <a:solidFill>
                  <a:srgbClr val="5B6069"/>
                </a:solidFill>
                <a:latin typeface="Georgia" pitchFamily="34" charset="0"/>
                <a:ea typeface="Microsoft YaHei" pitchFamily="34" charset="-122"/>
                <a:cs typeface="Georgia" pitchFamily="34" charset="-120"/>
              </a:rPr>
              <a:t>s listed tea chains, with a plan for 2027</a:t>
            </a:r>
            <a:endParaRPr lang="en-US" sz="1650" dirty="0">
              <a:latin typeface="Georgia" pitchFamily="34" charset="0"/>
              <a:ea typeface="Microsoft YaHei" pitchFamily="34" charset="-122"/>
              <a:cs typeface="Georgia" pitchFamily="34" charset="-120"/>
            </a:endParaRPr>
          </a:p>
        </p:txBody>
      </p:sp>
      <p:sp>
        <p:nvSpPr>
          <p:cNvPr id="5" name="Text 3"/>
          <p:cNvSpPr/>
          <p:nvPr/>
        </p:nvSpPr>
        <p:spPr>
          <a:xfrm>
            <a:off x="914400" y="2573130"/>
            <a:ext cx="11277600" cy="777240"/>
          </a:xfrm>
          <a:prstGeom prst="rect">
            <a:avLst/>
          </a:prstGeom>
          <a:noFill/>
          <a:ln/>
        </p:spPr>
        <p:txBody>
          <a:bodyPr wrap="none" lIns="0" tIns="0" rIns="0" bIns="0" rtlCol="0" anchor="t"/>
          <a:lstStyle/>
          <a:p>
            <a:pPr algn="l" indent="0" marL="0">
              <a:buNone/>
            </a:pPr>
            <a:r>
              <a:rPr lang="en-US" sz="5100" dirty="0">
                <a:solidFill>
                  <a:srgbClr val="1E2A4A"/>
                </a:solidFill>
                <a:latin typeface="Georgia" pitchFamily="34" charset="0"/>
                <a:ea typeface="Microsoft YaHei" pitchFamily="34" charset="-122"/>
                <a:cs typeface="Georgia" pitchFamily="34" charset="-120"/>
              </a:rPr>
              <a:t>After the store boom,</a:t>
            </a:r>
            <a:endParaRPr lang="en-US" sz="5100" dirty="0">
              <a:latin typeface="Georgia" pitchFamily="34" charset="0"/>
              <a:ea typeface="Microsoft YaHei" pitchFamily="34" charset="-122"/>
              <a:cs typeface="Georgia" pitchFamily="34" charset="-120"/>
            </a:endParaRPr>
          </a:p>
        </p:txBody>
      </p:sp>
      <p:sp>
        <p:nvSpPr>
          <p:cNvPr id="6" name="Text 4"/>
          <p:cNvSpPr/>
          <p:nvPr/>
        </p:nvSpPr>
        <p:spPr>
          <a:xfrm>
            <a:off x="914400" y="3335130"/>
            <a:ext cx="11277600" cy="777240"/>
          </a:xfrm>
          <a:prstGeom prst="rect">
            <a:avLst/>
          </a:prstGeom>
          <a:noFill/>
          <a:ln/>
        </p:spPr>
        <p:txBody>
          <a:bodyPr wrap="none" lIns="0" tIns="0" rIns="0" bIns="0" rtlCol="0" anchor="t"/>
          <a:lstStyle/>
          <a:p>
            <a:pPr algn="l" indent="0" marL="0">
              <a:buNone/>
            </a:pPr>
            <a:r>
              <a:rPr lang="en-US" sz="5100" dirty="0">
                <a:solidFill>
                  <a:srgbClr val="1E2A4A"/>
                </a:solidFill>
                <a:latin typeface="Georgia" pitchFamily="34" charset="0"/>
                <a:ea typeface="Microsoft YaHei" pitchFamily="34" charset="-122"/>
                <a:cs typeface="Georgia" pitchFamily="34" charset="-120"/>
              </a:rPr>
              <a:t>what drives growth?</a:t>
            </a:r>
            <a:endParaRPr lang="en-US" sz="5100" dirty="0">
              <a:latin typeface="Georgia" pitchFamily="34" charset="0"/>
              <a:ea typeface="Microsoft YaHei" pitchFamily="34" charset="-122"/>
              <a:cs typeface="Georgia" pitchFamily="34" charset="-120"/>
            </a:endParaRPr>
          </a:p>
        </p:txBody>
      </p:sp>
      <p:sp>
        <p:nvSpPr>
          <p:cNvPr id="7" name="Shape 5"/>
          <p:cNvSpPr/>
          <p:nvPr/>
        </p:nvSpPr>
        <p:spPr>
          <a:xfrm>
            <a:off x="914400" y="4953000"/>
            <a:ext cx="10363200" cy="0"/>
          </a:xfrm>
          <a:prstGeom prst="line">
            <a:avLst/>
          </a:prstGeom>
          <a:noFill/>
          <a:ln w="9525">
            <a:solidFill>
              <a:srgbClr val="1E2A4A"/>
            </a:solidFill>
            <a:prstDash val="solid"/>
          </a:ln>
        </p:spPr>
      </p:sp>
      <p:sp>
        <p:nvSpPr>
          <p:cNvPr id="8" name="Text 6"/>
          <p:cNvSpPr/>
          <p:nvPr/>
        </p:nvSpPr>
        <p:spPr>
          <a:xfrm>
            <a:off x="914400" y="51673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01</a:t>
            </a:r>
            <a:endParaRPr lang="en-US" sz="1200" dirty="0">
              <a:latin typeface="Georgia" pitchFamily="34" charset="0"/>
              <a:ea typeface="Microsoft YaHei" pitchFamily="34" charset="-122"/>
              <a:cs typeface="Georgia" pitchFamily="34" charset="-120"/>
            </a:endParaRPr>
          </a:p>
        </p:txBody>
      </p:sp>
      <p:sp>
        <p:nvSpPr>
          <p:cNvPr id="9" name="Text 7"/>
          <p:cNvSpPr/>
          <p:nvPr/>
        </p:nvSpPr>
        <p:spPr>
          <a:xfrm>
            <a:off x="914400" y="5435860"/>
            <a:ext cx="112776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Store growth no longer pays</a:t>
            </a:r>
            <a:endParaRPr lang="en-US" sz="1650" dirty="0">
              <a:latin typeface="Georgia" pitchFamily="34" charset="0"/>
              <a:ea typeface="Microsoft YaHei" pitchFamily="34" charset="-122"/>
              <a:cs typeface="Georgia" pitchFamily="34" charset="-120"/>
            </a:endParaRPr>
          </a:p>
        </p:txBody>
      </p:sp>
      <p:sp>
        <p:nvSpPr>
          <p:cNvPr id="10" name="Text 8"/>
          <p:cNvSpPr/>
          <p:nvPr/>
        </p:nvSpPr>
        <p:spPr>
          <a:xfrm>
            <a:off x="4419600" y="5167357"/>
            <a:ext cx="77724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02</a:t>
            </a:r>
            <a:endParaRPr lang="en-US" sz="1200" dirty="0">
              <a:latin typeface="Georgia" pitchFamily="34" charset="0"/>
              <a:ea typeface="Microsoft YaHei" pitchFamily="34" charset="-122"/>
              <a:cs typeface="Georgia" pitchFamily="34" charset="-120"/>
            </a:endParaRPr>
          </a:p>
        </p:txBody>
      </p:sp>
      <p:sp>
        <p:nvSpPr>
          <p:cNvPr id="11" name="Text 9"/>
          <p:cNvSpPr/>
          <p:nvPr/>
        </p:nvSpPr>
        <p:spPr>
          <a:xfrm>
            <a:off x="4419600" y="5435860"/>
            <a:ext cx="77724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Subsidy-driven volume is fading</a:t>
            </a:r>
            <a:endParaRPr lang="en-US" sz="1650" dirty="0">
              <a:latin typeface="Georgia" pitchFamily="34" charset="0"/>
              <a:ea typeface="Microsoft YaHei" pitchFamily="34" charset="-122"/>
              <a:cs typeface="Georgia" pitchFamily="34" charset="-120"/>
            </a:endParaRPr>
          </a:p>
        </p:txBody>
      </p:sp>
      <p:sp>
        <p:nvSpPr>
          <p:cNvPr id="12" name="Text 10"/>
          <p:cNvSpPr/>
          <p:nvPr/>
        </p:nvSpPr>
        <p:spPr>
          <a:xfrm>
            <a:off x="7924800" y="5167357"/>
            <a:ext cx="4267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03</a:t>
            </a:r>
            <a:endParaRPr lang="en-US" sz="1200" dirty="0">
              <a:latin typeface="Georgia" pitchFamily="34" charset="0"/>
              <a:ea typeface="Microsoft YaHei" pitchFamily="34" charset="-122"/>
              <a:cs typeface="Georgia" pitchFamily="34" charset="-120"/>
            </a:endParaRPr>
          </a:p>
        </p:txBody>
      </p:sp>
      <p:sp>
        <p:nvSpPr>
          <p:cNvPr id="13" name="Text 11"/>
          <p:cNvSpPr/>
          <p:nvPr/>
        </p:nvSpPr>
        <p:spPr>
          <a:xfrm>
            <a:off x="7924800" y="5435860"/>
            <a:ext cx="42672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New categories are working first</a:t>
            </a:r>
            <a:endParaRPr lang="en-US" sz="165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Shape 1"/>
          <p:cNvSpPr/>
          <p:nvPr/>
        </p:nvSpPr>
        <p:spPr>
          <a:xfrm>
            <a:off x="914400" y="1676400"/>
            <a:ext cx="609600" cy="57150"/>
          </a:xfrm>
          <a:prstGeom prst="rect">
            <a:avLst/>
          </a:prstGeom>
          <a:solidFill>
            <a:srgbClr val="1E2A4A"/>
          </a:solidFill>
          <a:ln/>
        </p:spPr>
      </p:sp>
      <p:sp>
        <p:nvSpPr>
          <p:cNvPr id="4" name="Text 2"/>
          <p:cNvSpPr/>
          <p:nvPr/>
        </p:nvSpPr>
        <p:spPr>
          <a:xfrm>
            <a:off x="914400" y="1959324"/>
            <a:ext cx="11277600" cy="617220"/>
          </a:xfrm>
          <a:prstGeom prst="rect">
            <a:avLst/>
          </a:prstGeom>
          <a:noFill/>
          <a:ln/>
        </p:spPr>
        <p:txBody>
          <a:bodyPr wrap="none" lIns="0" tIns="0" rIns="0" bIns="0" rtlCol="0" anchor="t"/>
          <a:lstStyle/>
          <a:p>
            <a:pPr algn="l" indent="0" marL="0">
              <a:buNone/>
            </a:pPr>
            <a:r>
              <a:rPr lang="en-US" sz="4050" dirty="0">
                <a:solidFill>
                  <a:srgbClr val="1E2A4A"/>
                </a:solidFill>
                <a:latin typeface="Georgia" pitchFamily="34" charset="0"/>
                <a:ea typeface="Microsoft YaHei" pitchFamily="34" charset="-122"/>
                <a:cs typeface="Georgia" pitchFamily="34" charset="-120"/>
              </a:rPr>
              <a:t>Grow sales per store,</a:t>
            </a:r>
            <a:endParaRPr lang="en-US" sz="4050" dirty="0">
              <a:latin typeface="Georgia" pitchFamily="34" charset="0"/>
              <a:ea typeface="Microsoft YaHei" pitchFamily="34" charset="-122"/>
              <a:cs typeface="Georgia" pitchFamily="34" charset="-120"/>
            </a:endParaRPr>
          </a:p>
        </p:txBody>
      </p:sp>
      <p:sp>
        <p:nvSpPr>
          <p:cNvPr id="5" name="Text 3"/>
          <p:cNvSpPr/>
          <p:nvPr/>
        </p:nvSpPr>
        <p:spPr>
          <a:xfrm>
            <a:off x="914400" y="2587974"/>
            <a:ext cx="11277600" cy="617220"/>
          </a:xfrm>
          <a:prstGeom prst="rect">
            <a:avLst/>
          </a:prstGeom>
          <a:noFill/>
          <a:ln/>
        </p:spPr>
        <p:txBody>
          <a:bodyPr wrap="none" lIns="0" tIns="0" rIns="0" bIns="0" rtlCol="0" anchor="t"/>
          <a:lstStyle/>
          <a:p>
            <a:pPr algn="l" indent="0" marL="0">
              <a:buNone/>
            </a:pPr>
            <a:r>
              <a:rPr lang="en-US" sz="4050" dirty="0">
                <a:solidFill>
                  <a:srgbClr val="1E2A4A"/>
                </a:solidFill>
                <a:latin typeface="Georgia" pitchFamily="34" charset="0"/>
                <a:ea typeface="Microsoft YaHei" pitchFamily="34" charset="-122"/>
                <a:cs typeface="Georgia" pitchFamily="34" charset="-120"/>
              </a:rPr>
              <a:t>not the store count</a:t>
            </a:r>
            <a:endParaRPr lang="en-US" sz="4050" dirty="0">
              <a:latin typeface="Georgia" pitchFamily="34" charset="0"/>
              <a:ea typeface="Microsoft YaHei" pitchFamily="34" charset="-122"/>
              <a:cs typeface="Georgia" pitchFamily="34" charset="-120"/>
            </a:endParaRPr>
          </a:p>
        </p:txBody>
      </p:sp>
      <p:sp>
        <p:nvSpPr>
          <p:cNvPr id="6" name="Text 4"/>
          <p:cNvSpPr/>
          <p:nvPr/>
        </p:nvSpPr>
        <p:spPr>
          <a:xfrm>
            <a:off x="914400" y="3703812"/>
            <a:ext cx="11277600" cy="308610"/>
          </a:xfrm>
          <a:prstGeom prst="rect">
            <a:avLst/>
          </a:prstGeom>
          <a:noFill/>
          <a:ln/>
        </p:spPr>
        <p:txBody>
          <a:bodyPr wrap="none" lIns="0" tIns="0" rIns="0" bIns="0" rtlCol="0" anchor="t"/>
          <a:lstStyle/>
          <a:p>
            <a:pPr algn="l" indent="0" marL="0">
              <a:buNone/>
            </a:pPr>
            <a:r>
              <a:rPr lang="en-US" sz="2025" dirty="0">
                <a:solidFill>
                  <a:srgbClr val="1C1E23"/>
                </a:solidFill>
                <a:latin typeface="Georgia" pitchFamily="34" charset="0"/>
                <a:ea typeface="Microsoft YaHei" pitchFamily="34" charset="-122"/>
                <a:cs typeface="Georgia" pitchFamily="34" charset="-120"/>
              </a:rPr>
              <a:t>Mixue grew its store count 20.7% in the first half, yet revenue rose just</a:t>
            </a:r>
            <a:endParaRPr lang="en-US" sz="2025" dirty="0">
              <a:latin typeface="Georgia" pitchFamily="34" charset="0"/>
              <a:ea typeface="Microsoft YaHei" pitchFamily="34" charset="-122"/>
              <a:cs typeface="Georgia" pitchFamily="34" charset="-120"/>
            </a:endParaRPr>
          </a:p>
        </p:txBody>
      </p:sp>
      <p:sp>
        <p:nvSpPr>
          <p:cNvPr id="7" name="Text 5"/>
          <p:cNvSpPr/>
          <p:nvPr/>
        </p:nvSpPr>
        <p:spPr>
          <a:xfrm>
            <a:off x="914400" y="4122912"/>
            <a:ext cx="11277600" cy="308610"/>
          </a:xfrm>
          <a:prstGeom prst="rect">
            <a:avLst/>
          </a:prstGeom>
          <a:noFill/>
          <a:ln/>
        </p:spPr>
        <p:txBody>
          <a:bodyPr wrap="none" lIns="0" tIns="0" rIns="0" bIns="0" rtlCol="0" anchor="t"/>
          <a:lstStyle/>
          <a:p>
            <a:pPr algn="l" indent="0" marL="0">
              <a:buNone/>
            </a:pPr>
            <a:r>
              <a:rPr lang="en-US" sz="2025" dirty="0">
                <a:solidFill>
                  <a:srgbClr val="1C1E23"/>
                </a:solidFill>
                <a:latin typeface="Georgia" pitchFamily="34" charset="0"/>
                <a:ea typeface="Microsoft YaHei" pitchFamily="34" charset="-122"/>
                <a:cs typeface="Georgia" pitchFamily="34" charset="-120"/>
              </a:rPr>
              <a:t>2.3%. Chain tea shops have shrunk for two years, and subsidy-inflated</a:t>
            </a:r>
            <a:endParaRPr lang="en-US" sz="2025" dirty="0">
              <a:latin typeface="Georgia" pitchFamily="34" charset="0"/>
              <a:ea typeface="Microsoft YaHei" pitchFamily="34" charset="-122"/>
              <a:cs typeface="Georgia" pitchFamily="34" charset="-120"/>
            </a:endParaRPr>
          </a:p>
        </p:txBody>
      </p:sp>
      <p:sp>
        <p:nvSpPr>
          <p:cNvPr id="8" name="Text 6"/>
          <p:cNvSpPr/>
          <p:nvPr/>
        </p:nvSpPr>
        <p:spPr>
          <a:xfrm>
            <a:off x="914400" y="4542012"/>
            <a:ext cx="11277600" cy="308610"/>
          </a:xfrm>
          <a:prstGeom prst="rect">
            <a:avLst/>
          </a:prstGeom>
          <a:noFill/>
          <a:ln/>
        </p:spPr>
        <p:txBody>
          <a:bodyPr wrap="none" lIns="0" tIns="0" rIns="0" bIns="0" rtlCol="0" anchor="t"/>
          <a:lstStyle/>
          <a:p>
            <a:pPr algn="l" indent="0" marL="0">
              <a:buNone/>
            </a:pPr>
            <a:r>
              <a:rPr lang="en-US" sz="2025" dirty="0">
                <a:solidFill>
                  <a:srgbClr val="1C1E23"/>
                </a:solidFill>
                <a:latin typeface="Georgia" pitchFamily="34" charset="0"/>
                <a:ea typeface="Microsoft YaHei" pitchFamily="34" charset="-122"/>
                <a:cs typeface="Georgia" pitchFamily="34" charset="-120"/>
              </a:rPr>
              <a:t>volume is unwinding. Only coffee and breakfast are paying off so far.</a:t>
            </a:r>
            <a:endParaRPr lang="en-US" sz="2025" dirty="0">
              <a:latin typeface="Georgia" pitchFamily="34" charset="0"/>
              <a:ea typeface="Microsoft YaHei" pitchFamily="34" charset="-122"/>
              <a:cs typeface="Georgia" pitchFamily="34" charset="-120"/>
            </a:endParaRPr>
          </a:p>
        </p:txBody>
      </p:sp>
      <p:sp>
        <p:nvSpPr>
          <p:cNvPr id="9" name="Shape 7"/>
          <p:cNvSpPr/>
          <p:nvPr/>
        </p:nvSpPr>
        <p:spPr>
          <a:xfrm>
            <a:off x="844868" y="4982528"/>
            <a:ext cx="5734050" cy="297180"/>
          </a:xfrm>
          <a:custGeom>
            <a:avLst/>
            <a:gdLst/>
            <a:ahLst/>
            <a:cxnLst/>
            <a:rect l="l" t="t" r="r" b="b"/>
            <a:pathLst>
              <a:path w="5734050" h="297180">
                <a:moveTo>
                  <a:pt x="54293" y="5715"/>
                </a:moveTo>
                <a:lnTo>
                  <a:pt x="5734050" y="0"/>
                </a:lnTo>
                <a:lnTo>
                  <a:pt x="5689283" y="288607"/>
                </a:lnTo>
                <a:lnTo>
                  <a:pt x="0" y="297180"/>
                </a:lnTo>
                <a:close/>
              </a:path>
            </a:pathLst>
          </a:custGeom>
          <a:solidFill>
            <a:srgbClr val="F5C518"/>
          </a:solidFill>
          <a:ln/>
        </p:spPr>
      </p:sp>
      <p:sp>
        <p:nvSpPr>
          <p:cNvPr id="10" name="Text 8"/>
          <p:cNvSpPr/>
          <p:nvPr/>
        </p:nvSpPr>
        <p:spPr>
          <a:xfrm>
            <a:off x="914400" y="4961112"/>
            <a:ext cx="11277600" cy="308610"/>
          </a:xfrm>
          <a:prstGeom prst="rect">
            <a:avLst/>
          </a:prstGeom>
          <a:noFill/>
          <a:ln/>
        </p:spPr>
        <p:txBody>
          <a:bodyPr wrap="none" lIns="0" tIns="0" rIns="0" bIns="0" rtlCol="0" anchor="t"/>
          <a:lstStyle/>
          <a:p>
            <a:pPr algn="l" indent="0" marL="0">
              <a:buNone/>
            </a:pPr>
            <a:r>
              <a:rPr lang="en-US" sz="2025" dirty="0">
                <a:solidFill>
                  <a:srgbClr val="1C1E23"/>
                </a:solidFill>
                <a:latin typeface="Georgia" pitchFamily="34" charset="0"/>
                <a:ea typeface="Microsoft YaHei" pitchFamily="34" charset="-122"/>
                <a:cs typeface="Georgia" pitchFamily="34" charset="-120"/>
              </a:rPr>
              <a:t>Make same-store growth the first target for 2027.</a:t>
            </a:r>
            <a:endParaRPr lang="en-US" sz="2025" dirty="0">
              <a:latin typeface="Georgia" pitchFamily="34" charset="0"/>
              <a:ea typeface="Microsoft YaHei" pitchFamily="34" charset="-122"/>
              <a:cs typeface="Georgia" pitchFamily="34" charset="-120"/>
            </a:endParaRPr>
          </a:p>
        </p:txBody>
      </p:sp>
      <p:sp>
        <p:nvSpPr>
          <p:cNvPr id="11" name="Text 9"/>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Mixue Group interim results (Aug 2026), China Insights Consultancy, 2026 New Tea Drinks White Paper (Mar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Closures have outpaced openings for two years</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1352550" y="2707386"/>
            <a:ext cx="0" cy="2590800"/>
          </a:xfrm>
          <a:prstGeom prst="line">
            <a:avLst/>
          </a:prstGeom>
          <a:noFill/>
          <a:ln w="14288">
            <a:solidFill>
              <a:srgbClr val="DDDCD4"/>
            </a:solidFill>
            <a:prstDash val="solid"/>
          </a:ln>
        </p:spPr>
      </p:sp>
      <p:sp>
        <p:nvSpPr>
          <p:cNvPr id="6" name="Shape 4"/>
          <p:cNvSpPr/>
          <p:nvPr/>
        </p:nvSpPr>
        <p:spPr>
          <a:xfrm>
            <a:off x="1352550" y="5298186"/>
            <a:ext cx="6496050" cy="0"/>
          </a:xfrm>
          <a:prstGeom prst="line">
            <a:avLst/>
          </a:prstGeom>
          <a:noFill/>
          <a:ln w="14288">
            <a:solidFill>
              <a:srgbClr val="DDDCD4"/>
            </a:solidFill>
            <a:prstDash val="solid"/>
          </a:ln>
        </p:spPr>
      </p:sp>
      <p:sp>
        <p:nvSpPr>
          <p:cNvPr id="7" name="Text 5"/>
          <p:cNvSpPr/>
          <p:nvPr/>
        </p:nvSpPr>
        <p:spPr>
          <a:xfrm>
            <a:off x="0" y="5203933"/>
            <a:ext cx="12763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0k</a:t>
            </a:r>
            <a:endParaRPr lang="en-US" sz="1200" dirty="0">
              <a:latin typeface="Georgia" pitchFamily="34" charset="0"/>
              <a:ea typeface="Microsoft YaHei" pitchFamily="34" charset="-122"/>
              <a:cs typeface="Georgia" pitchFamily="34" charset="-120"/>
            </a:endParaRPr>
          </a:p>
        </p:txBody>
      </p:sp>
      <p:sp>
        <p:nvSpPr>
          <p:cNvPr id="8" name="Text 6"/>
          <p:cNvSpPr/>
          <p:nvPr/>
        </p:nvSpPr>
        <p:spPr>
          <a:xfrm>
            <a:off x="0" y="3908533"/>
            <a:ext cx="12763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100k</a:t>
            </a:r>
            <a:endParaRPr lang="en-US" sz="1200" dirty="0">
              <a:latin typeface="Georgia" pitchFamily="34" charset="0"/>
              <a:ea typeface="Microsoft YaHei" pitchFamily="34" charset="-122"/>
              <a:cs typeface="Georgia" pitchFamily="34" charset="-120"/>
            </a:endParaRPr>
          </a:p>
        </p:txBody>
      </p:sp>
      <p:sp>
        <p:nvSpPr>
          <p:cNvPr id="9" name="Text 7"/>
          <p:cNvSpPr/>
          <p:nvPr/>
        </p:nvSpPr>
        <p:spPr>
          <a:xfrm>
            <a:off x="0" y="2613133"/>
            <a:ext cx="12763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200k</a:t>
            </a:r>
            <a:endParaRPr lang="en-US" sz="1200" dirty="0">
              <a:latin typeface="Georgia" pitchFamily="34" charset="0"/>
              <a:ea typeface="Microsoft YaHei" pitchFamily="34" charset="-122"/>
              <a:cs typeface="Georgia" pitchFamily="34" charset="-120"/>
            </a:endParaRPr>
          </a:p>
        </p:txBody>
      </p:sp>
      <p:sp>
        <p:nvSpPr>
          <p:cNvPr id="10" name="Text 8"/>
          <p:cNvSpPr/>
          <p:nvPr/>
        </p:nvSpPr>
        <p:spPr>
          <a:xfrm>
            <a:off x="0" y="5360143"/>
            <a:ext cx="487045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2023</a:t>
            </a:r>
            <a:endParaRPr lang="en-US" sz="1200" dirty="0">
              <a:latin typeface="Georgia" pitchFamily="34" charset="0"/>
              <a:ea typeface="Microsoft YaHei" pitchFamily="34" charset="-122"/>
              <a:cs typeface="Georgia" pitchFamily="34" charset="-120"/>
            </a:endParaRPr>
          </a:p>
        </p:txBody>
      </p:sp>
      <p:sp>
        <p:nvSpPr>
          <p:cNvPr id="11" name="Text 9"/>
          <p:cNvSpPr/>
          <p:nvPr/>
        </p:nvSpPr>
        <p:spPr>
          <a:xfrm>
            <a:off x="0" y="5360143"/>
            <a:ext cx="920115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2024</a:t>
            </a:r>
            <a:endParaRPr lang="en-US" sz="1200" dirty="0">
              <a:latin typeface="Georgia" pitchFamily="34" charset="0"/>
              <a:ea typeface="Microsoft YaHei" pitchFamily="34" charset="-122"/>
              <a:cs typeface="Georgia" pitchFamily="34" charset="-120"/>
            </a:endParaRPr>
          </a:p>
        </p:txBody>
      </p:sp>
      <p:sp>
        <p:nvSpPr>
          <p:cNvPr id="12" name="Text 10"/>
          <p:cNvSpPr/>
          <p:nvPr/>
        </p:nvSpPr>
        <p:spPr>
          <a:xfrm>
            <a:off x="1339850" y="5360143"/>
            <a:ext cx="1085215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2025</a:t>
            </a:r>
            <a:endParaRPr lang="en-US" sz="1200" dirty="0">
              <a:latin typeface="Georgia" pitchFamily="34" charset="0"/>
              <a:ea typeface="Microsoft YaHei" pitchFamily="34" charset="-122"/>
              <a:cs typeface="Georgia" pitchFamily="34" charset="-120"/>
            </a:endParaRPr>
          </a:p>
        </p:txBody>
      </p:sp>
      <p:sp>
        <p:nvSpPr>
          <p:cNvPr id="13" name="Shape 11"/>
          <p:cNvSpPr/>
          <p:nvPr/>
        </p:nvSpPr>
        <p:spPr>
          <a:xfrm>
            <a:off x="1390650" y="3057144"/>
            <a:ext cx="1025525" cy="2241042"/>
          </a:xfrm>
          <a:prstGeom prst="rect">
            <a:avLst/>
          </a:prstGeom>
          <a:solidFill>
            <a:srgbClr val="8C8F94"/>
          </a:solidFill>
          <a:ln/>
        </p:spPr>
      </p:sp>
      <p:sp>
        <p:nvSpPr>
          <p:cNvPr id="14" name="Text 12"/>
          <p:cNvSpPr/>
          <p:nvPr/>
        </p:nvSpPr>
        <p:spPr>
          <a:xfrm>
            <a:off x="0" y="2823826"/>
            <a:ext cx="380682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173</a:t>
            </a:r>
            <a:endParaRPr lang="en-US" sz="1200" dirty="0">
              <a:latin typeface="Georgia" pitchFamily="34" charset="0"/>
              <a:ea typeface="Microsoft YaHei" pitchFamily="34" charset="-122"/>
              <a:cs typeface="Georgia" pitchFamily="34" charset="-120"/>
            </a:endParaRPr>
          </a:p>
        </p:txBody>
      </p:sp>
      <p:sp>
        <p:nvSpPr>
          <p:cNvPr id="15" name="Shape 13"/>
          <p:cNvSpPr/>
          <p:nvPr/>
        </p:nvSpPr>
        <p:spPr>
          <a:xfrm>
            <a:off x="2454275" y="3316224"/>
            <a:ext cx="1025525" cy="1981962"/>
          </a:xfrm>
          <a:prstGeom prst="rect">
            <a:avLst/>
          </a:prstGeom>
          <a:solidFill>
            <a:srgbClr val="1E2A4A"/>
          </a:solidFill>
          <a:ln/>
        </p:spPr>
      </p:sp>
      <p:sp>
        <p:nvSpPr>
          <p:cNvPr id="16" name="Text 14"/>
          <p:cNvSpPr/>
          <p:nvPr/>
        </p:nvSpPr>
        <p:spPr>
          <a:xfrm>
            <a:off x="0" y="3082906"/>
            <a:ext cx="593407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153</a:t>
            </a:r>
            <a:endParaRPr lang="en-US" sz="1200" dirty="0">
              <a:latin typeface="Georgia" pitchFamily="34" charset="0"/>
              <a:ea typeface="Microsoft YaHei" pitchFamily="34" charset="-122"/>
              <a:cs typeface="Georgia" pitchFamily="34" charset="-120"/>
            </a:endParaRPr>
          </a:p>
        </p:txBody>
      </p:sp>
      <p:sp>
        <p:nvSpPr>
          <p:cNvPr id="17" name="Shape 15"/>
          <p:cNvSpPr/>
          <p:nvPr/>
        </p:nvSpPr>
        <p:spPr>
          <a:xfrm>
            <a:off x="3556000" y="3406902"/>
            <a:ext cx="1025525" cy="1891284"/>
          </a:xfrm>
          <a:prstGeom prst="rect">
            <a:avLst/>
          </a:prstGeom>
          <a:solidFill>
            <a:srgbClr val="8C8F94"/>
          </a:solidFill>
          <a:ln/>
        </p:spPr>
      </p:sp>
      <p:sp>
        <p:nvSpPr>
          <p:cNvPr id="18" name="Text 16"/>
          <p:cNvSpPr/>
          <p:nvPr/>
        </p:nvSpPr>
        <p:spPr>
          <a:xfrm>
            <a:off x="0" y="3173584"/>
            <a:ext cx="813752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146</a:t>
            </a:r>
            <a:endParaRPr lang="en-US" sz="1200" dirty="0">
              <a:latin typeface="Georgia" pitchFamily="34" charset="0"/>
              <a:ea typeface="Microsoft YaHei" pitchFamily="34" charset="-122"/>
              <a:cs typeface="Georgia" pitchFamily="34" charset="-120"/>
            </a:endParaRPr>
          </a:p>
        </p:txBody>
      </p:sp>
      <p:sp>
        <p:nvSpPr>
          <p:cNvPr id="19" name="Shape 17"/>
          <p:cNvSpPr/>
          <p:nvPr/>
        </p:nvSpPr>
        <p:spPr>
          <a:xfrm>
            <a:off x="4619625" y="3264408"/>
            <a:ext cx="1025525" cy="2033778"/>
          </a:xfrm>
          <a:prstGeom prst="rect">
            <a:avLst/>
          </a:prstGeom>
          <a:solidFill>
            <a:srgbClr val="1E2A4A"/>
          </a:solidFill>
          <a:ln/>
        </p:spPr>
      </p:sp>
      <p:sp>
        <p:nvSpPr>
          <p:cNvPr id="20" name="Text 18"/>
          <p:cNvSpPr/>
          <p:nvPr/>
        </p:nvSpPr>
        <p:spPr>
          <a:xfrm>
            <a:off x="0" y="3031090"/>
            <a:ext cx="1026477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157</a:t>
            </a:r>
            <a:endParaRPr lang="en-US" sz="1200" dirty="0">
              <a:latin typeface="Georgia" pitchFamily="34" charset="0"/>
              <a:ea typeface="Microsoft YaHei" pitchFamily="34" charset="-122"/>
              <a:cs typeface="Georgia" pitchFamily="34" charset="-120"/>
            </a:endParaRPr>
          </a:p>
        </p:txBody>
      </p:sp>
      <p:sp>
        <p:nvSpPr>
          <p:cNvPr id="21" name="Shape 19"/>
          <p:cNvSpPr/>
          <p:nvPr/>
        </p:nvSpPr>
        <p:spPr>
          <a:xfrm>
            <a:off x="5721350" y="3963924"/>
            <a:ext cx="1025525" cy="1334262"/>
          </a:xfrm>
          <a:prstGeom prst="rect">
            <a:avLst/>
          </a:prstGeom>
          <a:solidFill>
            <a:srgbClr val="8C8F94"/>
          </a:solidFill>
          <a:ln/>
        </p:spPr>
      </p:sp>
      <p:sp>
        <p:nvSpPr>
          <p:cNvPr id="22" name="Text 20"/>
          <p:cNvSpPr/>
          <p:nvPr/>
        </p:nvSpPr>
        <p:spPr>
          <a:xfrm>
            <a:off x="276225" y="3730606"/>
            <a:ext cx="1191577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103</a:t>
            </a:r>
            <a:endParaRPr lang="en-US" sz="1200" dirty="0">
              <a:latin typeface="Georgia" pitchFamily="34" charset="0"/>
              <a:ea typeface="Microsoft YaHei" pitchFamily="34" charset="-122"/>
              <a:cs typeface="Georgia" pitchFamily="34" charset="-120"/>
            </a:endParaRPr>
          </a:p>
        </p:txBody>
      </p:sp>
      <p:sp>
        <p:nvSpPr>
          <p:cNvPr id="23" name="Shape 21"/>
          <p:cNvSpPr/>
          <p:nvPr/>
        </p:nvSpPr>
        <p:spPr>
          <a:xfrm>
            <a:off x="6784975" y="3575304"/>
            <a:ext cx="1025525" cy="1722882"/>
          </a:xfrm>
          <a:prstGeom prst="rect">
            <a:avLst/>
          </a:prstGeom>
          <a:solidFill>
            <a:srgbClr val="1E2A4A"/>
          </a:solidFill>
          <a:ln/>
        </p:spPr>
      </p:sp>
      <p:sp>
        <p:nvSpPr>
          <p:cNvPr id="24" name="Text 22"/>
          <p:cNvSpPr/>
          <p:nvPr/>
        </p:nvSpPr>
        <p:spPr>
          <a:xfrm>
            <a:off x="2403475" y="3341986"/>
            <a:ext cx="978852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133</a:t>
            </a:r>
            <a:endParaRPr lang="en-US" sz="1200" dirty="0">
              <a:latin typeface="Georgia" pitchFamily="34" charset="0"/>
              <a:ea typeface="Microsoft YaHei" pitchFamily="34" charset="-122"/>
              <a:cs typeface="Georgia" pitchFamily="34" charset="-120"/>
            </a:endParaRPr>
          </a:p>
        </p:txBody>
      </p:sp>
      <p:sp>
        <p:nvSpPr>
          <p:cNvPr id="25" name="Shape 23"/>
          <p:cNvSpPr/>
          <p:nvPr/>
        </p:nvSpPr>
        <p:spPr>
          <a:xfrm>
            <a:off x="6369253" y="2135886"/>
            <a:ext cx="95250" cy="95250"/>
          </a:xfrm>
          <a:prstGeom prst="rect">
            <a:avLst/>
          </a:prstGeom>
          <a:solidFill>
            <a:srgbClr val="8C8F94"/>
          </a:solidFill>
          <a:ln/>
        </p:spPr>
      </p:sp>
      <p:sp>
        <p:nvSpPr>
          <p:cNvPr id="26" name="Text 24"/>
          <p:cNvSpPr/>
          <p:nvPr/>
        </p:nvSpPr>
        <p:spPr>
          <a:xfrm>
            <a:off x="6521653" y="2083543"/>
            <a:ext cx="5670347"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Opened</a:t>
            </a:r>
            <a:endParaRPr lang="en-US" sz="1200" dirty="0">
              <a:latin typeface="Georgia" pitchFamily="34" charset="0"/>
              <a:ea typeface="Microsoft YaHei" pitchFamily="34" charset="-122"/>
              <a:cs typeface="Georgia" pitchFamily="34" charset="-120"/>
            </a:endParaRPr>
          </a:p>
        </p:txBody>
      </p:sp>
      <p:sp>
        <p:nvSpPr>
          <p:cNvPr id="27" name="Shape 25"/>
          <p:cNvSpPr/>
          <p:nvPr/>
        </p:nvSpPr>
        <p:spPr>
          <a:xfrm>
            <a:off x="7321753" y="2135886"/>
            <a:ext cx="95250" cy="95250"/>
          </a:xfrm>
          <a:prstGeom prst="rect">
            <a:avLst/>
          </a:prstGeom>
          <a:solidFill>
            <a:srgbClr val="1E2A4A"/>
          </a:solidFill>
          <a:ln/>
        </p:spPr>
      </p:sp>
      <p:sp>
        <p:nvSpPr>
          <p:cNvPr id="28" name="Text 26"/>
          <p:cNvSpPr/>
          <p:nvPr/>
        </p:nvSpPr>
        <p:spPr>
          <a:xfrm>
            <a:off x="7474153" y="2083543"/>
            <a:ext cx="4717847"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Closed</a:t>
            </a:r>
            <a:endParaRPr lang="en-US" sz="1200" dirty="0">
              <a:latin typeface="Georgia" pitchFamily="34" charset="0"/>
              <a:ea typeface="Microsoft YaHei" pitchFamily="34" charset="-122"/>
              <a:cs typeface="Georgia" pitchFamily="34" charset="-120"/>
            </a:endParaRPr>
          </a:p>
        </p:txBody>
      </p:sp>
      <p:sp>
        <p:nvSpPr>
          <p:cNvPr id="29" name="Shape 27"/>
          <p:cNvSpPr/>
          <p:nvPr/>
        </p:nvSpPr>
        <p:spPr>
          <a:xfrm>
            <a:off x="8305800" y="1905000"/>
            <a:ext cx="0" cy="3810000"/>
          </a:xfrm>
          <a:prstGeom prst="line">
            <a:avLst/>
          </a:prstGeom>
          <a:noFill/>
          <a:ln w="9525">
            <a:solidFill>
              <a:srgbClr val="DDDCD4"/>
            </a:solidFill>
            <a:prstDash val="solid"/>
          </a:ln>
        </p:spPr>
      </p:sp>
      <p:sp>
        <p:nvSpPr>
          <p:cNvPr id="30" name="Text 28"/>
          <p:cNvSpPr/>
          <p:nvPr/>
        </p:nvSpPr>
        <p:spPr>
          <a:xfrm>
            <a:off x="8686800" y="2043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Net store loss, 2025</a:t>
            </a:r>
            <a:endParaRPr lang="en-US" sz="1200" dirty="0">
              <a:latin typeface="Georgia" pitchFamily="34" charset="0"/>
              <a:ea typeface="Microsoft YaHei" pitchFamily="34" charset="-122"/>
              <a:cs typeface="Georgia" pitchFamily="34" charset="-120"/>
            </a:endParaRPr>
          </a:p>
        </p:txBody>
      </p:sp>
      <p:sp>
        <p:nvSpPr>
          <p:cNvPr id="31" name="Shape 29"/>
          <p:cNvSpPr/>
          <p:nvPr/>
        </p:nvSpPr>
        <p:spPr>
          <a:xfrm>
            <a:off x="8580120" y="2357438"/>
            <a:ext cx="1762125" cy="551497"/>
          </a:xfrm>
          <a:custGeom>
            <a:avLst/>
            <a:gdLst/>
            <a:ahLst/>
            <a:cxnLst/>
            <a:rect l="l" t="t" r="r" b="b"/>
            <a:pathLst>
              <a:path w="1762125" h="551497">
                <a:moveTo>
                  <a:pt x="0" y="1905"/>
                </a:moveTo>
                <a:lnTo>
                  <a:pt x="1663065" y="0"/>
                </a:lnTo>
                <a:lnTo>
                  <a:pt x="1762125" y="551497"/>
                </a:lnTo>
                <a:lnTo>
                  <a:pt x="43815" y="531495"/>
                </a:lnTo>
                <a:close/>
              </a:path>
            </a:pathLst>
          </a:custGeom>
          <a:solidFill>
            <a:srgbClr val="F5C518"/>
          </a:solidFill>
          <a:ln/>
        </p:spPr>
      </p:sp>
      <p:sp>
        <p:nvSpPr>
          <p:cNvPr id="32" name="Text 30"/>
          <p:cNvSpPr/>
          <p:nvPr/>
        </p:nvSpPr>
        <p:spPr>
          <a:xfrm>
            <a:off x="8686800" y="2301623"/>
            <a:ext cx="35052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29,434</a:t>
            </a:r>
            <a:endParaRPr lang="en-US" sz="3900" dirty="0">
              <a:latin typeface="Georgia" pitchFamily="34" charset="0"/>
              <a:ea typeface="Microsoft YaHei" pitchFamily="34" charset="-122"/>
              <a:cs typeface="Georgia" pitchFamily="34" charset="-120"/>
            </a:endParaRPr>
          </a:p>
        </p:txBody>
      </p:sp>
      <p:sp>
        <p:nvSpPr>
          <p:cNvPr id="33" name="Text 31"/>
          <p:cNvSpPr/>
          <p:nvPr/>
        </p:nvSpPr>
        <p:spPr>
          <a:xfrm>
            <a:off x="8686800" y="2995958"/>
            <a:ext cx="35052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103,135 opened, 132,569 closed</a:t>
            </a:r>
            <a:endParaRPr lang="en-US" sz="1275" dirty="0">
              <a:latin typeface="Georgia" pitchFamily="34" charset="0"/>
              <a:ea typeface="Microsoft YaHei" pitchFamily="34" charset="-122"/>
              <a:cs typeface="Georgia" pitchFamily="34" charset="-120"/>
            </a:endParaRPr>
          </a:p>
        </p:txBody>
      </p:sp>
      <p:sp>
        <p:nvSpPr>
          <p:cNvPr id="34" name="Shape 32"/>
          <p:cNvSpPr/>
          <p:nvPr/>
        </p:nvSpPr>
        <p:spPr>
          <a:xfrm>
            <a:off x="8686800" y="3771900"/>
            <a:ext cx="2590800" cy="0"/>
          </a:xfrm>
          <a:prstGeom prst="line">
            <a:avLst/>
          </a:prstGeom>
          <a:noFill/>
          <a:ln w="9525">
            <a:solidFill>
              <a:srgbClr val="DDDCD4"/>
            </a:solidFill>
            <a:prstDash val="solid"/>
          </a:ln>
        </p:spPr>
      </p:sp>
      <p:sp>
        <p:nvSpPr>
          <p:cNvPr id="35" name="Text 33"/>
          <p:cNvSpPr/>
          <p:nvPr/>
        </p:nvSpPr>
        <p:spPr>
          <a:xfrm>
            <a:off x="8686800" y="3948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Against 2024</a:t>
            </a:r>
            <a:endParaRPr lang="en-US" sz="1200" dirty="0">
              <a:latin typeface="Georgia" pitchFamily="34" charset="0"/>
              <a:ea typeface="Microsoft YaHei" pitchFamily="34" charset="-122"/>
              <a:cs typeface="Georgia" pitchFamily="34" charset="-120"/>
            </a:endParaRPr>
          </a:p>
        </p:txBody>
      </p:sp>
      <p:sp>
        <p:nvSpPr>
          <p:cNvPr id="36" name="Text 34"/>
          <p:cNvSpPr/>
          <p:nvPr/>
        </p:nvSpPr>
        <p:spPr>
          <a:xfrm>
            <a:off x="8686800" y="4206623"/>
            <a:ext cx="35052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2.5×</a:t>
            </a:r>
            <a:endParaRPr lang="en-US" sz="3900" dirty="0">
              <a:latin typeface="Georgia" pitchFamily="34" charset="0"/>
              <a:ea typeface="Microsoft YaHei" pitchFamily="34" charset="-122"/>
              <a:cs typeface="Georgia" pitchFamily="34" charset="-120"/>
            </a:endParaRPr>
          </a:p>
        </p:txBody>
      </p:sp>
      <p:sp>
        <p:nvSpPr>
          <p:cNvPr id="37" name="Text 35"/>
          <p:cNvSpPr/>
          <p:nvPr/>
        </p:nvSpPr>
        <p:spPr>
          <a:xfrm>
            <a:off x="8686800" y="4900958"/>
            <a:ext cx="35052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2024 net loss: 11,613</a:t>
            </a:r>
            <a:endParaRPr lang="en-US" sz="1275" dirty="0">
              <a:latin typeface="Georgia" pitchFamily="34" charset="0"/>
              <a:ea typeface="Microsoft YaHei" pitchFamily="34" charset="-122"/>
              <a:cs typeface="Georgia" pitchFamily="34" charset="-120"/>
            </a:endParaRPr>
          </a:p>
        </p:txBody>
      </p:sp>
      <p:sp>
        <p:nvSpPr>
          <p:cNvPr id="38" name="Text 36"/>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China Insights Consultancy (Mar 2026), from Zhaimen Canyan data. Chain shops in prefecture-level cities and above</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pic>
        <p:nvPicPr>
          <p:cNvPr id="3" name="Image 0" descr="preencoded.png">    </p:cNvPr>
          <p:cNvPicPr>
            <a:picLocks noChangeAspect="1"/>
          </p:cNvPicPr>
          <p:nvPr/>
        </p:nvPicPr>
        <p:blipFill>
          <a:blip r:embed="rId1"/>
          <a:srcRect l="0" r="0" t="5000" b="5000"/>
          <a:stretch/>
        </p:blipFill>
        <p:spPr>
          <a:xfrm>
            <a:off x="0" y="0"/>
            <a:ext cx="5715000" cy="6858000"/>
          </a:xfrm>
          <a:prstGeom prst="rect">
            <a:avLst/>
          </a:prstGeom>
        </p:spPr>
      </p:pic>
      <p:sp>
        <p:nvSpPr>
          <p:cNvPr id="4" name="Text 1"/>
          <p:cNvSpPr/>
          <p:nvPr/>
        </p:nvSpPr>
        <p:spPr>
          <a:xfrm>
            <a:off x="6400800" y="1440768"/>
            <a:ext cx="5791200" cy="457200"/>
          </a:xfrm>
          <a:prstGeom prst="rect">
            <a:avLst/>
          </a:prstGeom>
          <a:noFill/>
          <a:ln/>
        </p:spPr>
        <p:txBody>
          <a:bodyPr wrap="none" lIns="0" tIns="0" rIns="0" bIns="0" rtlCol="0" anchor="t"/>
          <a:lstStyle/>
          <a:p>
            <a:pPr algn="l" indent="0" marL="0">
              <a:buNone/>
            </a:pPr>
            <a:r>
              <a:rPr lang="en-US" sz="3000" dirty="0">
                <a:solidFill>
                  <a:srgbClr val="1E2A4A"/>
                </a:solidFill>
                <a:latin typeface="Georgia" pitchFamily="34" charset="0"/>
                <a:ea typeface="Microsoft YaHei" pitchFamily="34" charset="-122"/>
                <a:cs typeface="Georgia" pitchFamily="34" charset="-120"/>
              </a:rPr>
              <a:t>Guangzhou lost 2,326</a:t>
            </a:r>
            <a:endParaRPr lang="en-US" sz="3000" dirty="0">
              <a:latin typeface="Georgia" pitchFamily="34" charset="0"/>
              <a:ea typeface="Microsoft YaHei" pitchFamily="34" charset="-122"/>
              <a:cs typeface="Georgia" pitchFamily="34" charset="-120"/>
            </a:endParaRPr>
          </a:p>
        </p:txBody>
      </p:sp>
      <p:sp>
        <p:nvSpPr>
          <p:cNvPr id="5" name="Text 2"/>
          <p:cNvSpPr/>
          <p:nvPr/>
        </p:nvSpPr>
        <p:spPr>
          <a:xfrm>
            <a:off x="6400800" y="1936068"/>
            <a:ext cx="5791200" cy="457200"/>
          </a:xfrm>
          <a:prstGeom prst="rect">
            <a:avLst/>
          </a:prstGeom>
          <a:noFill/>
          <a:ln/>
        </p:spPr>
        <p:txBody>
          <a:bodyPr wrap="none" lIns="0" tIns="0" rIns="0" bIns="0" rtlCol="0" anchor="t"/>
          <a:lstStyle/>
          <a:p>
            <a:pPr algn="l" indent="0" marL="0">
              <a:buNone/>
            </a:pPr>
            <a:r>
              <a:rPr lang="en-US" sz="3000" dirty="0">
                <a:solidFill>
                  <a:srgbClr val="1E2A4A"/>
                </a:solidFill>
                <a:latin typeface="Georgia" pitchFamily="34" charset="0"/>
                <a:ea typeface="Microsoft YaHei" pitchFamily="34" charset="-122"/>
                <a:cs typeface="Georgia" pitchFamily="34" charset="-120"/>
              </a:rPr>
              <a:t>tea shops in a year</a:t>
            </a:r>
            <a:endParaRPr lang="en-US" sz="3000" dirty="0">
              <a:latin typeface="Georgia" pitchFamily="34" charset="0"/>
              <a:ea typeface="Microsoft YaHei" pitchFamily="34" charset="-122"/>
              <a:cs typeface="Georgia" pitchFamily="34" charset="-120"/>
            </a:endParaRPr>
          </a:p>
        </p:txBody>
      </p:sp>
      <p:sp>
        <p:nvSpPr>
          <p:cNvPr id="6" name="Shape 3"/>
          <p:cNvSpPr/>
          <p:nvPr/>
        </p:nvSpPr>
        <p:spPr>
          <a:xfrm>
            <a:off x="6400800" y="2724150"/>
            <a:ext cx="457200" cy="57150"/>
          </a:xfrm>
          <a:prstGeom prst="rect">
            <a:avLst/>
          </a:prstGeom>
          <a:solidFill>
            <a:srgbClr val="F5C518"/>
          </a:solidFill>
          <a:ln/>
        </p:spPr>
      </p:sp>
      <p:sp>
        <p:nvSpPr>
          <p:cNvPr id="7" name="Shape 4"/>
          <p:cNvSpPr/>
          <p:nvPr/>
        </p:nvSpPr>
        <p:spPr>
          <a:xfrm>
            <a:off x="6400800" y="3086100"/>
            <a:ext cx="4876800" cy="0"/>
          </a:xfrm>
          <a:prstGeom prst="line">
            <a:avLst/>
          </a:prstGeom>
          <a:noFill/>
          <a:ln w="9525">
            <a:solidFill>
              <a:srgbClr val="DDDCD4"/>
            </a:solidFill>
            <a:prstDash val="solid"/>
          </a:ln>
        </p:spPr>
      </p:sp>
      <p:sp>
        <p:nvSpPr>
          <p:cNvPr id="8" name="Text 5"/>
          <p:cNvSpPr/>
          <p:nvPr/>
        </p:nvSpPr>
        <p:spPr>
          <a:xfrm>
            <a:off x="6400800" y="3300758"/>
            <a:ext cx="57912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Guangzhou</a:t>
            </a:r>
            <a:endParaRPr lang="en-US" sz="1275" dirty="0">
              <a:latin typeface="Georgia" pitchFamily="34" charset="0"/>
              <a:ea typeface="Microsoft YaHei" pitchFamily="34" charset="-122"/>
              <a:cs typeface="Georgia" pitchFamily="34" charset="-120"/>
            </a:endParaRPr>
          </a:p>
        </p:txBody>
      </p:sp>
      <p:sp>
        <p:nvSpPr>
          <p:cNvPr id="9" name="Text 6"/>
          <p:cNvSpPr/>
          <p:nvPr/>
        </p:nvSpPr>
        <p:spPr>
          <a:xfrm>
            <a:off x="7620000" y="3273685"/>
            <a:ext cx="45720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14,355 → 12,029</a:t>
            </a:r>
            <a:endParaRPr lang="en-US" sz="1650" dirty="0">
              <a:latin typeface="Georgia" pitchFamily="34" charset="0"/>
              <a:ea typeface="Microsoft YaHei" pitchFamily="34" charset="-122"/>
              <a:cs typeface="Georgia" pitchFamily="34" charset="-120"/>
            </a:endParaRPr>
          </a:p>
        </p:txBody>
      </p:sp>
      <p:sp>
        <p:nvSpPr>
          <p:cNvPr id="10" name="Shape 7"/>
          <p:cNvSpPr/>
          <p:nvPr/>
        </p:nvSpPr>
        <p:spPr>
          <a:xfrm>
            <a:off x="6400800" y="3695700"/>
            <a:ext cx="4876800" cy="0"/>
          </a:xfrm>
          <a:prstGeom prst="line">
            <a:avLst/>
          </a:prstGeom>
          <a:noFill/>
          <a:ln w="9525">
            <a:solidFill>
              <a:srgbClr val="DDDCD4"/>
            </a:solidFill>
            <a:prstDash val="solid"/>
          </a:ln>
        </p:spPr>
      </p:sp>
      <p:sp>
        <p:nvSpPr>
          <p:cNvPr id="11" name="Text 8"/>
          <p:cNvSpPr/>
          <p:nvPr/>
        </p:nvSpPr>
        <p:spPr>
          <a:xfrm>
            <a:off x="6400800" y="3910358"/>
            <a:ext cx="57912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Shenzhen</a:t>
            </a:r>
            <a:endParaRPr lang="en-US" sz="1275" dirty="0">
              <a:latin typeface="Georgia" pitchFamily="34" charset="0"/>
              <a:ea typeface="Microsoft YaHei" pitchFamily="34" charset="-122"/>
              <a:cs typeface="Georgia" pitchFamily="34" charset="-120"/>
            </a:endParaRPr>
          </a:p>
        </p:txBody>
      </p:sp>
      <p:sp>
        <p:nvSpPr>
          <p:cNvPr id="12" name="Text 9"/>
          <p:cNvSpPr/>
          <p:nvPr/>
        </p:nvSpPr>
        <p:spPr>
          <a:xfrm>
            <a:off x="7620000" y="3883285"/>
            <a:ext cx="45720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9,113 → 7,814</a:t>
            </a:r>
            <a:endParaRPr lang="en-US" sz="1650" dirty="0">
              <a:latin typeface="Georgia" pitchFamily="34" charset="0"/>
              <a:ea typeface="Microsoft YaHei" pitchFamily="34" charset="-122"/>
              <a:cs typeface="Georgia" pitchFamily="34" charset="-120"/>
            </a:endParaRPr>
          </a:p>
        </p:txBody>
      </p:sp>
      <p:sp>
        <p:nvSpPr>
          <p:cNvPr id="13" name="Shape 10"/>
          <p:cNvSpPr/>
          <p:nvPr/>
        </p:nvSpPr>
        <p:spPr>
          <a:xfrm>
            <a:off x="6400800" y="4305300"/>
            <a:ext cx="4876800" cy="0"/>
          </a:xfrm>
          <a:prstGeom prst="line">
            <a:avLst/>
          </a:prstGeom>
          <a:noFill/>
          <a:ln w="9525">
            <a:solidFill>
              <a:srgbClr val="DDDCD4"/>
            </a:solidFill>
            <a:prstDash val="solid"/>
          </a:ln>
        </p:spPr>
      </p:sp>
      <p:sp>
        <p:nvSpPr>
          <p:cNvPr id="14" name="Text 11"/>
          <p:cNvSpPr/>
          <p:nvPr/>
        </p:nvSpPr>
        <p:spPr>
          <a:xfrm>
            <a:off x="6400800" y="4519958"/>
            <a:ext cx="57912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20 cities</a:t>
            </a:r>
            <a:endParaRPr lang="en-US" sz="1275" dirty="0">
              <a:latin typeface="Georgia" pitchFamily="34" charset="0"/>
              <a:ea typeface="Microsoft YaHei" pitchFamily="34" charset="-122"/>
              <a:cs typeface="Georgia" pitchFamily="34" charset="-120"/>
            </a:endParaRPr>
          </a:p>
        </p:txBody>
      </p:sp>
      <p:sp>
        <p:nvSpPr>
          <p:cNvPr id="15" name="Text 12"/>
          <p:cNvSpPr/>
          <p:nvPr/>
        </p:nvSpPr>
        <p:spPr>
          <a:xfrm>
            <a:off x="7620000" y="4492885"/>
            <a:ext cx="45720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All shrank</a:t>
            </a:r>
            <a:endParaRPr lang="en-US" sz="1650" dirty="0">
              <a:latin typeface="Georgia" pitchFamily="34" charset="0"/>
              <a:ea typeface="Microsoft YaHei" pitchFamily="34" charset="-122"/>
              <a:cs typeface="Georgia" pitchFamily="34" charset="-120"/>
            </a:endParaRPr>
          </a:p>
        </p:txBody>
      </p:sp>
      <p:sp>
        <p:nvSpPr>
          <p:cNvPr id="16" name="Shape 13"/>
          <p:cNvSpPr/>
          <p:nvPr/>
        </p:nvSpPr>
        <p:spPr>
          <a:xfrm>
            <a:off x="6400800" y="4914900"/>
            <a:ext cx="4876800" cy="0"/>
          </a:xfrm>
          <a:prstGeom prst="line">
            <a:avLst/>
          </a:prstGeom>
          <a:noFill/>
          <a:ln w="9525">
            <a:solidFill>
              <a:srgbClr val="DDDCD4"/>
            </a:solidFill>
            <a:prstDash val="solid"/>
          </a:ln>
        </p:spPr>
      </p:sp>
      <p:sp>
        <p:nvSpPr>
          <p:cNvPr id="17" name="Text 14"/>
          <p:cNvSpPr/>
          <p:nvPr/>
        </p:nvSpPr>
        <p:spPr>
          <a:xfrm>
            <a:off x="6400800" y="5129558"/>
            <a:ext cx="57912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Closures</a:t>
            </a:r>
            <a:endParaRPr lang="en-US" sz="1275" dirty="0">
              <a:latin typeface="Georgia" pitchFamily="34" charset="0"/>
              <a:ea typeface="Microsoft YaHei" pitchFamily="34" charset="-122"/>
              <a:cs typeface="Georgia" pitchFamily="34" charset="-120"/>
            </a:endParaRPr>
          </a:p>
        </p:txBody>
      </p:sp>
      <p:sp>
        <p:nvSpPr>
          <p:cNvPr id="18" name="Text 15"/>
          <p:cNvSpPr/>
          <p:nvPr/>
        </p:nvSpPr>
        <p:spPr>
          <a:xfrm>
            <a:off x="7620000" y="5102485"/>
            <a:ext cx="4572000" cy="251460"/>
          </a:xfrm>
          <a:prstGeom prst="rect">
            <a:avLst/>
          </a:prstGeom>
          <a:noFill/>
          <a:ln/>
        </p:spPr>
        <p:txBody>
          <a:bodyPr wrap="none" lIns="0" tIns="0" rIns="0" bIns="0" rtlCol="0" anchor="t"/>
          <a:lstStyle/>
          <a:p>
            <a:pPr algn="l" indent="0" marL="0">
              <a:buNone/>
            </a:pPr>
            <a:r>
              <a:rPr lang="en-US" sz="1650" dirty="0">
                <a:solidFill>
                  <a:srgbClr val="1C1E23"/>
                </a:solidFill>
                <a:latin typeface="Georgia" pitchFamily="34" charset="0"/>
                <a:ea typeface="Microsoft YaHei" pitchFamily="34" charset="-122"/>
                <a:cs typeface="Georgia" pitchFamily="34" charset="-120"/>
              </a:rPr>
              <a:t>Often 1.5 to 2 times openings</a:t>
            </a:r>
            <a:endParaRPr lang="en-US" sz="1650" dirty="0">
              <a:latin typeface="Georgia" pitchFamily="34" charset="0"/>
              <a:ea typeface="Microsoft YaHei" pitchFamily="34" charset="-122"/>
              <a:cs typeface="Georgia" pitchFamily="34" charset="-120"/>
            </a:endParaRPr>
          </a:p>
        </p:txBody>
      </p:sp>
      <p:sp>
        <p:nvSpPr>
          <p:cNvPr id="19" name="Shape 16"/>
          <p:cNvSpPr/>
          <p:nvPr/>
        </p:nvSpPr>
        <p:spPr>
          <a:xfrm>
            <a:off x="6400800" y="5524500"/>
            <a:ext cx="4876800" cy="0"/>
          </a:xfrm>
          <a:prstGeom prst="line">
            <a:avLst/>
          </a:prstGeom>
          <a:noFill/>
          <a:ln w="9525">
            <a:solidFill>
              <a:srgbClr val="DDDCD4"/>
            </a:solidFill>
            <a:prstDash val="solid"/>
          </a:ln>
        </p:spPr>
      </p:sp>
      <p:sp>
        <p:nvSpPr>
          <p:cNvPr id="20" name="Text 17"/>
          <p:cNvSpPr/>
          <p:nvPr/>
        </p:nvSpPr>
        <p:spPr>
          <a:xfrm>
            <a:off x="6400800" y="5738857"/>
            <a:ext cx="5791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Zhaimen Canyan data compiled by Kamen (Aug 2026). City</a:t>
            </a:r>
            <a:endParaRPr lang="en-US" sz="1200" dirty="0">
              <a:latin typeface="Georgia" pitchFamily="34" charset="0"/>
              <a:ea typeface="Microsoft YaHei" pitchFamily="34" charset="-122"/>
              <a:cs typeface="Georgia" pitchFamily="34" charset="-120"/>
            </a:endParaRPr>
          </a:p>
        </p:txBody>
      </p:sp>
      <p:sp>
        <p:nvSpPr>
          <p:cNvPr id="21" name="Text 18"/>
          <p:cNvSpPr/>
          <p:nvPr/>
        </p:nvSpPr>
        <p:spPr>
          <a:xfrm>
            <a:off x="6400800" y="5967457"/>
            <a:ext cx="5791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figures compare July 2025 with July 2026. The photo is illustrative.</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Mixue: stores up 20.7%, H1 revenue up only 2.3%</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Text 3"/>
          <p:cNvSpPr/>
          <p:nvPr/>
        </p:nvSpPr>
        <p:spPr>
          <a:xfrm>
            <a:off x="914400" y="20431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Store count, year on year</a:t>
            </a:r>
            <a:endParaRPr lang="en-US" sz="1200" dirty="0">
              <a:latin typeface="Georgia" pitchFamily="34" charset="0"/>
              <a:ea typeface="Microsoft YaHei" pitchFamily="34" charset="-122"/>
              <a:cs typeface="Georgia" pitchFamily="34" charset="-120"/>
            </a:endParaRPr>
          </a:p>
        </p:txBody>
      </p:sp>
      <p:sp>
        <p:nvSpPr>
          <p:cNvPr id="6" name="Text 4"/>
          <p:cNvSpPr/>
          <p:nvPr/>
        </p:nvSpPr>
        <p:spPr>
          <a:xfrm>
            <a:off x="914400" y="2298107"/>
            <a:ext cx="11277600" cy="822960"/>
          </a:xfrm>
          <a:prstGeom prst="rect">
            <a:avLst/>
          </a:prstGeom>
          <a:noFill/>
          <a:ln/>
        </p:spPr>
        <p:txBody>
          <a:bodyPr wrap="none" lIns="0" tIns="0" rIns="0" bIns="0" rtlCol="0" anchor="t"/>
          <a:lstStyle/>
          <a:p>
            <a:pPr algn="l" indent="0" marL="0">
              <a:buNone/>
            </a:pPr>
            <a:r>
              <a:rPr lang="en-US" sz="5400" dirty="0">
                <a:solidFill>
                  <a:srgbClr val="1E2A4A"/>
                </a:solidFill>
                <a:latin typeface="Georgia" pitchFamily="34" charset="0"/>
                <a:ea typeface="Microsoft YaHei" pitchFamily="34" charset="-122"/>
                <a:cs typeface="Georgia" pitchFamily="34" charset="-120"/>
              </a:rPr>
              <a:t>+20.7%</a:t>
            </a:r>
            <a:endParaRPr lang="en-US" sz="5400" dirty="0">
              <a:latin typeface="Georgia" pitchFamily="34" charset="0"/>
              <a:ea typeface="Microsoft YaHei" pitchFamily="34" charset="-122"/>
              <a:cs typeface="Georgia" pitchFamily="34" charset="-120"/>
            </a:endParaRPr>
          </a:p>
        </p:txBody>
      </p:sp>
      <p:sp>
        <p:nvSpPr>
          <p:cNvPr id="7" name="Text 5"/>
          <p:cNvSpPr/>
          <p:nvPr/>
        </p:nvSpPr>
        <p:spPr>
          <a:xfrm>
            <a:off x="914400" y="3224858"/>
            <a:ext cx="11277600" cy="205740"/>
          </a:xfrm>
          <a:prstGeom prst="rect">
            <a:avLst/>
          </a:prstGeom>
          <a:noFill/>
          <a:ln/>
        </p:spPr>
        <p:txBody>
          <a:bodyPr wrap="none" lIns="0" tIns="0" rIns="0" bIns="0" rtlCol="0" anchor="t"/>
          <a:lstStyle/>
          <a:p>
            <a:pPr algn="l" indent="0" marL="0">
              <a:buNone/>
            </a:pPr>
            <a:r>
              <a:rPr lang="en-US" sz="1350" dirty="0">
                <a:solidFill>
                  <a:srgbClr val="1C1E23"/>
                </a:solidFill>
                <a:latin typeface="Georgia" pitchFamily="34" charset="0"/>
                <a:ea typeface="Microsoft YaHei" pitchFamily="34" charset="-122"/>
                <a:cs typeface="Georgia" pitchFamily="34" charset="-120"/>
              </a:rPr>
              <a:t>63,987 stores at end-June</a:t>
            </a:r>
            <a:endParaRPr lang="en-US" sz="1350" dirty="0">
              <a:latin typeface="Georgia" pitchFamily="34" charset="0"/>
              <a:ea typeface="Microsoft YaHei" pitchFamily="34" charset="-122"/>
              <a:cs typeface="Georgia" pitchFamily="34" charset="-120"/>
            </a:endParaRPr>
          </a:p>
        </p:txBody>
      </p:sp>
      <p:sp>
        <p:nvSpPr>
          <p:cNvPr id="8" name="Shape 6"/>
          <p:cNvSpPr/>
          <p:nvPr/>
        </p:nvSpPr>
        <p:spPr>
          <a:xfrm>
            <a:off x="4229100" y="2019300"/>
            <a:ext cx="0" cy="1600200"/>
          </a:xfrm>
          <a:prstGeom prst="line">
            <a:avLst/>
          </a:prstGeom>
          <a:noFill/>
          <a:ln w="9525">
            <a:solidFill>
              <a:srgbClr val="DDDCD4"/>
            </a:solidFill>
            <a:prstDash val="solid"/>
          </a:ln>
        </p:spPr>
      </p:sp>
      <p:sp>
        <p:nvSpPr>
          <p:cNvPr id="9" name="Text 7"/>
          <p:cNvSpPr/>
          <p:nvPr/>
        </p:nvSpPr>
        <p:spPr>
          <a:xfrm>
            <a:off x="4495800" y="2043157"/>
            <a:ext cx="7696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H1 revenue, year on year</a:t>
            </a:r>
            <a:endParaRPr lang="en-US" sz="1200" dirty="0">
              <a:latin typeface="Georgia" pitchFamily="34" charset="0"/>
              <a:ea typeface="Microsoft YaHei" pitchFamily="34" charset="-122"/>
              <a:cs typeface="Georgia" pitchFamily="34" charset="-120"/>
            </a:endParaRPr>
          </a:p>
        </p:txBody>
      </p:sp>
      <p:sp>
        <p:nvSpPr>
          <p:cNvPr id="10" name="Text 8"/>
          <p:cNvSpPr/>
          <p:nvPr/>
        </p:nvSpPr>
        <p:spPr>
          <a:xfrm>
            <a:off x="4495800" y="2298107"/>
            <a:ext cx="7696200" cy="822960"/>
          </a:xfrm>
          <a:prstGeom prst="rect">
            <a:avLst/>
          </a:prstGeom>
          <a:noFill/>
          <a:ln/>
        </p:spPr>
        <p:txBody>
          <a:bodyPr wrap="none" lIns="0" tIns="0" rIns="0" bIns="0" rtlCol="0" anchor="t"/>
          <a:lstStyle/>
          <a:p>
            <a:pPr algn="l" indent="0" marL="0">
              <a:buNone/>
            </a:pPr>
            <a:r>
              <a:rPr lang="en-US" sz="5400" dirty="0">
                <a:solidFill>
                  <a:srgbClr val="1E2A4A"/>
                </a:solidFill>
                <a:latin typeface="Georgia" pitchFamily="34" charset="0"/>
                <a:ea typeface="Microsoft YaHei" pitchFamily="34" charset="-122"/>
                <a:cs typeface="Georgia" pitchFamily="34" charset="-120"/>
              </a:rPr>
              <a:t>+2.3%</a:t>
            </a:r>
            <a:endParaRPr lang="en-US" sz="5400" dirty="0">
              <a:latin typeface="Georgia" pitchFamily="34" charset="0"/>
              <a:ea typeface="Microsoft YaHei" pitchFamily="34" charset="-122"/>
              <a:cs typeface="Georgia" pitchFamily="34" charset="-120"/>
            </a:endParaRPr>
          </a:p>
        </p:txBody>
      </p:sp>
      <p:sp>
        <p:nvSpPr>
          <p:cNvPr id="11" name="Text 9"/>
          <p:cNvSpPr/>
          <p:nvPr/>
        </p:nvSpPr>
        <p:spPr>
          <a:xfrm>
            <a:off x="4495800" y="3224858"/>
            <a:ext cx="7696200" cy="205740"/>
          </a:xfrm>
          <a:prstGeom prst="rect">
            <a:avLst/>
          </a:prstGeom>
          <a:noFill/>
          <a:ln/>
        </p:spPr>
        <p:txBody>
          <a:bodyPr wrap="none" lIns="0" tIns="0" rIns="0" bIns="0" rtlCol="0" anchor="t"/>
          <a:lstStyle/>
          <a:p>
            <a:pPr algn="l" indent="0" marL="0">
              <a:buNone/>
            </a:pPr>
            <a:r>
              <a:rPr lang="en-US" sz="1350" dirty="0">
                <a:solidFill>
                  <a:srgbClr val="1C1E23"/>
                </a:solidFill>
                <a:latin typeface="Georgia" pitchFamily="34" charset="0"/>
                <a:ea typeface="Microsoft YaHei" pitchFamily="34" charset="-122"/>
                <a:cs typeface="Georgia" pitchFamily="34" charset="-120"/>
              </a:rPr>
              <a:t>RMB 15.2bn</a:t>
            </a:r>
            <a:endParaRPr lang="en-US" sz="1350" dirty="0">
              <a:latin typeface="Georgia" pitchFamily="34" charset="0"/>
              <a:ea typeface="Microsoft YaHei" pitchFamily="34" charset="-122"/>
              <a:cs typeface="Georgia" pitchFamily="34" charset="-120"/>
            </a:endParaRPr>
          </a:p>
        </p:txBody>
      </p:sp>
      <p:sp>
        <p:nvSpPr>
          <p:cNvPr id="12" name="Shape 10"/>
          <p:cNvSpPr/>
          <p:nvPr/>
        </p:nvSpPr>
        <p:spPr>
          <a:xfrm>
            <a:off x="7810500" y="2019300"/>
            <a:ext cx="0" cy="1600200"/>
          </a:xfrm>
          <a:prstGeom prst="line">
            <a:avLst/>
          </a:prstGeom>
          <a:noFill/>
          <a:ln w="9525">
            <a:solidFill>
              <a:srgbClr val="DDDCD4"/>
            </a:solidFill>
            <a:prstDash val="solid"/>
          </a:ln>
        </p:spPr>
      </p:sp>
      <p:sp>
        <p:nvSpPr>
          <p:cNvPr id="13" name="Text 11"/>
          <p:cNvSpPr/>
          <p:nvPr/>
        </p:nvSpPr>
        <p:spPr>
          <a:xfrm>
            <a:off x="8077200" y="2043157"/>
            <a:ext cx="41148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H1 profit, year on year</a:t>
            </a:r>
            <a:endParaRPr lang="en-US" sz="1200" dirty="0">
              <a:latin typeface="Georgia" pitchFamily="34" charset="0"/>
              <a:ea typeface="Microsoft YaHei" pitchFamily="34" charset="-122"/>
              <a:cs typeface="Georgia" pitchFamily="34" charset="-120"/>
            </a:endParaRPr>
          </a:p>
        </p:txBody>
      </p:sp>
      <p:sp>
        <p:nvSpPr>
          <p:cNvPr id="14" name="Text 12"/>
          <p:cNvSpPr/>
          <p:nvPr/>
        </p:nvSpPr>
        <p:spPr>
          <a:xfrm>
            <a:off x="8077200" y="2298107"/>
            <a:ext cx="4114800" cy="822960"/>
          </a:xfrm>
          <a:prstGeom prst="rect">
            <a:avLst/>
          </a:prstGeom>
          <a:noFill/>
          <a:ln/>
        </p:spPr>
        <p:txBody>
          <a:bodyPr wrap="none" lIns="0" tIns="0" rIns="0" bIns="0" rtlCol="0" anchor="t"/>
          <a:lstStyle/>
          <a:p>
            <a:pPr algn="l" indent="0" marL="0">
              <a:buNone/>
            </a:pPr>
            <a:r>
              <a:rPr lang="en-US" sz="5400" dirty="0">
                <a:solidFill>
                  <a:srgbClr val="1E2A4A"/>
                </a:solidFill>
                <a:latin typeface="Georgia" pitchFamily="34" charset="0"/>
                <a:ea typeface="Microsoft YaHei" pitchFamily="34" charset="-122"/>
                <a:cs typeface="Georgia" pitchFamily="34" charset="-120"/>
              </a:rPr>
              <a:t>−14.7%</a:t>
            </a:r>
            <a:endParaRPr lang="en-US" sz="5400" dirty="0">
              <a:latin typeface="Georgia" pitchFamily="34" charset="0"/>
              <a:ea typeface="Microsoft YaHei" pitchFamily="34" charset="-122"/>
              <a:cs typeface="Georgia" pitchFamily="34" charset="-120"/>
            </a:endParaRPr>
          </a:p>
        </p:txBody>
      </p:sp>
      <p:sp>
        <p:nvSpPr>
          <p:cNvPr id="15" name="Text 13"/>
          <p:cNvSpPr/>
          <p:nvPr/>
        </p:nvSpPr>
        <p:spPr>
          <a:xfrm>
            <a:off x="8077200" y="3224858"/>
            <a:ext cx="4114800" cy="205740"/>
          </a:xfrm>
          <a:prstGeom prst="rect">
            <a:avLst/>
          </a:prstGeom>
          <a:noFill/>
          <a:ln/>
        </p:spPr>
        <p:txBody>
          <a:bodyPr wrap="none" lIns="0" tIns="0" rIns="0" bIns="0" rtlCol="0" anchor="t"/>
          <a:lstStyle/>
          <a:p>
            <a:pPr algn="l" indent="0" marL="0">
              <a:buNone/>
            </a:pPr>
            <a:r>
              <a:rPr lang="en-US" sz="1350" dirty="0">
                <a:solidFill>
                  <a:srgbClr val="1C1E23"/>
                </a:solidFill>
                <a:latin typeface="Georgia" pitchFamily="34" charset="0"/>
                <a:ea typeface="Microsoft YaHei" pitchFamily="34" charset="-122"/>
                <a:cs typeface="Georgia" pitchFamily="34" charset="-120"/>
              </a:rPr>
              <a:t>First fall since the IPO</a:t>
            </a:r>
            <a:endParaRPr lang="en-US" sz="1350" dirty="0">
              <a:latin typeface="Georgia" pitchFamily="34" charset="0"/>
              <a:ea typeface="Microsoft YaHei" pitchFamily="34" charset="-122"/>
              <a:cs typeface="Georgia" pitchFamily="34" charset="-120"/>
            </a:endParaRPr>
          </a:p>
        </p:txBody>
      </p:sp>
      <p:sp>
        <p:nvSpPr>
          <p:cNvPr id="16" name="Shape 14"/>
          <p:cNvSpPr/>
          <p:nvPr/>
        </p:nvSpPr>
        <p:spPr>
          <a:xfrm>
            <a:off x="914400" y="4000500"/>
            <a:ext cx="10363200" cy="0"/>
          </a:xfrm>
          <a:prstGeom prst="line">
            <a:avLst/>
          </a:prstGeom>
          <a:noFill/>
          <a:ln w="9525">
            <a:solidFill>
              <a:srgbClr val="DDDCD4"/>
            </a:solidFill>
            <a:prstDash val="solid"/>
          </a:ln>
        </p:spPr>
      </p:sp>
      <p:sp>
        <p:nvSpPr>
          <p:cNvPr id="17" name="Shape 15"/>
          <p:cNvSpPr/>
          <p:nvPr/>
        </p:nvSpPr>
        <p:spPr>
          <a:xfrm>
            <a:off x="5704523" y="4364355"/>
            <a:ext cx="1756410" cy="335280"/>
          </a:xfrm>
          <a:custGeom>
            <a:avLst/>
            <a:gdLst/>
            <a:ahLst/>
            <a:cxnLst/>
            <a:rect l="l" t="t" r="r" b="b"/>
            <a:pathLst>
              <a:path w="1756410" h="335280">
                <a:moveTo>
                  <a:pt x="71438" y="0"/>
                </a:moveTo>
                <a:lnTo>
                  <a:pt x="1756410" y="7620"/>
                </a:lnTo>
                <a:lnTo>
                  <a:pt x="1741170" y="334328"/>
                </a:lnTo>
                <a:lnTo>
                  <a:pt x="0" y="335280"/>
                </a:lnTo>
                <a:close/>
              </a:path>
            </a:pathLst>
          </a:custGeom>
          <a:solidFill>
            <a:srgbClr val="F5C518"/>
          </a:solidFill>
          <a:ln/>
        </p:spPr>
      </p:sp>
      <p:sp>
        <p:nvSpPr>
          <p:cNvPr id="18" name="Text 16"/>
          <p:cNvSpPr/>
          <p:nvPr/>
        </p:nvSpPr>
        <p:spPr>
          <a:xfrm>
            <a:off x="914400" y="4342888"/>
            <a:ext cx="11277600" cy="342900"/>
          </a:xfrm>
          <a:prstGeom prst="rect">
            <a:avLst/>
          </a:prstGeom>
          <a:noFill/>
          <a:ln/>
        </p:spPr>
        <p:txBody>
          <a:bodyPr wrap="none" lIns="0" tIns="0" rIns="0" bIns="0" rtlCol="0" anchor="t"/>
          <a:lstStyle/>
          <a:p>
            <a:pPr algn="l" indent="0" marL="0">
              <a:buNone/>
            </a:pPr>
            <a:r>
              <a:rPr lang="en-US" sz="2250" dirty="0">
                <a:solidFill>
                  <a:srgbClr val="1E2A4A"/>
                </a:solidFill>
                <a:latin typeface="Georgia" pitchFamily="34" charset="0"/>
                <a:ea typeface="Microsoft YaHei" pitchFamily="34" charset="-122"/>
                <a:cs typeface="Georgia" pitchFamily="34" charset="-120"/>
              </a:rPr>
              <a:t>“In the first half, sales per store fell by </a:t>
            </a:r>
            <a:pPr algn="l" indent="0" marL="0">
              <a:buNone/>
            </a:pPr>
            <a:r>
              <a:rPr lang="en-US" sz="2250" dirty="0">
                <a:solidFill>
                  <a:srgbClr val="1E2A4A"/>
                </a:solidFill>
                <a:latin typeface="Georgia" pitchFamily="34" charset="0"/>
                <a:ea typeface="Microsoft YaHei" pitchFamily="34" charset="-122"/>
                <a:cs typeface="Georgia" pitchFamily="34" charset="-120"/>
              </a:rPr>
              <a:t>double digits</a:t>
            </a:r>
            <a:pPr algn="l" indent="0" marL="0">
              <a:buNone/>
            </a:pPr>
            <a:r>
              <a:rPr lang="en-US" sz="2250" dirty="0">
                <a:solidFill>
                  <a:srgbClr val="1E2A4A"/>
                </a:solidFill>
                <a:latin typeface="Georgia" pitchFamily="34" charset="0"/>
                <a:ea typeface="Microsoft YaHei" pitchFamily="34" charset="-122"/>
                <a:cs typeface="Georgia" pitchFamily="34" charset="-120"/>
              </a:rPr>
              <a:t> at</a:t>
            </a:r>
            <a:endParaRPr lang="en-US" sz="2250" dirty="0">
              <a:latin typeface="Georgia" pitchFamily="34" charset="0"/>
              <a:ea typeface="Microsoft YaHei" pitchFamily="34" charset="-122"/>
              <a:cs typeface="Georgia" pitchFamily="34" charset="-120"/>
            </a:endParaRPr>
          </a:p>
        </p:txBody>
      </p:sp>
      <p:sp>
        <p:nvSpPr>
          <p:cNvPr id="19" name="Text 17"/>
          <p:cNvSpPr/>
          <p:nvPr/>
        </p:nvSpPr>
        <p:spPr>
          <a:xfrm>
            <a:off x="914400" y="4781038"/>
            <a:ext cx="11277600" cy="342900"/>
          </a:xfrm>
          <a:prstGeom prst="rect">
            <a:avLst/>
          </a:prstGeom>
          <a:noFill/>
          <a:ln/>
        </p:spPr>
        <p:txBody>
          <a:bodyPr wrap="none" lIns="0" tIns="0" rIns="0" bIns="0" rtlCol="0" anchor="t"/>
          <a:lstStyle/>
          <a:p>
            <a:pPr algn="l" indent="0" marL="0">
              <a:buNone/>
            </a:pPr>
            <a:r>
              <a:rPr lang="en-US" sz="2250" dirty="0">
                <a:solidFill>
                  <a:srgbClr val="1E2A4A"/>
                </a:solidFill>
                <a:latin typeface="Georgia" pitchFamily="34" charset="0"/>
                <a:ea typeface="Microsoft YaHei" pitchFamily="34" charset="-122"/>
                <a:cs typeface="Georgia" pitchFamily="34" charset="-120"/>
              </a:rPr>
              <a:t>both the group and the Mixue Bingcheng brand.”</a:t>
            </a:r>
            <a:endParaRPr lang="en-US" sz="2250" dirty="0">
              <a:latin typeface="Georgia" pitchFamily="34" charset="0"/>
              <a:ea typeface="Microsoft YaHei" pitchFamily="34" charset="-122"/>
              <a:cs typeface="Georgia" pitchFamily="34" charset="-120"/>
            </a:endParaRPr>
          </a:p>
        </p:txBody>
      </p:sp>
      <p:sp>
        <p:nvSpPr>
          <p:cNvPr id="20" name="Text 18"/>
          <p:cNvSpPr/>
          <p:nvPr/>
        </p:nvSpPr>
        <p:spPr>
          <a:xfrm>
            <a:off x="914400" y="528195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Zhang Yuan, CEO, Mixue Group, interim results call, Aug 2026</a:t>
            </a:r>
            <a:endParaRPr lang="en-US" sz="1275" dirty="0">
              <a:latin typeface="Georgia" pitchFamily="34" charset="0"/>
              <a:ea typeface="Microsoft YaHei" pitchFamily="34" charset="-122"/>
              <a:cs typeface="Georgia" pitchFamily="34" charset="-120"/>
            </a:endParaRPr>
          </a:p>
        </p:txBody>
      </p:sp>
      <p:sp>
        <p:nvSpPr>
          <p:cNvPr id="21" name="Text 19"/>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Mixue Group interim results and earnings call (Aug 2026). Revenue is mostly supplies and equipment sold to franchisees</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CHAGEE</a:t>
            </a:r>
            <a:pPr algn="l" indent="0" marL="0">
              <a:buNone/>
            </a:pPr>
            <a:r>
              <a:rPr lang="en-US" sz="2700" dirty="0">
                <a:solidFill>
                  <a:srgbClr val="1E2A4A"/>
                </a:solidFill>
                <a:latin typeface="Georgia" pitchFamily="34" charset="0"/>
                <a:ea typeface="Microsoft YaHei" pitchFamily="34" charset="-122"/>
                <a:cs typeface="Georgia" pitchFamily="34" charset="-120"/>
              </a:rPr>
              <a:t>'</a:t>
            </a:r>
            <a:pPr algn="l" indent="0" marL="0">
              <a:buNone/>
            </a:pPr>
            <a:r>
              <a:rPr lang="en-US" sz="2700" dirty="0">
                <a:solidFill>
                  <a:srgbClr val="1E2A4A"/>
                </a:solidFill>
                <a:latin typeface="Georgia" pitchFamily="34" charset="0"/>
                <a:ea typeface="Microsoft YaHei" pitchFamily="34" charset="-122"/>
                <a:cs typeface="Georgia" pitchFamily="34" charset="-120"/>
              </a:rPr>
              <a:t>s per-store GMV is down 37% in two years</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1343025" y="2287372"/>
            <a:ext cx="0" cy="2887980"/>
          </a:xfrm>
          <a:prstGeom prst="line">
            <a:avLst/>
          </a:prstGeom>
          <a:noFill/>
          <a:ln w="14288">
            <a:solidFill>
              <a:srgbClr val="DDDCD4"/>
            </a:solidFill>
            <a:prstDash val="solid"/>
          </a:ln>
        </p:spPr>
      </p:sp>
      <p:sp>
        <p:nvSpPr>
          <p:cNvPr id="6" name="Shape 4"/>
          <p:cNvSpPr/>
          <p:nvPr/>
        </p:nvSpPr>
        <p:spPr>
          <a:xfrm>
            <a:off x="1343025" y="5175352"/>
            <a:ext cx="6505575" cy="0"/>
          </a:xfrm>
          <a:prstGeom prst="line">
            <a:avLst/>
          </a:prstGeom>
          <a:noFill/>
          <a:ln w="14288">
            <a:solidFill>
              <a:srgbClr val="DDDCD4"/>
            </a:solidFill>
            <a:prstDash val="solid"/>
          </a:ln>
        </p:spPr>
      </p:sp>
      <p:sp>
        <p:nvSpPr>
          <p:cNvPr id="7" name="Text 5"/>
          <p:cNvSpPr/>
          <p:nvPr/>
        </p:nvSpPr>
        <p:spPr>
          <a:xfrm>
            <a:off x="0" y="5081099"/>
            <a:ext cx="1266825"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0k</a:t>
            </a:r>
            <a:endParaRPr lang="en-US" sz="1200" dirty="0">
              <a:latin typeface="Georgia" pitchFamily="34" charset="0"/>
              <a:ea typeface="Microsoft YaHei" pitchFamily="34" charset="-122"/>
              <a:cs typeface="Georgia" pitchFamily="34" charset="-120"/>
            </a:endParaRPr>
          </a:p>
        </p:txBody>
      </p:sp>
      <p:sp>
        <p:nvSpPr>
          <p:cNvPr id="8" name="Text 6"/>
          <p:cNvSpPr/>
          <p:nvPr/>
        </p:nvSpPr>
        <p:spPr>
          <a:xfrm>
            <a:off x="0" y="4118439"/>
            <a:ext cx="1266825"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250k</a:t>
            </a:r>
            <a:endParaRPr lang="en-US" sz="1200" dirty="0">
              <a:latin typeface="Georgia" pitchFamily="34" charset="0"/>
              <a:ea typeface="Microsoft YaHei" pitchFamily="34" charset="-122"/>
              <a:cs typeface="Georgia" pitchFamily="34" charset="-120"/>
            </a:endParaRPr>
          </a:p>
        </p:txBody>
      </p:sp>
      <p:sp>
        <p:nvSpPr>
          <p:cNvPr id="9" name="Text 7"/>
          <p:cNvSpPr/>
          <p:nvPr/>
        </p:nvSpPr>
        <p:spPr>
          <a:xfrm>
            <a:off x="0" y="3155779"/>
            <a:ext cx="1266825"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500k</a:t>
            </a:r>
            <a:endParaRPr lang="en-US" sz="1200" dirty="0">
              <a:latin typeface="Georgia" pitchFamily="34" charset="0"/>
              <a:ea typeface="Microsoft YaHei" pitchFamily="34" charset="-122"/>
              <a:cs typeface="Georgia" pitchFamily="34" charset="-120"/>
            </a:endParaRPr>
          </a:p>
        </p:txBody>
      </p:sp>
      <p:sp>
        <p:nvSpPr>
          <p:cNvPr id="10" name="Text 8"/>
          <p:cNvSpPr/>
          <p:nvPr/>
        </p:nvSpPr>
        <p:spPr>
          <a:xfrm>
            <a:off x="0" y="2193119"/>
            <a:ext cx="1266825"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750k</a:t>
            </a:r>
            <a:endParaRPr lang="en-US" sz="1200" dirty="0">
              <a:latin typeface="Georgia" pitchFamily="34" charset="0"/>
              <a:ea typeface="Microsoft YaHei" pitchFamily="34" charset="-122"/>
              <a:cs typeface="Georgia" pitchFamily="34" charset="-120"/>
            </a:endParaRPr>
          </a:p>
        </p:txBody>
      </p:sp>
      <p:sp>
        <p:nvSpPr>
          <p:cNvPr id="11" name="Text 9"/>
          <p:cNvSpPr/>
          <p:nvPr/>
        </p:nvSpPr>
        <p:spPr>
          <a:xfrm>
            <a:off x="0" y="5237309"/>
            <a:ext cx="4854575"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Q2 2024</a:t>
            </a:r>
            <a:endParaRPr lang="en-US" sz="1200" dirty="0">
              <a:latin typeface="Georgia" pitchFamily="34" charset="0"/>
              <a:ea typeface="Microsoft YaHei" pitchFamily="34" charset="-122"/>
              <a:cs typeface="Georgia" pitchFamily="34" charset="-120"/>
            </a:endParaRPr>
          </a:p>
        </p:txBody>
      </p:sp>
      <p:sp>
        <p:nvSpPr>
          <p:cNvPr id="12" name="Text 10"/>
          <p:cNvSpPr/>
          <p:nvPr/>
        </p:nvSpPr>
        <p:spPr>
          <a:xfrm>
            <a:off x="0" y="5237309"/>
            <a:ext cx="9191625"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Q2 2025</a:t>
            </a:r>
            <a:endParaRPr lang="en-US" sz="1200" dirty="0">
              <a:latin typeface="Georgia" pitchFamily="34" charset="0"/>
              <a:ea typeface="Microsoft YaHei" pitchFamily="34" charset="-122"/>
              <a:cs typeface="Georgia" pitchFamily="34" charset="-120"/>
            </a:endParaRPr>
          </a:p>
        </p:txBody>
      </p:sp>
      <p:sp>
        <p:nvSpPr>
          <p:cNvPr id="13" name="Text 11"/>
          <p:cNvSpPr/>
          <p:nvPr/>
        </p:nvSpPr>
        <p:spPr>
          <a:xfrm>
            <a:off x="1336675" y="5237309"/>
            <a:ext cx="10855325"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Q2 2026</a:t>
            </a:r>
            <a:endParaRPr lang="en-US" sz="1200" dirty="0">
              <a:latin typeface="Georgia" pitchFamily="34" charset="0"/>
              <a:ea typeface="Microsoft YaHei" pitchFamily="34" charset="-122"/>
              <a:cs typeface="Georgia" pitchFamily="34" charset="-120"/>
            </a:endParaRPr>
          </a:p>
        </p:txBody>
      </p:sp>
      <p:sp>
        <p:nvSpPr>
          <p:cNvPr id="14" name="Shape 12"/>
          <p:cNvSpPr/>
          <p:nvPr/>
        </p:nvSpPr>
        <p:spPr>
          <a:xfrm>
            <a:off x="1381125" y="3103707"/>
            <a:ext cx="2092325" cy="2071644"/>
          </a:xfrm>
          <a:prstGeom prst="rect">
            <a:avLst/>
          </a:prstGeom>
          <a:solidFill>
            <a:srgbClr val="1E2A4A"/>
          </a:solidFill>
          <a:ln/>
        </p:spPr>
      </p:sp>
      <p:sp>
        <p:nvSpPr>
          <p:cNvPr id="15" name="Text 13"/>
          <p:cNvSpPr/>
          <p:nvPr/>
        </p:nvSpPr>
        <p:spPr>
          <a:xfrm>
            <a:off x="0" y="2870389"/>
            <a:ext cx="485457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538</a:t>
            </a:r>
            <a:endParaRPr lang="en-US" sz="1200" dirty="0">
              <a:latin typeface="Georgia" pitchFamily="34" charset="0"/>
              <a:ea typeface="Microsoft YaHei" pitchFamily="34" charset="-122"/>
              <a:cs typeface="Georgia" pitchFamily="34" charset="-120"/>
            </a:endParaRPr>
          </a:p>
        </p:txBody>
      </p:sp>
      <p:sp>
        <p:nvSpPr>
          <p:cNvPr id="16" name="Shape 14"/>
          <p:cNvSpPr/>
          <p:nvPr/>
        </p:nvSpPr>
        <p:spPr>
          <a:xfrm>
            <a:off x="3549650" y="3619693"/>
            <a:ext cx="2092325" cy="1555659"/>
          </a:xfrm>
          <a:prstGeom prst="rect">
            <a:avLst/>
          </a:prstGeom>
          <a:solidFill>
            <a:srgbClr val="1E2A4A"/>
          </a:solidFill>
          <a:ln/>
        </p:spPr>
      </p:sp>
      <p:sp>
        <p:nvSpPr>
          <p:cNvPr id="17" name="Text 15"/>
          <p:cNvSpPr/>
          <p:nvPr/>
        </p:nvSpPr>
        <p:spPr>
          <a:xfrm>
            <a:off x="0" y="3386375"/>
            <a:ext cx="919162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404</a:t>
            </a:r>
            <a:endParaRPr lang="en-US" sz="1200" dirty="0">
              <a:latin typeface="Georgia" pitchFamily="34" charset="0"/>
              <a:ea typeface="Microsoft YaHei" pitchFamily="34" charset="-122"/>
              <a:cs typeface="Georgia" pitchFamily="34" charset="-120"/>
            </a:endParaRPr>
          </a:p>
        </p:txBody>
      </p:sp>
      <p:sp>
        <p:nvSpPr>
          <p:cNvPr id="18" name="Shape 16"/>
          <p:cNvSpPr/>
          <p:nvPr/>
        </p:nvSpPr>
        <p:spPr>
          <a:xfrm>
            <a:off x="5718175" y="3873835"/>
            <a:ext cx="2092325" cy="1301516"/>
          </a:xfrm>
          <a:prstGeom prst="rect">
            <a:avLst/>
          </a:prstGeom>
          <a:solidFill>
            <a:srgbClr val="1E2A4A"/>
          </a:solidFill>
          <a:ln/>
        </p:spPr>
      </p:sp>
      <p:sp>
        <p:nvSpPr>
          <p:cNvPr id="19" name="Text 17"/>
          <p:cNvSpPr/>
          <p:nvPr/>
        </p:nvSpPr>
        <p:spPr>
          <a:xfrm>
            <a:off x="1336675" y="3640517"/>
            <a:ext cx="10855325"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338</a:t>
            </a:r>
            <a:endParaRPr lang="en-US" sz="1200" dirty="0">
              <a:latin typeface="Georgia" pitchFamily="34" charset="0"/>
              <a:ea typeface="Microsoft YaHei" pitchFamily="34" charset="-122"/>
              <a:cs typeface="Georgia" pitchFamily="34" charset="-120"/>
            </a:endParaRPr>
          </a:p>
        </p:txBody>
      </p:sp>
      <p:sp>
        <p:nvSpPr>
          <p:cNvPr id="20" name="Shape 18"/>
          <p:cNvSpPr/>
          <p:nvPr/>
        </p:nvSpPr>
        <p:spPr>
          <a:xfrm>
            <a:off x="8305800" y="1905000"/>
            <a:ext cx="0" cy="3810000"/>
          </a:xfrm>
          <a:prstGeom prst="line">
            <a:avLst/>
          </a:prstGeom>
          <a:noFill/>
          <a:ln w="9525">
            <a:solidFill>
              <a:srgbClr val="DDDCD4"/>
            </a:solidFill>
            <a:prstDash val="solid"/>
          </a:ln>
        </p:spPr>
      </p:sp>
      <p:sp>
        <p:nvSpPr>
          <p:cNvPr id="21" name="Text 19"/>
          <p:cNvSpPr/>
          <p:nvPr/>
        </p:nvSpPr>
        <p:spPr>
          <a:xfrm>
            <a:off x="8686800" y="2043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Change in two years</a:t>
            </a:r>
            <a:endParaRPr lang="en-US" sz="1200" dirty="0">
              <a:latin typeface="Georgia" pitchFamily="34" charset="0"/>
              <a:ea typeface="Microsoft YaHei" pitchFamily="34" charset="-122"/>
              <a:cs typeface="Georgia" pitchFamily="34" charset="-120"/>
            </a:endParaRPr>
          </a:p>
        </p:txBody>
      </p:sp>
      <p:sp>
        <p:nvSpPr>
          <p:cNvPr id="22" name="Shape 20"/>
          <p:cNvSpPr/>
          <p:nvPr/>
        </p:nvSpPr>
        <p:spPr>
          <a:xfrm>
            <a:off x="8608695" y="2355533"/>
            <a:ext cx="1526857" cy="566738"/>
          </a:xfrm>
          <a:custGeom>
            <a:avLst/>
            <a:gdLst/>
            <a:ahLst/>
            <a:cxnLst/>
            <a:rect l="l" t="t" r="r" b="b"/>
            <a:pathLst>
              <a:path w="1526857" h="566738">
                <a:moveTo>
                  <a:pt x="0" y="0"/>
                </a:moveTo>
                <a:lnTo>
                  <a:pt x="1376363" y="22860"/>
                </a:lnTo>
                <a:lnTo>
                  <a:pt x="1526857" y="538163"/>
                </a:lnTo>
                <a:lnTo>
                  <a:pt x="55245" y="566738"/>
                </a:lnTo>
                <a:close/>
              </a:path>
            </a:pathLst>
          </a:custGeom>
          <a:solidFill>
            <a:srgbClr val="F5C518"/>
          </a:solidFill>
          <a:ln/>
        </p:spPr>
      </p:sp>
      <p:sp>
        <p:nvSpPr>
          <p:cNvPr id="23" name="Text 21"/>
          <p:cNvSpPr/>
          <p:nvPr/>
        </p:nvSpPr>
        <p:spPr>
          <a:xfrm>
            <a:off x="8686800" y="2301623"/>
            <a:ext cx="35052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−37%</a:t>
            </a:r>
            <a:endParaRPr lang="en-US" sz="3900" dirty="0">
              <a:latin typeface="Georgia" pitchFamily="34" charset="0"/>
              <a:ea typeface="Microsoft YaHei" pitchFamily="34" charset="-122"/>
              <a:cs typeface="Georgia" pitchFamily="34" charset="-120"/>
            </a:endParaRPr>
          </a:p>
        </p:txBody>
      </p:sp>
      <p:sp>
        <p:nvSpPr>
          <p:cNvPr id="24" name="Text 22"/>
          <p:cNvSpPr/>
          <p:nvPr/>
        </p:nvSpPr>
        <p:spPr>
          <a:xfrm>
            <a:off x="8686800" y="2995958"/>
            <a:ext cx="35052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RMB 538k → RMB 338k</a:t>
            </a:r>
            <a:endParaRPr lang="en-US" sz="1275" dirty="0">
              <a:latin typeface="Georgia" pitchFamily="34" charset="0"/>
              <a:ea typeface="Microsoft YaHei" pitchFamily="34" charset="-122"/>
              <a:cs typeface="Georgia" pitchFamily="34" charset="-120"/>
            </a:endParaRPr>
          </a:p>
        </p:txBody>
      </p:sp>
      <p:sp>
        <p:nvSpPr>
          <p:cNvPr id="25" name="Shape 23"/>
          <p:cNvSpPr/>
          <p:nvPr/>
        </p:nvSpPr>
        <p:spPr>
          <a:xfrm>
            <a:off x="8686800" y="3771900"/>
            <a:ext cx="2590800" cy="0"/>
          </a:xfrm>
          <a:prstGeom prst="line">
            <a:avLst/>
          </a:prstGeom>
          <a:noFill/>
          <a:ln w="9525">
            <a:solidFill>
              <a:srgbClr val="DDDCD4"/>
            </a:solidFill>
            <a:prstDash val="solid"/>
          </a:ln>
        </p:spPr>
      </p:sp>
      <p:sp>
        <p:nvSpPr>
          <p:cNvPr id="26" name="Text 24"/>
          <p:cNvSpPr/>
          <p:nvPr/>
        </p:nvSpPr>
        <p:spPr>
          <a:xfrm>
            <a:off x="8686800" y="3948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Greater China same-store GMV</a:t>
            </a:r>
            <a:endParaRPr lang="en-US" sz="1200" dirty="0">
              <a:latin typeface="Georgia" pitchFamily="34" charset="0"/>
              <a:ea typeface="Microsoft YaHei" pitchFamily="34" charset="-122"/>
              <a:cs typeface="Georgia" pitchFamily="34" charset="-120"/>
            </a:endParaRPr>
          </a:p>
        </p:txBody>
      </p:sp>
      <p:sp>
        <p:nvSpPr>
          <p:cNvPr id="27" name="Text 25"/>
          <p:cNvSpPr/>
          <p:nvPr/>
        </p:nvSpPr>
        <p:spPr>
          <a:xfrm>
            <a:off x="8686800" y="4206623"/>
            <a:ext cx="35052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−16.1%</a:t>
            </a:r>
            <a:endParaRPr lang="en-US" sz="3900" dirty="0">
              <a:latin typeface="Georgia" pitchFamily="34" charset="0"/>
              <a:ea typeface="Microsoft YaHei" pitchFamily="34" charset="-122"/>
              <a:cs typeface="Georgia" pitchFamily="34" charset="-120"/>
            </a:endParaRPr>
          </a:p>
        </p:txBody>
      </p:sp>
      <p:sp>
        <p:nvSpPr>
          <p:cNvPr id="28" name="Text 26"/>
          <p:cNvSpPr/>
          <p:nvPr/>
        </p:nvSpPr>
        <p:spPr>
          <a:xfrm>
            <a:off x="8686800" y="4900958"/>
            <a:ext cx="35052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Q2 2026, year on year</a:t>
            </a:r>
            <a:endParaRPr lang="en-US" sz="1275" dirty="0">
              <a:latin typeface="Georgia" pitchFamily="34" charset="0"/>
              <a:ea typeface="Microsoft YaHei" pitchFamily="34" charset="-122"/>
              <a:cs typeface="Georgia" pitchFamily="34" charset="-120"/>
            </a:endParaRPr>
          </a:p>
        </p:txBody>
      </p:sp>
      <p:sp>
        <p:nvSpPr>
          <p:cNvPr id="29" name="Text 27"/>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CHAGEE Q2 2025 and Q2 2026 results (Aug 2025, Aug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Guming</a:t>
            </a:r>
            <a:pPr algn="l" indent="0" marL="0">
              <a:buNone/>
            </a:pPr>
            <a:r>
              <a:rPr lang="en-US" sz="2700" dirty="0">
                <a:solidFill>
                  <a:srgbClr val="1E2A4A"/>
                </a:solidFill>
                <a:latin typeface="Georgia" pitchFamily="34" charset="0"/>
                <a:ea typeface="Microsoft YaHei" pitchFamily="34" charset="-122"/>
                <a:cs typeface="Georgia" pitchFamily="34" charset="-120"/>
              </a:rPr>
              <a:t>'</a:t>
            </a:r>
            <a:pPr algn="l" indent="0" marL="0">
              <a:buNone/>
            </a:pPr>
            <a:r>
              <a:rPr lang="en-US" sz="2700" dirty="0">
                <a:solidFill>
                  <a:srgbClr val="1E2A4A"/>
                </a:solidFill>
                <a:latin typeface="Georgia" pitchFamily="34" charset="0"/>
                <a:ea typeface="Microsoft YaHei" pitchFamily="34" charset="-122"/>
                <a:cs typeface="Georgia" pitchFamily="34" charset="-120"/>
              </a:rPr>
              <a:t>s daily cups rose 18.8%, then stalled</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1619250" y="2707386"/>
            <a:ext cx="0" cy="2590800"/>
          </a:xfrm>
          <a:prstGeom prst="line">
            <a:avLst/>
          </a:prstGeom>
          <a:noFill/>
          <a:ln w="14288">
            <a:solidFill>
              <a:srgbClr val="DDDCD4"/>
            </a:solidFill>
            <a:prstDash val="solid"/>
          </a:ln>
        </p:spPr>
      </p:sp>
      <p:sp>
        <p:nvSpPr>
          <p:cNvPr id="6" name="Shape 4"/>
          <p:cNvSpPr/>
          <p:nvPr/>
        </p:nvSpPr>
        <p:spPr>
          <a:xfrm>
            <a:off x="1619250" y="5298186"/>
            <a:ext cx="6229350" cy="0"/>
          </a:xfrm>
          <a:prstGeom prst="line">
            <a:avLst/>
          </a:prstGeom>
          <a:noFill/>
          <a:ln w="14288">
            <a:solidFill>
              <a:srgbClr val="DDDCD4"/>
            </a:solidFill>
            <a:prstDash val="solid"/>
          </a:ln>
        </p:spPr>
      </p:sp>
      <p:sp>
        <p:nvSpPr>
          <p:cNvPr id="7" name="Text 5"/>
          <p:cNvSpPr/>
          <p:nvPr/>
        </p:nvSpPr>
        <p:spPr>
          <a:xfrm>
            <a:off x="0" y="5203933"/>
            <a:ext cx="15430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0 cups</a:t>
            </a:r>
            <a:endParaRPr lang="en-US" sz="1200" dirty="0">
              <a:latin typeface="Georgia" pitchFamily="34" charset="0"/>
              <a:ea typeface="Microsoft YaHei" pitchFamily="34" charset="-122"/>
              <a:cs typeface="Georgia" pitchFamily="34" charset="-120"/>
            </a:endParaRPr>
          </a:p>
        </p:txBody>
      </p:sp>
      <p:sp>
        <p:nvSpPr>
          <p:cNvPr id="8" name="Text 6"/>
          <p:cNvSpPr/>
          <p:nvPr/>
        </p:nvSpPr>
        <p:spPr>
          <a:xfrm>
            <a:off x="0" y="4340333"/>
            <a:ext cx="15430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200 cups</a:t>
            </a:r>
            <a:endParaRPr lang="en-US" sz="1200" dirty="0">
              <a:latin typeface="Georgia" pitchFamily="34" charset="0"/>
              <a:ea typeface="Microsoft YaHei" pitchFamily="34" charset="-122"/>
              <a:cs typeface="Georgia" pitchFamily="34" charset="-120"/>
            </a:endParaRPr>
          </a:p>
        </p:txBody>
      </p:sp>
      <p:sp>
        <p:nvSpPr>
          <p:cNvPr id="9" name="Text 7"/>
          <p:cNvSpPr/>
          <p:nvPr/>
        </p:nvSpPr>
        <p:spPr>
          <a:xfrm>
            <a:off x="0" y="3476733"/>
            <a:ext cx="15430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400 cups</a:t>
            </a:r>
            <a:endParaRPr lang="en-US" sz="1200" dirty="0">
              <a:latin typeface="Georgia" pitchFamily="34" charset="0"/>
              <a:ea typeface="Microsoft YaHei" pitchFamily="34" charset="-122"/>
              <a:cs typeface="Georgia" pitchFamily="34" charset="-120"/>
            </a:endParaRPr>
          </a:p>
        </p:txBody>
      </p:sp>
      <p:sp>
        <p:nvSpPr>
          <p:cNvPr id="10" name="Text 8"/>
          <p:cNvSpPr/>
          <p:nvPr/>
        </p:nvSpPr>
        <p:spPr>
          <a:xfrm>
            <a:off x="0" y="2613133"/>
            <a:ext cx="1543050" cy="182880"/>
          </a:xfrm>
          <a:prstGeom prst="rect">
            <a:avLst/>
          </a:prstGeom>
          <a:noFill/>
          <a:ln/>
        </p:spPr>
        <p:txBody>
          <a:bodyPr wrap="none" lIns="0" tIns="0" rIns="0" bIns="0" rtlCol="0" anchor="t"/>
          <a:lstStyle/>
          <a:p>
            <a:pPr algn="r" indent="0" marL="0">
              <a:buNone/>
            </a:pPr>
            <a:r>
              <a:rPr lang="en-US" sz="1200" dirty="0">
                <a:solidFill>
                  <a:srgbClr val="5B6069"/>
                </a:solidFill>
                <a:latin typeface="Georgia" pitchFamily="34" charset="0"/>
                <a:ea typeface="Microsoft YaHei" pitchFamily="34" charset="-122"/>
                <a:cs typeface="Georgia" pitchFamily="34" charset="-120"/>
              </a:rPr>
              <a:t>600 cups</a:t>
            </a:r>
            <a:endParaRPr lang="en-US" sz="1200" dirty="0">
              <a:latin typeface="Georgia" pitchFamily="34" charset="0"/>
              <a:ea typeface="Microsoft YaHei" pitchFamily="34" charset="-122"/>
              <a:cs typeface="Georgia" pitchFamily="34" charset="-120"/>
            </a:endParaRPr>
          </a:p>
        </p:txBody>
      </p:sp>
      <p:sp>
        <p:nvSpPr>
          <p:cNvPr id="11" name="Text 9"/>
          <p:cNvSpPr/>
          <p:nvPr/>
        </p:nvSpPr>
        <p:spPr>
          <a:xfrm>
            <a:off x="0" y="5360143"/>
            <a:ext cx="448437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2023</a:t>
            </a:r>
            <a:endParaRPr lang="en-US" sz="1200" dirty="0">
              <a:latin typeface="Georgia" pitchFamily="34" charset="0"/>
              <a:ea typeface="Microsoft YaHei" pitchFamily="34" charset="-122"/>
              <a:cs typeface="Georgia" pitchFamily="34" charset="-120"/>
            </a:endParaRPr>
          </a:p>
        </p:txBody>
      </p:sp>
      <p:sp>
        <p:nvSpPr>
          <p:cNvPr id="12" name="Text 10"/>
          <p:cNvSpPr/>
          <p:nvPr/>
        </p:nvSpPr>
        <p:spPr>
          <a:xfrm>
            <a:off x="0" y="5360143"/>
            <a:ext cx="697611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2024</a:t>
            </a:r>
            <a:endParaRPr lang="en-US" sz="1200" dirty="0">
              <a:latin typeface="Georgia" pitchFamily="34" charset="0"/>
              <a:ea typeface="Microsoft YaHei" pitchFamily="34" charset="-122"/>
              <a:cs typeface="Georgia" pitchFamily="34" charset="-120"/>
            </a:endParaRPr>
          </a:p>
        </p:txBody>
      </p:sp>
      <p:sp>
        <p:nvSpPr>
          <p:cNvPr id="13" name="Text 11"/>
          <p:cNvSpPr/>
          <p:nvPr/>
        </p:nvSpPr>
        <p:spPr>
          <a:xfrm>
            <a:off x="0" y="5360143"/>
            <a:ext cx="946785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2025</a:t>
            </a:r>
            <a:endParaRPr lang="en-US" sz="1200" dirty="0">
              <a:latin typeface="Georgia" pitchFamily="34" charset="0"/>
              <a:ea typeface="Microsoft YaHei" pitchFamily="34" charset="-122"/>
              <a:cs typeface="Georgia" pitchFamily="34" charset="-120"/>
            </a:endParaRPr>
          </a:p>
        </p:txBody>
      </p:sp>
      <p:sp>
        <p:nvSpPr>
          <p:cNvPr id="14" name="Text 12"/>
          <p:cNvSpPr/>
          <p:nvPr/>
        </p:nvSpPr>
        <p:spPr>
          <a:xfrm>
            <a:off x="0" y="5360143"/>
            <a:ext cx="1195959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H1 2025</a:t>
            </a:r>
            <a:endParaRPr lang="en-US" sz="1200" dirty="0">
              <a:latin typeface="Georgia" pitchFamily="34" charset="0"/>
              <a:ea typeface="Microsoft YaHei" pitchFamily="34" charset="-122"/>
              <a:cs typeface="Georgia" pitchFamily="34" charset="-120"/>
            </a:endParaRPr>
          </a:p>
        </p:txBody>
      </p:sp>
      <p:sp>
        <p:nvSpPr>
          <p:cNvPr id="15" name="Text 13"/>
          <p:cNvSpPr/>
          <p:nvPr/>
        </p:nvSpPr>
        <p:spPr>
          <a:xfrm>
            <a:off x="2259330" y="5360143"/>
            <a:ext cx="9932670" cy="182880"/>
          </a:xfrm>
          <a:prstGeom prst="rect">
            <a:avLst/>
          </a:prstGeom>
          <a:noFill/>
          <a:ln/>
        </p:spPr>
        <p:txBody>
          <a:bodyPr wrap="none" lIns="0" tIns="0" rIns="0" bIns="0" rtlCol="0" anchor="t"/>
          <a:lstStyle/>
          <a:p>
            <a:pPr algn="ctr" indent="0" marL="0">
              <a:buNone/>
            </a:pPr>
            <a:r>
              <a:rPr lang="en-US" sz="1200" dirty="0">
                <a:solidFill>
                  <a:srgbClr val="5B6069"/>
                </a:solidFill>
                <a:latin typeface="Georgia" pitchFamily="34" charset="0"/>
                <a:ea typeface="Microsoft YaHei" pitchFamily="34" charset="-122"/>
                <a:cs typeface="Georgia" pitchFamily="34" charset="-120"/>
              </a:rPr>
              <a:t>H1 2026</a:t>
            </a:r>
            <a:endParaRPr lang="en-US" sz="1200" dirty="0">
              <a:latin typeface="Georgia" pitchFamily="34" charset="0"/>
              <a:ea typeface="Microsoft YaHei" pitchFamily="34" charset="-122"/>
              <a:cs typeface="Georgia" pitchFamily="34" charset="-120"/>
            </a:endParaRPr>
          </a:p>
        </p:txBody>
      </p:sp>
      <p:sp>
        <p:nvSpPr>
          <p:cNvPr id="16" name="Shape 14"/>
          <p:cNvSpPr/>
          <p:nvPr/>
        </p:nvSpPr>
        <p:spPr>
          <a:xfrm>
            <a:off x="1868424" y="3497580"/>
            <a:ext cx="747522" cy="1800606"/>
          </a:xfrm>
          <a:prstGeom prst="rect">
            <a:avLst/>
          </a:prstGeom>
          <a:solidFill>
            <a:srgbClr val="8C8F94"/>
          </a:solidFill>
          <a:ln w="9525">
            <a:solidFill>
              <a:srgbClr val="F7F6F2"/>
            </a:solidFill>
            <a:prstDash val="solid"/>
          </a:ln>
        </p:spPr>
      </p:sp>
      <p:sp>
        <p:nvSpPr>
          <p:cNvPr id="17" name="Shape 15"/>
          <p:cNvSpPr/>
          <p:nvPr/>
        </p:nvSpPr>
        <p:spPr>
          <a:xfrm>
            <a:off x="3114294" y="3640074"/>
            <a:ext cx="747522" cy="1658112"/>
          </a:xfrm>
          <a:prstGeom prst="rect">
            <a:avLst/>
          </a:prstGeom>
          <a:solidFill>
            <a:srgbClr val="8C8F94"/>
          </a:solidFill>
          <a:ln w="9525">
            <a:solidFill>
              <a:srgbClr val="F7F6F2"/>
            </a:solidFill>
            <a:prstDash val="solid"/>
          </a:ln>
        </p:spPr>
      </p:sp>
      <p:sp>
        <p:nvSpPr>
          <p:cNvPr id="18" name="Shape 16"/>
          <p:cNvSpPr/>
          <p:nvPr/>
        </p:nvSpPr>
        <p:spPr>
          <a:xfrm>
            <a:off x="4360164" y="3329178"/>
            <a:ext cx="747522" cy="1969008"/>
          </a:xfrm>
          <a:prstGeom prst="rect">
            <a:avLst/>
          </a:prstGeom>
          <a:solidFill>
            <a:srgbClr val="8C8F94"/>
          </a:solidFill>
          <a:ln w="9525">
            <a:solidFill>
              <a:srgbClr val="F7F6F2"/>
            </a:solidFill>
            <a:prstDash val="solid"/>
          </a:ln>
        </p:spPr>
      </p:sp>
      <p:sp>
        <p:nvSpPr>
          <p:cNvPr id="19" name="Shape 17"/>
          <p:cNvSpPr/>
          <p:nvPr/>
        </p:nvSpPr>
        <p:spPr>
          <a:xfrm>
            <a:off x="5606034" y="3402584"/>
            <a:ext cx="747522" cy="1895602"/>
          </a:xfrm>
          <a:prstGeom prst="rect">
            <a:avLst/>
          </a:prstGeom>
          <a:solidFill>
            <a:srgbClr val="1E2A4A"/>
          </a:solidFill>
          <a:ln w="9525">
            <a:solidFill>
              <a:srgbClr val="F7F6F2"/>
            </a:solidFill>
            <a:prstDash val="solid"/>
          </a:ln>
        </p:spPr>
      </p:sp>
      <p:sp>
        <p:nvSpPr>
          <p:cNvPr id="20" name="Shape 18"/>
          <p:cNvSpPr/>
          <p:nvPr/>
        </p:nvSpPr>
        <p:spPr>
          <a:xfrm>
            <a:off x="6851904" y="3398266"/>
            <a:ext cx="747522" cy="1899920"/>
          </a:xfrm>
          <a:prstGeom prst="rect">
            <a:avLst/>
          </a:prstGeom>
          <a:solidFill>
            <a:srgbClr val="1E2A4A"/>
          </a:solidFill>
          <a:ln w="9525">
            <a:solidFill>
              <a:srgbClr val="F7F6F2"/>
            </a:solidFill>
            <a:prstDash val="solid"/>
          </a:ln>
        </p:spPr>
      </p:sp>
      <p:sp>
        <p:nvSpPr>
          <p:cNvPr id="21" name="Text 19"/>
          <p:cNvSpPr/>
          <p:nvPr/>
        </p:nvSpPr>
        <p:spPr>
          <a:xfrm>
            <a:off x="0" y="3264262"/>
            <a:ext cx="4484370"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417</a:t>
            </a:r>
            <a:endParaRPr lang="en-US" sz="1200" dirty="0">
              <a:latin typeface="Georgia" pitchFamily="34" charset="0"/>
              <a:ea typeface="Microsoft YaHei" pitchFamily="34" charset="-122"/>
              <a:cs typeface="Georgia" pitchFamily="34" charset="-120"/>
            </a:endParaRPr>
          </a:p>
        </p:txBody>
      </p:sp>
      <p:sp>
        <p:nvSpPr>
          <p:cNvPr id="22" name="Text 20"/>
          <p:cNvSpPr/>
          <p:nvPr/>
        </p:nvSpPr>
        <p:spPr>
          <a:xfrm>
            <a:off x="0" y="3406756"/>
            <a:ext cx="6976110"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384</a:t>
            </a:r>
            <a:endParaRPr lang="en-US" sz="1200" dirty="0">
              <a:latin typeface="Georgia" pitchFamily="34" charset="0"/>
              <a:ea typeface="Microsoft YaHei" pitchFamily="34" charset="-122"/>
              <a:cs typeface="Georgia" pitchFamily="34" charset="-120"/>
            </a:endParaRPr>
          </a:p>
        </p:txBody>
      </p:sp>
      <p:sp>
        <p:nvSpPr>
          <p:cNvPr id="23" name="Text 21"/>
          <p:cNvSpPr/>
          <p:nvPr/>
        </p:nvSpPr>
        <p:spPr>
          <a:xfrm>
            <a:off x="0" y="3095860"/>
            <a:ext cx="9467850"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456</a:t>
            </a:r>
            <a:endParaRPr lang="en-US" sz="1200" dirty="0">
              <a:latin typeface="Georgia" pitchFamily="34" charset="0"/>
              <a:ea typeface="Microsoft YaHei" pitchFamily="34" charset="-122"/>
              <a:cs typeface="Georgia" pitchFamily="34" charset="-120"/>
            </a:endParaRPr>
          </a:p>
        </p:txBody>
      </p:sp>
      <p:sp>
        <p:nvSpPr>
          <p:cNvPr id="24" name="Text 22"/>
          <p:cNvSpPr/>
          <p:nvPr/>
        </p:nvSpPr>
        <p:spPr>
          <a:xfrm>
            <a:off x="0" y="3169266"/>
            <a:ext cx="11959590"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439</a:t>
            </a:r>
            <a:endParaRPr lang="en-US" sz="1200" dirty="0">
              <a:latin typeface="Georgia" pitchFamily="34" charset="0"/>
              <a:ea typeface="Microsoft YaHei" pitchFamily="34" charset="-122"/>
              <a:cs typeface="Georgia" pitchFamily="34" charset="-120"/>
            </a:endParaRPr>
          </a:p>
        </p:txBody>
      </p:sp>
      <p:sp>
        <p:nvSpPr>
          <p:cNvPr id="25" name="Text 23"/>
          <p:cNvSpPr/>
          <p:nvPr/>
        </p:nvSpPr>
        <p:spPr>
          <a:xfrm>
            <a:off x="2259330" y="3164948"/>
            <a:ext cx="9932670" cy="182880"/>
          </a:xfrm>
          <a:prstGeom prst="rect">
            <a:avLst/>
          </a:prstGeom>
          <a:noFill/>
          <a:ln/>
        </p:spPr>
        <p:txBody>
          <a:bodyPr wrap="none" lIns="0" tIns="0" rIns="0" bIns="0" rtlCol="0" anchor="t"/>
          <a:lstStyle/>
          <a:p>
            <a:pPr algn="ctr" indent="0" marL="0">
              <a:buNone/>
            </a:pPr>
            <a:r>
              <a:rPr lang="en-US" sz="1200" b="1" dirty="0">
                <a:solidFill>
                  <a:srgbClr val="1C1E23"/>
                </a:solidFill>
                <a:latin typeface="Georgia" pitchFamily="34" charset="0"/>
                <a:ea typeface="Microsoft YaHei" pitchFamily="34" charset="-122"/>
                <a:cs typeface="Georgia" pitchFamily="34" charset="-120"/>
              </a:rPr>
              <a:t>440</a:t>
            </a:r>
            <a:endParaRPr lang="en-US" sz="1200" dirty="0">
              <a:latin typeface="Georgia" pitchFamily="34" charset="0"/>
              <a:ea typeface="Microsoft YaHei" pitchFamily="34" charset="-122"/>
              <a:cs typeface="Georgia" pitchFamily="34" charset="-120"/>
            </a:endParaRPr>
          </a:p>
        </p:txBody>
      </p:sp>
      <p:sp>
        <p:nvSpPr>
          <p:cNvPr id="26" name="Shape 24"/>
          <p:cNvSpPr/>
          <p:nvPr/>
        </p:nvSpPr>
        <p:spPr>
          <a:xfrm>
            <a:off x="6207633" y="2135886"/>
            <a:ext cx="95250" cy="95250"/>
          </a:xfrm>
          <a:prstGeom prst="rect">
            <a:avLst/>
          </a:prstGeom>
          <a:solidFill>
            <a:srgbClr val="8C8F94"/>
          </a:solidFill>
          <a:ln/>
        </p:spPr>
      </p:sp>
      <p:sp>
        <p:nvSpPr>
          <p:cNvPr id="27" name="Text 25"/>
          <p:cNvSpPr/>
          <p:nvPr/>
        </p:nvSpPr>
        <p:spPr>
          <a:xfrm>
            <a:off x="6360033" y="2083543"/>
            <a:ext cx="5831967"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Full year</a:t>
            </a:r>
            <a:endParaRPr lang="en-US" sz="1200" dirty="0">
              <a:latin typeface="Georgia" pitchFamily="34" charset="0"/>
              <a:ea typeface="Microsoft YaHei" pitchFamily="34" charset="-122"/>
              <a:cs typeface="Georgia" pitchFamily="34" charset="-120"/>
            </a:endParaRPr>
          </a:p>
        </p:txBody>
      </p:sp>
      <p:sp>
        <p:nvSpPr>
          <p:cNvPr id="28" name="Shape 26"/>
          <p:cNvSpPr/>
          <p:nvPr/>
        </p:nvSpPr>
        <p:spPr>
          <a:xfrm>
            <a:off x="7160133" y="2135886"/>
            <a:ext cx="95250" cy="95250"/>
          </a:xfrm>
          <a:prstGeom prst="rect">
            <a:avLst/>
          </a:prstGeom>
          <a:solidFill>
            <a:srgbClr val="1E2A4A"/>
          </a:solidFill>
          <a:ln/>
        </p:spPr>
      </p:sp>
      <p:sp>
        <p:nvSpPr>
          <p:cNvPr id="29" name="Text 27"/>
          <p:cNvSpPr/>
          <p:nvPr/>
        </p:nvSpPr>
        <p:spPr>
          <a:xfrm>
            <a:off x="7312533" y="2083543"/>
            <a:ext cx="4879467"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First half</a:t>
            </a:r>
            <a:endParaRPr lang="en-US" sz="1200" dirty="0">
              <a:latin typeface="Georgia" pitchFamily="34" charset="0"/>
              <a:ea typeface="Microsoft YaHei" pitchFamily="34" charset="-122"/>
              <a:cs typeface="Georgia" pitchFamily="34" charset="-120"/>
            </a:endParaRPr>
          </a:p>
        </p:txBody>
      </p:sp>
      <p:sp>
        <p:nvSpPr>
          <p:cNvPr id="30" name="Shape 28"/>
          <p:cNvSpPr/>
          <p:nvPr/>
        </p:nvSpPr>
        <p:spPr>
          <a:xfrm>
            <a:off x="8305800" y="1905000"/>
            <a:ext cx="0" cy="3810000"/>
          </a:xfrm>
          <a:prstGeom prst="line">
            <a:avLst/>
          </a:prstGeom>
          <a:noFill/>
          <a:ln w="9525">
            <a:solidFill>
              <a:srgbClr val="DDDCD4"/>
            </a:solidFill>
            <a:prstDash val="solid"/>
          </a:ln>
        </p:spPr>
      </p:sp>
      <p:sp>
        <p:nvSpPr>
          <p:cNvPr id="31" name="Text 29"/>
          <p:cNvSpPr/>
          <p:nvPr/>
        </p:nvSpPr>
        <p:spPr>
          <a:xfrm>
            <a:off x="8686800" y="2043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H1 2026</a:t>
            </a:r>
            <a:endParaRPr lang="en-US" sz="1200" dirty="0">
              <a:latin typeface="Georgia" pitchFamily="34" charset="0"/>
              <a:ea typeface="Microsoft YaHei" pitchFamily="34" charset="-122"/>
              <a:cs typeface="Georgia" pitchFamily="34" charset="-120"/>
            </a:endParaRPr>
          </a:p>
        </p:txBody>
      </p:sp>
      <p:sp>
        <p:nvSpPr>
          <p:cNvPr id="32" name="Shape 30"/>
          <p:cNvSpPr/>
          <p:nvPr/>
        </p:nvSpPr>
        <p:spPr>
          <a:xfrm>
            <a:off x="8603932" y="2369820"/>
            <a:ext cx="2214563" cy="538163"/>
          </a:xfrm>
          <a:custGeom>
            <a:avLst/>
            <a:gdLst/>
            <a:ahLst/>
            <a:cxnLst/>
            <a:rect l="l" t="t" r="r" b="b"/>
            <a:pathLst>
              <a:path w="2214563" h="538163">
                <a:moveTo>
                  <a:pt x="0" y="0"/>
                </a:moveTo>
                <a:lnTo>
                  <a:pt x="2132648" y="8572"/>
                </a:lnTo>
                <a:lnTo>
                  <a:pt x="2214563" y="538163"/>
                </a:lnTo>
                <a:lnTo>
                  <a:pt x="47625" y="521017"/>
                </a:lnTo>
                <a:close/>
              </a:path>
            </a:pathLst>
          </a:custGeom>
          <a:solidFill>
            <a:srgbClr val="F5C518"/>
          </a:solidFill>
          <a:ln/>
        </p:spPr>
      </p:sp>
      <p:sp>
        <p:nvSpPr>
          <p:cNvPr id="33" name="Text 31"/>
          <p:cNvSpPr/>
          <p:nvPr/>
        </p:nvSpPr>
        <p:spPr>
          <a:xfrm>
            <a:off x="8686800" y="2301623"/>
            <a:ext cx="35052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440 cups</a:t>
            </a:r>
            <a:endParaRPr lang="en-US" sz="3900" dirty="0">
              <a:latin typeface="Georgia" pitchFamily="34" charset="0"/>
              <a:ea typeface="Microsoft YaHei" pitchFamily="34" charset="-122"/>
              <a:cs typeface="Georgia" pitchFamily="34" charset="-120"/>
            </a:endParaRPr>
          </a:p>
        </p:txBody>
      </p:sp>
      <p:sp>
        <p:nvSpPr>
          <p:cNvPr id="34" name="Text 32"/>
          <p:cNvSpPr/>
          <p:nvPr/>
        </p:nvSpPr>
        <p:spPr>
          <a:xfrm>
            <a:off x="8686800" y="2995958"/>
            <a:ext cx="35052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439 a year earlier</a:t>
            </a:r>
            <a:endParaRPr lang="en-US" sz="1275" dirty="0">
              <a:latin typeface="Georgia" pitchFamily="34" charset="0"/>
              <a:ea typeface="Microsoft YaHei" pitchFamily="34" charset="-122"/>
              <a:cs typeface="Georgia" pitchFamily="34" charset="-120"/>
            </a:endParaRPr>
          </a:p>
        </p:txBody>
      </p:sp>
      <p:sp>
        <p:nvSpPr>
          <p:cNvPr id="35" name="Shape 33"/>
          <p:cNvSpPr/>
          <p:nvPr/>
        </p:nvSpPr>
        <p:spPr>
          <a:xfrm>
            <a:off x="8686800" y="3771900"/>
            <a:ext cx="2590800" cy="0"/>
          </a:xfrm>
          <a:prstGeom prst="line">
            <a:avLst/>
          </a:prstGeom>
          <a:noFill/>
          <a:ln w="9525">
            <a:solidFill>
              <a:srgbClr val="DDDCD4"/>
            </a:solidFill>
            <a:prstDash val="solid"/>
          </a:ln>
        </p:spPr>
      </p:sp>
      <p:sp>
        <p:nvSpPr>
          <p:cNvPr id="36" name="Text 34"/>
          <p:cNvSpPr/>
          <p:nvPr/>
        </p:nvSpPr>
        <p:spPr>
          <a:xfrm>
            <a:off x="8686800" y="3948157"/>
            <a:ext cx="3505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Guming, 2026 interim results</a:t>
            </a:r>
            <a:endParaRPr lang="en-US" sz="1200" dirty="0">
              <a:latin typeface="Georgia" pitchFamily="34" charset="0"/>
              <a:ea typeface="Microsoft YaHei" pitchFamily="34" charset="-122"/>
              <a:cs typeface="Georgia" pitchFamily="34" charset="-120"/>
            </a:endParaRPr>
          </a:p>
        </p:txBody>
      </p:sp>
      <p:sp>
        <p:nvSpPr>
          <p:cNvPr id="37" name="Text 35"/>
          <p:cNvSpPr/>
          <p:nvPr/>
        </p:nvSpPr>
        <p:spPr>
          <a:xfrm>
            <a:off x="8686800" y="4225584"/>
            <a:ext cx="3505200" cy="228600"/>
          </a:xfrm>
          <a:prstGeom prst="rect">
            <a:avLst/>
          </a:prstGeom>
          <a:noFill/>
          <a:ln/>
        </p:spPr>
        <p:txBody>
          <a:bodyPr wrap="none" lIns="0" tIns="0" rIns="0" bIns="0" rtlCol="0" anchor="t"/>
          <a:lstStyle/>
          <a:p>
            <a:pPr algn="l" indent="0" marL="0">
              <a:buNone/>
            </a:pPr>
            <a:r>
              <a:rPr lang="en-US" sz="1500" dirty="0">
                <a:solidFill>
                  <a:srgbClr val="1E2A4A"/>
                </a:solidFill>
                <a:latin typeface="Georgia" pitchFamily="34" charset="0"/>
                <a:ea typeface="Microsoft YaHei" pitchFamily="34" charset="-122"/>
                <a:cs typeface="Georgia" pitchFamily="34" charset="-120"/>
              </a:rPr>
              <a:t>“Lower subsidies from</a:t>
            </a:r>
            <a:endParaRPr lang="en-US" sz="1500" dirty="0">
              <a:latin typeface="Georgia" pitchFamily="34" charset="0"/>
              <a:ea typeface="Microsoft YaHei" pitchFamily="34" charset="-122"/>
              <a:cs typeface="Georgia" pitchFamily="34" charset="-120"/>
            </a:endParaRPr>
          </a:p>
        </p:txBody>
      </p:sp>
      <p:sp>
        <p:nvSpPr>
          <p:cNvPr id="38" name="Text 36"/>
          <p:cNvSpPr/>
          <p:nvPr/>
        </p:nvSpPr>
        <p:spPr>
          <a:xfrm>
            <a:off x="8686800" y="4530384"/>
            <a:ext cx="3505200" cy="228600"/>
          </a:xfrm>
          <a:prstGeom prst="rect">
            <a:avLst/>
          </a:prstGeom>
          <a:noFill/>
          <a:ln/>
        </p:spPr>
        <p:txBody>
          <a:bodyPr wrap="none" lIns="0" tIns="0" rIns="0" bIns="0" rtlCol="0" anchor="t"/>
          <a:lstStyle/>
          <a:p>
            <a:pPr algn="l" indent="0" marL="0">
              <a:buNone/>
            </a:pPr>
            <a:r>
              <a:rPr lang="en-US" sz="1500" dirty="0">
                <a:solidFill>
                  <a:srgbClr val="1E2A4A"/>
                </a:solidFill>
                <a:latin typeface="Georgia" pitchFamily="34" charset="0"/>
                <a:ea typeface="Microsoft YaHei" pitchFamily="34" charset="-122"/>
                <a:cs typeface="Georgia" pitchFamily="34" charset="-120"/>
              </a:rPr>
              <a:t>third-party delivery</a:t>
            </a:r>
            <a:endParaRPr lang="en-US" sz="1500" dirty="0">
              <a:latin typeface="Georgia" pitchFamily="34" charset="0"/>
              <a:ea typeface="Microsoft YaHei" pitchFamily="34" charset="-122"/>
              <a:cs typeface="Georgia" pitchFamily="34" charset="-120"/>
            </a:endParaRPr>
          </a:p>
        </p:txBody>
      </p:sp>
      <p:sp>
        <p:nvSpPr>
          <p:cNvPr id="39" name="Text 37"/>
          <p:cNvSpPr/>
          <p:nvPr/>
        </p:nvSpPr>
        <p:spPr>
          <a:xfrm>
            <a:off x="8686800" y="4835184"/>
            <a:ext cx="3505200" cy="228600"/>
          </a:xfrm>
          <a:prstGeom prst="rect">
            <a:avLst/>
          </a:prstGeom>
          <a:noFill/>
          <a:ln/>
        </p:spPr>
        <p:txBody>
          <a:bodyPr wrap="none" lIns="0" tIns="0" rIns="0" bIns="0" rtlCol="0" anchor="t"/>
          <a:lstStyle/>
          <a:p>
            <a:pPr algn="l" indent="0" marL="0">
              <a:buNone/>
            </a:pPr>
            <a:r>
              <a:rPr lang="en-US" sz="1500" dirty="0">
                <a:solidFill>
                  <a:srgbClr val="1E2A4A"/>
                </a:solidFill>
                <a:latin typeface="Georgia" pitchFamily="34" charset="0"/>
                <a:ea typeface="Microsoft YaHei" pitchFamily="34" charset="-122"/>
                <a:cs typeface="Georgia" pitchFamily="34" charset="-120"/>
              </a:rPr>
              <a:t>platforms were a drag.”</a:t>
            </a:r>
            <a:endParaRPr lang="en-US" sz="1500" dirty="0">
              <a:latin typeface="Georgia" pitchFamily="34" charset="0"/>
              <a:ea typeface="Microsoft YaHei" pitchFamily="34" charset="-122"/>
              <a:cs typeface="Georgia" pitchFamily="34" charset="-120"/>
            </a:endParaRPr>
          </a:p>
        </p:txBody>
      </p:sp>
      <p:sp>
        <p:nvSpPr>
          <p:cNvPr id="40" name="Text 38"/>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Guming annual and interim results (Mar 2025 to Aug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Regulation is closing the subsidy route</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914400" y="2857500"/>
            <a:ext cx="10363200" cy="0"/>
          </a:xfrm>
          <a:prstGeom prst="line">
            <a:avLst/>
          </a:prstGeom>
          <a:noFill/>
          <a:ln w="19050">
            <a:solidFill>
              <a:srgbClr val="1E2A4A"/>
            </a:solidFill>
            <a:prstDash val="solid"/>
          </a:ln>
        </p:spPr>
      </p:sp>
      <p:sp>
        <p:nvSpPr>
          <p:cNvPr id="6" name="Text 4"/>
          <p:cNvSpPr/>
          <p:nvPr/>
        </p:nvSpPr>
        <p:spPr>
          <a:xfrm>
            <a:off x="914400" y="23479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13 May 2025</a:t>
            </a:r>
            <a:endParaRPr lang="en-US" sz="1200" dirty="0">
              <a:latin typeface="Georgia" pitchFamily="34" charset="0"/>
              <a:ea typeface="Microsoft YaHei" pitchFamily="34" charset="-122"/>
              <a:cs typeface="Georgia" pitchFamily="34" charset="-120"/>
            </a:endParaRPr>
          </a:p>
        </p:txBody>
      </p:sp>
      <p:sp>
        <p:nvSpPr>
          <p:cNvPr id="7" name="Shape 5"/>
          <p:cNvSpPr/>
          <p:nvPr/>
        </p:nvSpPr>
        <p:spPr>
          <a:xfrm>
            <a:off x="923925" y="2790825"/>
            <a:ext cx="133350" cy="133350"/>
          </a:xfrm>
          <a:prstGeom prst="ellipse">
            <a:avLst/>
          </a:prstGeom>
          <a:solidFill>
            <a:srgbClr val="1E2A4A"/>
          </a:solidFill>
          <a:ln/>
        </p:spPr>
      </p:sp>
      <p:sp>
        <p:nvSpPr>
          <p:cNvPr id="8" name="Text 6"/>
          <p:cNvSpPr/>
          <p:nvPr/>
        </p:nvSpPr>
        <p:spPr>
          <a:xfrm>
            <a:off x="914400" y="3178435"/>
            <a:ext cx="11277600"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Platforms</a:t>
            </a:r>
            <a:endParaRPr lang="en-US" sz="1650" dirty="0">
              <a:latin typeface="Georgia" pitchFamily="34" charset="0"/>
              <a:ea typeface="Microsoft YaHei" pitchFamily="34" charset="-122"/>
              <a:cs typeface="Georgia" pitchFamily="34" charset="-120"/>
            </a:endParaRPr>
          </a:p>
        </p:txBody>
      </p:sp>
      <p:sp>
        <p:nvSpPr>
          <p:cNvPr id="9" name="Text 7"/>
          <p:cNvSpPr/>
          <p:nvPr/>
        </p:nvSpPr>
        <p:spPr>
          <a:xfrm>
            <a:off x="914400" y="3464185"/>
            <a:ext cx="11277600"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summoned</a:t>
            </a:r>
            <a:endParaRPr lang="en-US" sz="1650" dirty="0">
              <a:latin typeface="Georgia" pitchFamily="34" charset="0"/>
              <a:ea typeface="Microsoft YaHei" pitchFamily="34" charset="-122"/>
              <a:cs typeface="Georgia" pitchFamily="34" charset="-120"/>
            </a:endParaRPr>
          </a:p>
        </p:txBody>
      </p:sp>
      <p:sp>
        <p:nvSpPr>
          <p:cNvPr id="10" name="Text 8"/>
          <p:cNvSpPr/>
          <p:nvPr/>
        </p:nvSpPr>
        <p:spPr>
          <a:xfrm>
            <a:off x="914400" y="3833857"/>
            <a:ext cx="11277600"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JD, Meituan and Ele.me</a:t>
            </a:r>
            <a:endParaRPr lang="en-US" sz="1200" dirty="0">
              <a:latin typeface="Georgia" pitchFamily="34" charset="0"/>
              <a:ea typeface="Microsoft YaHei" pitchFamily="34" charset="-122"/>
              <a:cs typeface="Georgia" pitchFamily="34" charset="-120"/>
            </a:endParaRPr>
          </a:p>
        </p:txBody>
      </p:sp>
      <p:sp>
        <p:nvSpPr>
          <p:cNvPr id="11" name="Text 9"/>
          <p:cNvSpPr/>
          <p:nvPr/>
        </p:nvSpPr>
        <p:spPr>
          <a:xfrm>
            <a:off x="2981325" y="2347957"/>
            <a:ext cx="9210675"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18 Jul 2025</a:t>
            </a:r>
            <a:endParaRPr lang="en-US" sz="1200" dirty="0">
              <a:latin typeface="Georgia" pitchFamily="34" charset="0"/>
              <a:ea typeface="Microsoft YaHei" pitchFamily="34" charset="-122"/>
              <a:cs typeface="Georgia" pitchFamily="34" charset="-120"/>
            </a:endParaRPr>
          </a:p>
        </p:txBody>
      </p:sp>
      <p:sp>
        <p:nvSpPr>
          <p:cNvPr id="12" name="Shape 10"/>
          <p:cNvSpPr/>
          <p:nvPr/>
        </p:nvSpPr>
        <p:spPr>
          <a:xfrm>
            <a:off x="2996565" y="2790825"/>
            <a:ext cx="133350" cy="133350"/>
          </a:xfrm>
          <a:prstGeom prst="ellipse">
            <a:avLst/>
          </a:prstGeom>
          <a:solidFill>
            <a:srgbClr val="1E2A4A"/>
          </a:solidFill>
          <a:ln/>
        </p:spPr>
      </p:sp>
      <p:sp>
        <p:nvSpPr>
          <p:cNvPr id="13" name="Text 11"/>
          <p:cNvSpPr/>
          <p:nvPr/>
        </p:nvSpPr>
        <p:spPr>
          <a:xfrm>
            <a:off x="2981325" y="3178435"/>
            <a:ext cx="9210675"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Second summons</a:t>
            </a:r>
            <a:endParaRPr lang="en-US" sz="1650" dirty="0">
              <a:latin typeface="Georgia" pitchFamily="34" charset="0"/>
              <a:ea typeface="Microsoft YaHei" pitchFamily="34" charset="-122"/>
              <a:cs typeface="Georgia" pitchFamily="34" charset="-120"/>
            </a:endParaRPr>
          </a:p>
        </p:txBody>
      </p:sp>
      <p:sp>
        <p:nvSpPr>
          <p:cNvPr id="14" name="Text 12"/>
          <p:cNvSpPr/>
          <p:nvPr/>
        </p:nvSpPr>
        <p:spPr>
          <a:xfrm>
            <a:off x="2981325" y="3833857"/>
            <a:ext cx="9210675"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Calls for rational</a:t>
            </a:r>
            <a:endParaRPr lang="en-US" sz="1200" dirty="0">
              <a:latin typeface="Georgia" pitchFamily="34" charset="0"/>
              <a:ea typeface="Microsoft YaHei" pitchFamily="34" charset="-122"/>
              <a:cs typeface="Georgia" pitchFamily="34" charset="-120"/>
            </a:endParaRPr>
          </a:p>
        </p:txBody>
      </p:sp>
      <p:sp>
        <p:nvSpPr>
          <p:cNvPr id="15" name="Text 13"/>
          <p:cNvSpPr/>
          <p:nvPr/>
        </p:nvSpPr>
        <p:spPr>
          <a:xfrm>
            <a:off x="2981325" y="4062457"/>
            <a:ext cx="9210675"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competition</a:t>
            </a:r>
            <a:endParaRPr lang="en-US" sz="1200" dirty="0">
              <a:latin typeface="Georgia" pitchFamily="34" charset="0"/>
              <a:ea typeface="Microsoft YaHei" pitchFamily="34" charset="-122"/>
              <a:cs typeface="Georgia" pitchFamily="34" charset="-120"/>
            </a:endParaRPr>
          </a:p>
        </p:txBody>
      </p:sp>
      <p:sp>
        <p:nvSpPr>
          <p:cNvPr id="16" name="Text 14"/>
          <p:cNvSpPr/>
          <p:nvPr/>
        </p:nvSpPr>
        <p:spPr>
          <a:xfrm>
            <a:off x="5057775" y="2347957"/>
            <a:ext cx="7134225"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Early Dec 2025</a:t>
            </a:r>
            <a:endParaRPr lang="en-US" sz="1200" dirty="0">
              <a:latin typeface="Georgia" pitchFamily="34" charset="0"/>
              <a:ea typeface="Microsoft YaHei" pitchFamily="34" charset="-122"/>
              <a:cs typeface="Georgia" pitchFamily="34" charset="-120"/>
            </a:endParaRPr>
          </a:p>
        </p:txBody>
      </p:sp>
      <p:sp>
        <p:nvSpPr>
          <p:cNvPr id="17" name="Shape 15"/>
          <p:cNvSpPr/>
          <p:nvPr/>
        </p:nvSpPr>
        <p:spPr>
          <a:xfrm>
            <a:off x="5031105" y="2752725"/>
            <a:ext cx="209550" cy="209550"/>
          </a:xfrm>
          <a:prstGeom prst="ellipse">
            <a:avLst/>
          </a:prstGeom>
          <a:solidFill>
            <a:srgbClr val="F5C518"/>
          </a:solidFill>
          <a:ln w="19050">
            <a:solidFill>
              <a:srgbClr val="1E2A4A"/>
            </a:solidFill>
            <a:prstDash val="solid"/>
          </a:ln>
        </p:spPr>
      </p:sp>
      <p:sp>
        <p:nvSpPr>
          <p:cNvPr id="18" name="Text 16"/>
          <p:cNvSpPr/>
          <p:nvPr/>
        </p:nvSpPr>
        <p:spPr>
          <a:xfrm>
            <a:off x="5057775" y="3178435"/>
            <a:ext cx="7134225"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National standard</a:t>
            </a:r>
            <a:endParaRPr lang="en-US" sz="1650" dirty="0">
              <a:latin typeface="Georgia" pitchFamily="34" charset="0"/>
              <a:ea typeface="Microsoft YaHei" pitchFamily="34" charset="-122"/>
              <a:cs typeface="Georgia" pitchFamily="34" charset="-120"/>
            </a:endParaRPr>
          </a:p>
        </p:txBody>
      </p:sp>
      <p:sp>
        <p:nvSpPr>
          <p:cNvPr id="19" name="Text 17"/>
          <p:cNvSpPr/>
          <p:nvPr/>
        </p:nvSpPr>
        <p:spPr>
          <a:xfrm>
            <a:off x="5057775" y="3833857"/>
            <a:ext cx="7134225"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Platforms bear</a:t>
            </a:r>
            <a:endParaRPr lang="en-US" sz="1200" dirty="0">
              <a:latin typeface="Georgia" pitchFamily="34" charset="0"/>
              <a:ea typeface="Microsoft YaHei" pitchFamily="34" charset="-122"/>
              <a:cs typeface="Georgia" pitchFamily="34" charset="-120"/>
            </a:endParaRPr>
          </a:p>
        </p:txBody>
      </p:sp>
      <p:sp>
        <p:nvSpPr>
          <p:cNvPr id="20" name="Text 18"/>
          <p:cNvSpPr/>
          <p:nvPr/>
        </p:nvSpPr>
        <p:spPr>
          <a:xfrm>
            <a:off x="5057775" y="4062457"/>
            <a:ext cx="7134225"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promotion costs</a:t>
            </a:r>
            <a:endParaRPr lang="en-US" sz="1200" dirty="0">
              <a:latin typeface="Georgia" pitchFamily="34" charset="0"/>
              <a:ea typeface="Microsoft YaHei" pitchFamily="34" charset="-122"/>
              <a:cs typeface="Georgia" pitchFamily="34" charset="-120"/>
            </a:endParaRPr>
          </a:p>
        </p:txBody>
      </p:sp>
      <p:sp>
        <p:nvSpPr>
          <p:cNvPr id="21" name="Text 19"/>
          <p:cNvSpPr/>
          <p:nvPr/>
        </p:nvSpPr>
        <p:spPr>
          <a:xfrm>
            <a:off x="7124700" y="2347957"/>
            <a:ext cx="50673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9 Jan 2026</a:t>
            </a:r>
            <a:endParaRPr lang="en-US" sz="1200" dirty="0">
              <a:latin typeface="Georgia" pitchFamily="34" charset="0"/>
              <a:ea typeface="Microsoft YaHei" pitchFamily="34" charset="-122"/>
              <a:cs typeface="Georgia" pitchFamily="34" charset="-120"/>
            </a:endParaRPr>
          </a:p>
        </p:txBody>
      </p:sp>
      <p:sp>
        <p:nvSpPr>
          <p:cNvPr id="22" name="Shape 20"/>
          <p:cNvSpPr/>
          <p:nvPr/>
        </p:nvSpPr>
        <p:spPr>
          <a:xfrm>
            <a:off x="7141845" y="2790825"/>
            <a:ext cx="133350" cy="133350"/>
          </a:xfrm>
          <a:prstGeom prst="ellipse">
            <a:avLst/>
          </a:prstGeom>
          <a:solidFill>
            <a:srgbClr val="1E2A4A"/>
          </a:solidFill>
          <a:ln/>
        </p:spPr>
      </p:sp>
      <p:sp>
        <p:nvSpPr>
          <p:cNvPr id="23" name="Text 21"/>
          <p:cNvSpPr/>
          <p:nvPr/>
        </p:nvSpPr>
        <p:spPr>
          <a:xfrm>
            <a:off x="7124700" y="3178435"/>
            <a:ext cx="5067300"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Antitrust review</a:t>
            </a:r>
            <a:endParaRPr lang="en-US" sz="1650" dirty="0">
              <a:latin typeface="Georgia" pitchFamily="34" charset="0"/>
              <a:ea typeface="Microsoft YaHei" pitchFamily="34" charset="-122"/>
              <a:cs typeface="Georgia" pitchFamily="34" charset="-120"/>
            </a:endParaRPr>
          </a:p>
        </p:txBody>
      </p:sp>
      <p:sp>
        <p:nvSpPr>
          <p:cNvPr id="24" name="Text 22"/>
          <p:cNvSpPr/>
          <p:nvPr/>
        </p:nvSpPr>
        <p:spPr>
          <a:xfrm>
            <a:off x="7124700" y="3833857"/>
            <a:ext cx="5067300"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Delivery competition</a:t>
            </a:r>
            <a:endParaRPr lang="en-US" sz="1200" dirty="0">
              <a:latin typeface="Georgia" pitchFamily="34" charset="0"/>
              <a:ea typeface="Microsoft YaHei" pitchFamily="34" charset="-122"/>
              <a:cs typeface="Georgia" pitchFamily="34" charset="-120"/>
            </a:endParaRPr>
          </a:p>
        </p:txBody>
      </p:sp>
      <p:sp>
        <p:nvSpPr>
          <p:cNvPr id="25" name="Text 23"/>
          <p:cNvSpPr/>
          <p:nvPr/>
        </p:nvSpPr>
        <p:spPr>
          <a:xfrm>
            <a:off x="7124700" y="4062457"/>
            <a:ext cx="5067300"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assessed</a:t>
            </a:r>
            <a:endParaRPr lang="en-US" sz="1200" dirty="0">
              <a:latin typeface="Georgia" pitchFamily="34" charset="0"/>
              <a:ea typeface="Microsoft YaHei" pitchFamily="34" charset="-122"/>
              <a:cs typeface="Georgia" pitchFamily="34" charset="-120"/>
            </a:endParaRPr>
          </a:p>
        </p:txBody>
      </p:sp>
      <p:sp>
        <p:nvSpPr>
          <p:cNvPr id="26" name="Text 24"/>
          <p:cNvSpPr/>
          <p:nvPr/>
        </p:nvSpPr>
        <p:spPr>
          <a:xfrm>
            <a:off x="9201150" y="2347957"/>
            <a:ext cx="299085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17 Jun 2026</a:t>
            </a:r>
            <a:endParaRPr lang="en-US" sz="1200" dirty="0">
              <a:latin typeface="Georgia" pitchFamily="34" charset="0"/>
              <a:ea typeface="Microsoft YaHei" pitchFamily="34" charset="-122"/>
              <a:cs typeface="Georgia" pitchFamily="34" charset="-120"/>
            </a:endParaRPr>
          </a:p>
        </p:txBody>
      </p:sp>
      <p:sp>
        <p:nvSpPr>
          <p:cNvPr id="27" name="Shape 25"/>
          <p:cNvSpPr/>
          <p:nvPr/>
        </p:nvSpPr>
        <p:spPr>
          <a:xfrm>
            <a:off x="9214485" y="2790825"/>
            <a:ext cx="133350" cy="133350"/>
          </a:xfrm>
          <a:prstGeom prst="ellipse">
            <a:avLst/>
          </a:prstGeom>
          <a:solidFill>
            <a:srgbClr val="1E2A4A"/>
          </a:solidFill>
          <a:ln/>
        </p:spPr>
      </p:sp>
      <p:sp>
        <p:nvSpPr>
          <p:cNvPr id="28" name="Text 26"/>
          <p:cNvSpPr/>
          <p:nvPr/>
        </p:nvSpPr>
        <p:spPr>
          <a:xfrm>
            <a:off x="9201150" y="3178435"/>
            <a:ext cx="2990850" cy="251460"/>
          </a:xfrm>
          <a:prstGeom prst="rect">
            <a:avLst/>
          </a:prstGeom>
          <a:noFill/>
          <a:ln/>
        </p:spPr>
        <p:txBody>
          <a:bodyPr wrap="none" lIns="0" tIns="0" rIns="0" bIns="0" rtlCol="0" anchor="t"/>
          <a:lstStyle/>
          <a:p>
            <a:pPr algn="l" indent="0" marL="0">
              <a:buNone/>
            </a:pPr>
            <a:r>
              <a:rPr lang="en-US" sz="1650" dirty="0">
                <a:solidFill>
                  <a:srgbClr val="1E2A4A"/>
                </a:solidFill>
                <a:latin typeface="Georgia" pitchFamily="34" charset="0"/>
                <a:ea typeface="Microsoft YaHei" pitchFamily="34" charset="-122"/>
                <a:cs typeface="Georgia" pitchFamily="34" charset="-120"/>
              </a:rPr>
              <a:t>Draft subsidy rules</a:t>
            </a:r>
            <a:endParaRPr lang="en-US" sz="1650" dirty="0">
              <a:latin typeface="Georgia" pitchFamily="34" charset="0"/>
              <a:ea typeface="Microsoft YaHei" pitchFamily="34" charset="-122"/>
              <a:cs typeface="Georgia" pitchFamily="34" charset="-120"/>
            </a:endParaRPr>
          </a:p>
        </p:txBody>
      </p:sp>
      <p:sp>
        <p:nvSpPr>
          <p:cNvPr id="29" name="Text 27"/>
          <p:cNvSpPr/>
          <p:nvPr/>
        </p:nvSpPr>
        <p:spPr>
          <a:xfrm>
            <a:off x="9201150" y="3833857"/>
            <a:ext cx="2990850"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Merchants need not</a:t>
            </a:r>
            <a:endParaRPr lang="en-US" sz="1200" dirty="0">
              <a:latin typeface="Georgia" pitchFamily="34" charset="0"/>
              <a:ea typeface="Microsoft YaHei" pitchFamily="34" charset="-122"/>
              <a:cs typeface="Georgia" pitchFamily="34" charset="-120"/>
            </a:endParaRPr>
          </a:p>
        </p:txBody>
      </p:sp>
      <p:sp>
        <p:nvSpPr>
          <p:cNvPr id="30" name="Text 28"/>
          <p:cNvSpPr/>
          <p:nvPr/>
        </p:nvSpPr>
        <p:spPr>
          <a:xfrm>
            <a:off x="9201150" y="4062457"/>
            <a:ext cx="2990850" cy="182880"/>
          </a:xfrm>
          <a:prstGeom prst="rect">
            <a:avLst/>
          </a:prstGeom>
          <a:noFill/>
          <a:ln/>
        </p:spPr>
        <p:txBody>
          <a:bodyPr wrap="none" lIns="0" tIns="0" rIns="0" bIns="0" rtlCol="0" anchor="t"/>
          <a:lstStyle/>
          <a:p>
            <a:pPr algn="l" indent="0" marL="0">
              <a:buNone/>
            </a:pPr>
            <a:r>
              <a:rPr lang="en-US" sz="1200" dirty="0">
                <a:solidFill>
                  <a:srgbClr val="1C1E23"/>
                </a:solidFill>
                <a:latin typeface="Georgia" pitchFamily="34" charset="0"/>
                <a:ea typeface="Microsoft YaHei" pitchFamily="34" charset="-122"/>
                <a:cs typeface="Georgia" pitchFamily="34" charset="-120"/>
              </a:rPr>
              <a:t>fund subsidies</a:t>
            </a:r>
            <a:endParaRPr lang="en-US" sz="1200" dirty="0">
              <a:latin typeface="Georgia" pitchFamily="34" charset="0"/>
              <a:ea typeface="Microsoft YaHei" pitchFamily="34" charset="-122"/>
              <a:cs typeface="Georgia" pitchFamily="34" charset="-120"/>
            </a:endParaRPr>
          </a:p>
        </p:txBody>
      </p:sp>
      <p:sp>
        <p:nvSpPr>
          <p:cNvPr id="31" name="Shape 29"/>
          <p:cNvSpPr/>
          <p:nvPr/>
        </p:nvSpPr>
        <p:spPr>
          <a:xfrm>
            <a:off x="914400" y="4476750"/>
            <a:ext cx="10363200" cy="1352550"/>
          </a:xfrm>
          <a:prstGeom prst="rect">
            <a:avLst/>
          </a:prstGeom>
          <a:solidFill>
            <a:srgbClr val="1E2A4A"/>
          </a:solidFill>
          <a:ln/>
        </p:spPr>
      </p:sp>
      <p:sp>
        <p:nvSpPr>
          <p:cNvPr id="32" name="Text 30"/>
          <p:cNvSpPr/>
          <p:nvPr/>
        </p:nvSpPr>
        <p:spPr>
          <a:xfrm>
            <a:off x="1295400" y="4826861"/>
            <a:ext cx="10896600" cy="274320"/>
          </a:xfrm>
          <a:prstGeom prst="rect">
            <a:avLst/>
          </a:prstGeom>
          <a:noFill/>
          <a:ln/>
        </p:spPr>
        <p:txBody>
          <a:bodyPr wrap="none" lIns="0" tIns="0" rIns="0" bIns="0" rtlCol="0" anchor="t"/>
          <a:lstStyle/>
          <a:p>
            <a:pPr algn="l" indent="0" marL="0">
              <a:buNone/>
            </a:pPr>
            <a:r>
              <a:rPr lang="en-US" sz="1800" dirty="0">
                <a:solidFill>
                  <a:srgbClr val="FFFFFF"/>
                </a:solidFill>
                <a:latin typeface="Georgia" pitchFamily="34" charset="0"/>
                <a:ea typeface="Microsoft YaHei" pitchFamily="34" charset="-122"/>
                <a:cs typeface="Georgia" pitchFamily="34" charset="-120"/>
              </a:rPr>
              <a:t>Platforms are pulling back too. Alibaba said Q3 2025 was the peak of its instant-commerce</a:t>
            </a:r>
            <a:endParaRPr lang="en-US" sz="1800" dirty="0">
              <a:latin typeface="Georgia" pitchFamily="34" charset="0"/>
              <a:ea typeface="Microsoft YaHei" pitchFamily="34" charset="-122"/>
              <a:cs typeface="Georgia" pitchFamily="34" charset="-120"/>
            </a:endParaRPr>
          </a:p>
        </p:txBody>
      </p:sp>
      <p:sp>
        <p:nvSpPr>
          <p:cNvPr id="33" name="Text 31"/>
          <p:cNvSpPr/>
          <p:nvPr/>
        </p:nvSpPr>
        <p:spPr>
          <a:xfrm>
            <a:off x="1295400" y="5188811"/>
            <a:ext cx="10896600" cy="274320"/>
          </a:xfrm>
          <a:prstGeom prst="rect">
            <a:avLst/>
          </a:prstGeom>
          <a:noFill/>
          <a:ln/>
        </p:spPr>
        <p:txBody>
          <a:bodyPr wrap="none" lIns="0" tIns="0" rIns="0" bIns="0" rtlCol="0" anchor="t"/>
          <a:lstStyle/>
          <a:p>
            <a:pPr algn="l" indent="0" marL="0">
              <a:buNone/>
            </a:pPr>
            <a:r>
              <a:rPr lang="en-US" sz="1800" dirty="0">
                <a:solidFill>
                  <a:srgbClr val="FFFFFF"/>
                </a:solidFill>
                <a:latin typeface="Georgia" pitchFamily="34" charset="0"/>
                <a:ea typeface="Microsoft YaHei" pitchFamily="34" charset="-122"/>
                <a:cs typeface="Georgia" pitchFamily="34" charset="-120"/>
              </a:rPr>
              <a:t>spending, and its loss per order from October was half the July and August level.</a:t>
            </a:r>
            <a:endParaRPr lang="en-US" sz="1800" dirty="0">
              <a:latin typeface="Georgia" pitchFamily="34" charset="0"/>
              <a:ea typeface="Microsoft YaHei" pitchFamily="34" charset="-122"/>
              <a:cs typeface="Georgia" pitchFamily="34" charset="-120"/>
            </a:endParaRPr>
          </a:p>
        </p:txBody>
      </p:sp>
      <p:sp>
        <p:nvSpPr>
          <p:cNvPr id="34" name="Text 32"/>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SAMR, Xinhua and other reports (May 2025 to Jun 2026), Alibaba earnings call reported by Jiemian (Jan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Only new categories have held up per-store sales</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2590800" y="1905000"/>
            <a:ext cx="2057400" cy="3009900"/>
          </a:xfrm>
          <a:prstGeom prst="rect">
            <a:avLst/>
          </a:prstGeom>
          <a:solidFill>
            <a:srgbClr val="FFFFFF"/>
          </a:solidFill>
          <a:ln/>
        </p:spPr>
      </p:sp>
      <p:sp>
        <p:nvSpPr>
          <p:cNvPr id="6" name="Shape 4"/>
          <p:cNvSpPr/>
          <p:nvPr/>
        </p:nvSpPr>
        <p:spPr>
          <a:xfrm>
            <a:off x="2590800" y="1905000"/>
            <a:ext cx="2057400" cy="495300"/>
          </a:xfrm>
          <a:prstGeom prst="rect">
            <a:avLst/>
          </a:prstGeom>
          <a:solidFill>
            <a:srgbClr val="1E2A4A"/>
          </a:solidFill>
          <a:ln/>
        </p:spPr>
      </p:sp>
      <p:sp>
        <p:nvSpPr>
          <p:cNvPr id="7" name="Text 5"/>
          <p:cNvSpPr/>
          <p:nvPr/>
        </p:nvSpPr>
        <p:spPr>
          <a:xfrm>
            <a:off x="2762250" y="2044058"/>
            <a:ext cx="9429750" cy="217170"/>
          </a:xfrm>
          <a:prstGeom prst="rect">
            <a:avLst/>
          </a:prstGeom>
          <a:noFill/>
          <a:ln/>
        </p:spPr>
        <p:txBody>
          <a:bodyPr wrap="none" lIns="0" tIns="0" rIns="0" bIns="0" rtlCol="0" anchor="t"/>
          <a:lstStyle/>
          <a:p>
            <a:pPr algn="l" indent="0" marL="0">
              <a:buNone/>
            </a:pPr>
            <a:r>
              <a:rPr lang="en-US" sz="1425" dirty="0">
                <a:solidFill>
                  <a:srgbClr val="FFFFFF"/>
                </a:solidFill>
                <a:latin typeface="Georgia" pitchFamily="34" charset="0"/>
                <a:ea typeface="Microsoft YaHei" pitchFamily="34" charset="-122"/>
                <a:cs typeface="Georgia" pitchFamily="34" charset="-120"/>
              </a:rPr>
              <a:t>New categories</a:t>
            </a:r>
            <a:endParaRPr lang="en-US" sz="1425" dirty="0">
              <a:latin typeface="Georgia" pitchFamily="34" charset="0"/>
              <a:ea typeface="Microsoft YaHei" pitchFamily="34" charset="-122"/>
              <a:cs typeface="Georgia" pitchFamily="34" charset="-120"/>
            </a:endParaRPr>
          </a:p>
        </p:txBody>
      </p:sp>
      <p:sp>
        <p:nvSpPr>
          <p:cNvPr id="8" name="Text 6"/>
          <p:cNvSpPr/>
          <p:nvPr/>
        </p:nvSpPr>
        <p:spPr>
          <a:xfrm>
            <a:off x="4838700" y="2044058"/>
            <a:ext cx="7353300" cy="217170"/>
          </a:xfrm>
          <a:prstGeom prst="rect">
            <a:avLst/>
          </a:prstGeom>
          <a:noFill/>
          <a:ln/>
        </p:spPr>
        <p:txBody>
          <a:bodyPr wrap="none" lIns="0" tIns="0" rIns="0" bIns="0" rtlCol="0" anchor="t"/>
          <a:lstStyle/>
          <a:p>
            <a:pPr algn="l" indent="0" marL="0">
              <a:buNone/>
            </a:pPr>
            <a:r>
              <a:rPr lang="en-US" sz="1425" dirty="0">
                <a:solidFill>
                  <a:srgbClr val="5B6069"/>
                </a:solidFill>
                <a:latin typeface="Georgia" pitchFamily="34" charset="0"/>
                <a:ea typeface="Microsoft YaHei" pitchFamily="34" charset="-122"/>
                <a:cs typeface="Georgia" pitchFamily="34" charset="-120"/>
              </a:rPr>
              <a:t>Supply chain</a:t>
            </a:r>
            <a:endParaRPr lang="en-US" sz="1425" dirty="0">
              <a:latin typeface="Georgia" pitchFamily="34" charset="0"/>
              <a:ea typeface="Microsoft YaHei" pitchFamily="34" charset="-122"/>
              <a:cs typeface="Georgia" pitchFamily="34" charset="-120"/>
            </a:endParaRPr>
          </a:p>
        </p:txBody>
      </p:sp>
      <p:sp>
        <p:nvSpPr>
          <p:cNvPr id="9" name="Text 7"/>
          <p:cNvSpPr/>
          <p:nvPr/>
        </p:nvSpPr>
        <p:spPr>
          <a:xfrm>
            <a:off x="7048500" y="2044058"/>
            <a:ext cx="5143500" cy="217170"/>
          </a:xfrm>
          <a:prstGeom prst="rect">
            <a:avLst/>
          </a:prstGeom>
          <a:noFill/>
          <a:ln/>
        </p:spPr>
        <p:txBody>
          <a:bodyPr wrap="none" lIns="0" tIns="0" rIns="0" bIns="0" rtlCol="0" anchor="t"/>
          <a:lstStyle/>
          <a:p>
            <a:pPr algn="l" indent="0" marL="0">
              <a:buNone/>
            </a:pPr>
            <a:r>
              <a:rPr lang="en-US" sz="1425" dirty="0">
                <a:solidFill>
                  <a:srgbClr val="5B6069"/>
                </a:solidFill>
                <a:latin typeface="Georgia" pitchFamily="34" charset="0"/>
                <a:ea typeface="Microsoft YaHei" pitchFamily="34" charset="-122"/>
                <a:cs typeface="Georgia" pitchFamily="34" charset="-120"/>
              </a:rPr>
              <a:t>Operating model</a:t>
            </a:r>
            <a:endParaRPr lang="en-US" sz="1425" dirty="0">
              <a:latin typeface="Georgia" pitchFamily="34" charset="0"/>
              <a:ea typeface="Microsoft YaHei" pitchFamily="34" charset="-122"/>
              <a:cs typeface="Georgia" pitchFamily="34" charset="-120"/>
            </a:endParaRPr>
          </a:p>
        </p:txBody>
      </p:sp>
      <p:sp>
        <p:nvSpPr>
          <p:cNvPr id="10" name="Text 8"/>
          <p:cNvSpPr/>
          <p:nvPr/>
        </p:nvSpPr>
        <p:spPr>
          <a:xfrm>
            <a:off x="9258300" y="2044058"/>
            <a:ext cx="2933700" cy="217170"/>
          </a:xfrm>
          <a:prstGeom prst="rect">
            <a:avLst/>
          </a:prstGeom>
          <a:noFill/>
          <a:ln/>
        </p:spPr>
        <p:txBody>
          <a:bodyPr wrap="none" lIns="0" tIns="0" rIns="0" bIns="0" rtlCol="0" anchor="t"/>
          <a:lstStyle/>
          <a:p>
            <a:pPr algn="l" indent="0" marL="0">
              <a:buNone/>
            </a:pPr>
            <a:r>
              <a:rPr lang="en-US" sz="1425" dirty="0">
                <a:solidFill>
                  <a:srgbClr val="5B6069"/>
                </a:solidFill>
                <a:latin typeface="Georgia" pitchFamily="34" charset="0"/>
                <a:ea typeface="Microsoft YaHei" pitchFamily="34" charset="-122"/>
                <a:cs typeface="Georgia" pitchFamily="34" charset="-120"/>
              </a:rPr>
              <a:t>Overseas</a:t>
            </a:r>
            <a:endParaRPr lang="en-US" sz="1425" dirty="0">
              <a:latin typeface="Georgia" pitchFamily="34" charset="0"/>
              <a:ea typeface="Microsoft YaHei" pitchFamily="34" charset="-122"/>
              <a:cs typeface="Georgia" pitchFamily="34" charset="-120"/>
            </a:endParaRPr>
          </a:p>
        </p:txBody>
      </p:sp>
      <p:sp>
        <p:nvSpPr>
          <p:cNvPr id="11" name="Text 9"/>
          <p:cNvSpPr/>
          <p:nvPr/>
        </p:nvSpPr>
        <p:spPr>
          <a:xfrm>
            <a:off x="914400" y="25765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Who</a:t>
            </a:r>
            <a:endParaRPr lang="en-US" sz="1200" dirty="0">
              <a:latin typeface="Georgia" pitchFamily="34" charset="0"/>
              <a:ea typeface="Microsoft YaHei" pitchFamily="34" charset="-122"/>
              <a:cs typeface="Georgia" pitchFamily="34" charset="-120"/>
            </a:endParaRPr>
          </a:p>
        </p:txBody>
      </p:sp>
      <p:sp>
        <p:nvSpPr>
          <p:cNvPr id="12" name="Text 10"/>
          <p:cNvSpPr/>
          <p:nvPr/>
        </p:nvSpPr>
        <p:spPr>
          <a:xfrm>
            <a:off x="2762250" y="256733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Guming</a:t>
            </a:r>
            <a:endParaRPr lang="en-US" sz="1275" dirty="0">
              <a:latin typeface="Georgia" pitchFamily="34" charset="0"/>
              <a:ea typeface="Microsoft YaHei" pitchFamily="34" charset="-122"/>
              <a:cs typeface="Georgia" pitchFamily="34" charset="-120"/>
            </a:endParaRPr>
          </a:p>
        </p:txBody>
      </p:sp>
      <p:sp>
        <p:nvSpPr>
          <p:cNvPr id="13" name="Text 11"/>
          <p:cNvSpPr/>
          <p:nvPr/>
        </p:nvSpPr>
        <p:spPr>
          <a:xfrm>
            <a:off x="4838700" y="256733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Mixue Group</a:t>
            </a:r>
            <a:endParaRPr lang="en-US" sz="1275" dirty="0">
              <a:latin typeface="Georgia" pitchFamily="34" charset="0"/>
              <a:ea typeface="Microsoft YaHei" pitchFamily="34" charset="-122"/>
              <a:cs typeface="Georgia" pitchFamily="34" charset="-120"/>
            </a:endParaRPr>
          </a:p>
        </p:txBody>
      </p:sp>
      <p:sp>
        <p:nvSpPr>
          <p:cNvPr id="14" name="Text 12"/>
          <p:cNvSpPr/>
          <p:nvPr/>
        </p:nvSpPr>
        <p:spPr>
          <a:xfrm>
            <a:off x="7048500" y="256733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CHAGEE</a:t>
            </a:r>
            <a:endParaRPr lang="en-US" sz="1275" dirty="0">
              <a:latin typeface="Georgia" pitchFamily="34" charset="0"/>
              <a:ea typeface="Microsoft YaHei" pitchFamily="34" charset="-122"/>
              <a:cs typeface="Georgia" pitchFamily="34" charset="-120"/>
            </a:endParaRPr>
          </a:p>
        </p:txBody>
      </p:sp>
      <p:sp>
        <p:nvSpPr>
          <p:cNvPr id="15" name="Text 13"/>
          <p:cNvSpPr/>
          <p:nvPr/>
        </p:nvSpPr>
        <p:spPr>
          <a:xfrm>
            <a:off x="9258300" y="256733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CHAGEE</a:t>
            </a:r>
            <a:endParaRPr lang="en-US" sz="1275" dirty="0">
              <a:latin typeface="Georgia" pitchFamily="34" charset="0"/>
              <a:ea typeface="Microsoft YaHei" pitchFamily="34" charset="-122"/>
              <a:cs typeface="Georgia" pitchFamily="34" charset="-120"/>
            </a:endParaRPr>
          </a:p>
        </p:txBody>
      </p:sp>
      <p:sp>
        <p:nvSpPr>
          <p:cNvPr id="16" name="Shape 14"/>
          <p:cNvSpPr/>
          <p:nvPr/>
        </p:nvSpPr>
        <p:spPr>
          <a:xfrm>
            <a:off x="914400" y="3028950"/>
            <a:ext cx="10363200" cy="0"/>
          </a:xfrm>
          <a:prstGeom prst="line">
            <a:avLst/>
          </a:prstGeom>
          <a:noFill/>
          <a:ln w="9525">
            <a:solidFill>
              <a:srgbClr val="DDDCD4"/>
            </a:solidFill>
            <a:prstDash val="solid"/>
          </a:ln>
        </p:spPr>
      </p:sp>
      <p:sp>
        <p:nvSpPr>
          <p:cNvPr id="17" name="Text 15"/>
          <p:cNvSpPr/>
          <p:nvPr/>
        </p:nvSpPr>
        <p:spPr>
          <a:xfrm>
            <a:off x="914400" y="320520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Progress</a:t>
            </a:r>
            <a:endParaRPr lang="en-US" sz="1200" dirty="0">
              <a:latin typeface="Georgia" pitchFamily="34" charset="0"/>
              <a:ea typeface="Microsoft YaHei" pitchFamily="34" charset="-122"/>
              <a:cs typeface="Georgia" pitchFamily="34" charset="-120"/>
            </a:endParaRPr>
          </a:p>
        </p:txBody>
      </p:sp>
      <p:sp>
        <p:nvSpPr>
          <p:cNvPr id="18" name="Text 16"/>
          <p:cNvSpPr/>
          <p:nvPr/>
        </p:nvSpPr>
        <p:spPr>
          <a:xfrm>
            <a:off x="2762250" y="319598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Coffee machines in</a:t>
            </a:r>
            <a:endParaRPr lang="en-US" sz="1275" dirty="0">
              <a:latin typeface="Georgia" pitchFamily="34" charset="0"/>
              <a:ea typeface="Microsoft YaHei" pitchFamily="34" charset="-122"/>
              <a:cs typeface="Georgia" pitchFamily="34" charset="-120"/>
            </a:endParaRPr>
          </a:p>
        </p:txBody>
      </p:sp>
      <p:sp>
        <p:nvSpPr>
          <p:cNvPr id="19" name="Text 17"/>
          <p:cNvSpPr/>
          <p:nvPr/>
        </p:nvSpPr>
        <p:spPr>
          <a:xfrm>
            <a:off x="2762250" y="342458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about 94% of stores</a:t>
            </a:r>
            <a:endParaRPr lang="en-US" sz="1275" dirty="0">
              <a:latin typeface="Georgia" pitchFamily="34" charset="0"/>
              <a:ea typeface="Microsoft YaHei" pitchFamily="34" charset="-122"/>
              <a:cs typeface="Georgia" pitchFamily="34" charset="-120"/>
            </a:endParaRPr>
          </a:p>
        </p:txBody>
      </p:sp>
      <p:sp>
        <p:nvSpPr>
          <p:cNvPr id="20" name="Text 18"/>
          <p:cNvSpPr/>
          <p:nvPr/>
        </p:nvSpPr>
        <p:spPr>
          <a:xfrm>
            <a:off x="4838700" y="319598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About RMB 1.6bn</a:t>
            </a:r>
            <a:endParaRPr lang="en-US" sz="1275" dirty="0">
              <a:latin typeface="Georgia" pitchFamily="34" charset="0"/>
              <a:ea typeface="Microsoft YaHei" pitchFamily="34" charset="-122"/>
              <a:cs typeface="Georgia" pitchFamily="34" charset="-120"/>
            </a:endParaRPr>
          </a:p>
        </p:txBody>
      </p:sp>
      <p:sp>
        <p:nvSpPr>
          <p:cNvPr id="21" name="Text 19"/>
          <p:cNvSpPr/>
          <p:nvPr/>
        </p:nvSpPr>
        <p:spPr>
          <a:xfrm>
            <a:off x="4838700" y="342458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this year</a:t>
            </a:r>
            <a:endParaRPr lang="en-US" sz="1275" dirty="0">
              <a:latin typeface="Georgia" pitchFamily="34" charset="0"/>
              <a:ea typeface="Microsoft YaHei" pitchFamily="34" charset="-122"/>
              <a:cs typeface="Georgia" pitchFamily="34" charset="-120"/>
            </a:endParaRPr>
          </a:p>
        </p:txBody>
      </p:sp>
      <p:sp>
        <p:nvSpPr>
          <p:cNvPr id="22" name="Text 20"/>
          <p:cNvSpPr/>
          <p:nvPr/>
        </p:nvSpPr>
        <p:spPr>
          <a:xfrm>
            <a:off x="7048500" y="319598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Direct-run stores up</a:t>
            </a:r>
            <a:endParaRPr lang="en-US" sz="1275" dirty="0">
              <a:latin typeface="Georgia" pitchFamily="34" charset="0"/>
              <a:ea typeface="Microsoft YaHei" pitchFamily="34" charset="-122"/>
              <a:cs typeface="Georgia" pitchFamily="34" charset="-120"/>
            </a:endParaRPr>
          </a:p>
        </p:txBody>
      </p:sp>
      <p:sp>
        <p:nvSpPr>
          <p:cNvPr id="23" name="Text 21"/>
          <p:cNvSpPr/>
          <p:nvPr/>
        </p:nvSpPr>
        <p:spPr>
          <a:xfrm>
            <a:off x="7048500" y="342458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to 883</a:t>
            </a:r>
            <a:endParaRPr lang="en-US" sz="1275" dirty="0">
              <a:latin typeface="Georgia" pitchFamily="34" charset="0"/>
              <a:ea typeface="Microsoft YaHei" pitchFamily="34" charset="-122"/>
              <a:cs typeface="Georgia" pitchFamily="34" charset="-120"/>
            </a:endParaRPr>
          </a:p>
        </p:txBody>
      </p:sp>
      <p:sp>
        <p:nvSpPr>
          <p:cNvPr id="24" name="Text 22"/>
          <p:cNvSpPr/>
          <p:nvPr/>
        </p:nvSpPr>
        <p:spPr>
          <a:xfrm>
            <a:off x="9258300" y="319598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Overseas stores up</a:t>
            </a:r>
            <a:endParaRPr lang="en-US" sz="1275" dirty="0">
              <a:latin typeface="Georgia" pitchFamily="34" charset="0"/>
              <a:ea typeface="Microsoft YaHei" pitchFamily="34" charset="-122"/>
              <a:cs typeface="Georgia" pitchFamily="34" charset="-120"/>
            </a:endParaRPr>
          </a:p>
        </p:txBody>
      </p:sp>
      <p:sp>
        <p:nvSpPr>
          <p:cNvPr id="25" name="Text 23"/>
          <p:cNvSpPr/>
          <p:nvPr/>
        </p:nvSpPr>
        <p:spPr>
          <a:xfrm>
            <a:off x="9258300" y="342458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to 399</a:t>
            </a:r>
            <a:endParaRPr lang="en-US" sz="1275" dirty="0">
              <a:latin typeface="Georgia" pitchFamily="34" charset="0"/>
              <a:ea typeface="Microsoft YaHei" pitchFamily="34" charset="-122"/>
              <a:cs typeface="Georgia" pitchFamily="34" charset="-120"/>
            </a:endParaRPr>
          </a:p>
        </p:txBody>
      </p:sp>
      <p:sp>
        <p:nvSpPr>
          <p:cNvPr id="26" name="Shape 24"/>
          <p:cNvSpPr/>
          <p:nvPr/>
        </p:nvSpPr>
        <p:spPr>
          <a:xfrm>
            <a:off x="914400" y="3657600"/>
            <a:ext cx="10363200" cy="0"/>
          </a:xfrm>
          <a:prstGeom prst="line">
            <a:avLst/>
          </a:prstGeom>
          <a:noFill/>
          <a:ln w="9525">
            <a:solidFill>
              <a:srgbClr val="DDDCD4"/>
            </a:solidFill>
            <a:prstDash val="solid"/>
          </a:ln>
        </p:spPr>
      </p:sp>
      <p:sp>
        <p:nvSpPr>
          <p:cNvPr id="27" name="Text 25"/>
          <p:cNvSpPr/>
          <p:nvPr/>
        </p:nvSpPr>
        <p:spPr>
          <a:xfrm>
            <a:off x="914400" y="38338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Per-store trend</a:t>
            </a:r>
            <a:endParaRPr lang="en-US" sz="1200" dirty="0">
              <a:latin typeface="Georgia" pitchFamily="34" charset="0"/>
              <a:ea typeface="Microsoft YaHei" pitchFamily="34" charset="-122"/>
              <a:cs typeface="Georgia" pitchFamily="34" charset="-120"/>
            </a:endParaRPr>
          </a:p>
        </p:txBody>
      </p:sp>
      <p:sp>
        <p:nvSpPr>
          <p:cNvPr id="28" name="Text 26"/>
          <p:cNvSpPr/>
          <p:nvPr/>
        </p:nvSpPr>
        <p:spPr>
          <a:xfrm>
            <a:off x="2762250" y="382463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Cups flat as</a:t>
            </a:r>
            <a:endParaRPr lang="en-US" sz="1275" dirty="0">
              <a:latin typeface="Georgia" pitchFamily="34" charset="0"/>
              <a:ea typeface="Microsoft YaHei" pitchFamily="34" charset="-122"/>
              <a:cs typeface="Georgia" pitchFamily="34" charset="-120"/>
            </a:endParaRPr>
          </a:p>
        </p:txBody>
      </p:sp>
      <p:sp>
        <p:nvSpPr>
          <p:cNvPr id="29" name="Text 27"/>
          <p:cNvSpPr/>
          <p:nvPr/>
        </p:nvSpPr>
        <p:spPr>
          <a:xfrm>
            <a:off x="2762250" y="405323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subsidies faded</a:t>
            </a:r>
            <a:endParaRPr lang="en-US" sz="1275" dirty="0">
              <a:latin typeface="Georgia" pitchFamily="34" charset="0"/>
              <a:ea typeface="Microsoft YaHei" pitchFamily="34" charset="-122"/>
              <a:cs typeface="Georgia" pitchFamily="34" charset="-120"/>
            </a:endParaRPr>
          </a:p>
        </p:txBody>
      </p:sp>
      <p:sp>
        <p:nvSpPr>
          <p:cNvPr id="30" name="Text 28"/>
          <p:cNvSpPr/>
          <p:nvPr/>
        </p:nvSpPr>
        <p:spPr>
          <a:xfrm>
            <a:off x="4838700" y="382463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Sales per store down</a:t>
            </a:r>
            <a:endParaRPr lang="en-US" sz="1275" dirty="0">
              <a:latin typeface="Georgia" pitchFamily="34" charset="0"/>
              <a:ea typeface="Microsoft YaHei" pitchFamily="34" charset="-122"/>
              <a:cs typeface="Georgia" pitchFamily="34" charset="-120"/>
            </a:endParaRPr>
          </a:p>
        </p:txBody>
      </p:sp>
      <p:sp>
        <p:nvSpPr>
          <p:cNvPr id="31" name="Text 29"/>
          <p:cNvSpPr/>
          <p:nvPr/>
        </p:nvSpPr>
        <p:spPr>
          <a:xfrm>
            <a:off x="4838700" y="405323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double digits</a:t>
            </a:r>
            <a:endParaRPr lang="en-US" sz="1275" dirty="0">
              <a:latin typeface="Georgia" pitchFamily="34" charset="0"/>
              <a:ea typeface="Microsoft YaHei" pitchFamily="34" charset="-122"/>
              <a:cs typeface="Georgia" pitchFamily="34" charset="-120"/>
            </a:endParaRPr>
          </a:p>
        </p:txBody>
      </p:sp>
      <p:sp>
        <p:nvSpPr>
          <p:cNvPr id="32" name="Text 30"/>
          <p:cNvSpPr/>
          <p:nvPr/>
        </p:nvSpPr>
        <p:spPr>
          <a:xfrm>
            <a:off x="7048500" y="382463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Same-store GMV in</a:t>
            </a:r>
            <a:endParaRPr lang="en-US" sz="1275" dirty="0">
              <a:latin typeface="Georgia" pitchFamily="34" charset="0"/>
              <a:ea typeface="Microsoft YaHei" pitchFamily="34" charset="-122"/>
              <a:cs typeface="Georgia" pitchFamily="34" charset="-120"/>
            </a:endParaRPr>
          </a:p>
        </p:txBody>
      </p:sp>
      <p:sp>
        <p:nvSpPr>
          <p:cNvPr id="33" name="Text 31"/>
          <p:cNvSpPr/>
          <p:nvPr/>
        </p:nvSpPr>
        <p:spPr>
          <a:xfrm>
            <a:off x="7048500" y="405323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Greater China −16.1%</a:t>
            </a:r>
            <a:endParaRPr lang="en-US" sz="1275" dirty="0">
              <a:latin typeface="Georgia" pitchFamily="34" charset="0"/>
              <a:ea typeface="Microsoft YaHei" pitchFamily="34" charset="-122"/>
              <a:cs typeface="Georgia" pitchFamily="34" charset="-120"/>
            </a:endParaRPr>
          </a:p>
        </p:txBody>
      </p:sp>
      <p:sp>
        <p:nvSpPr>
          <p:cNvPr id="34" name="Text 32"/>
          <p:cNvSpPr/>
          <p:nvPr/>
        </p:nvSpPr>
        <p:spPr>
          <a:xfrm>
            <a:off x="9258300" y="382463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Overseas same-store</a:t>
            </a:r>
            <a:endParaRPr lang="en-US" sz="1275" dirty="0">
              <a:latin typeface="Georgia" pitchFamily="34" charset="0"/>
              <a:ea typeface="Microsoft YaHei" pitchFamily="34" charset="-122"/>
              <a:cs typeface="Georgia" pitchFamily="34" charset="-120"/>
            </a:endParaRPr>
          </a:p>
        </p:txBody>
      </p:sp>
      <p:sp>
        <p:nvSpPr>
          <p:cNvPr id="35" name="Text 33"/>
          <p:cNvSpPr/>
          <p:nvPr/>
        </p:nvSpPr>
        <p:spPr>
          <a:xfrm>
            <a:off x="9258300" y="405323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GMV −15.1%</a:t>
            </a:r>
            <a:endParaRPr lang="en-US" sz="1275" dirty="0">
              <a:latin typeface="Georgia" pitchFamily="34" charset="0"/>
              <a:ea typeface="Microsoft YaHei" pitchFamily="34" charset="-122"/>
              <a:cs typeface="Georgia" pitchFamily="34" charset="-120"/>
            </a:endParaRPr>
          </a:p>
        </p:txBody>
      </p:sp>
      <p:sp>
        <p:nvSpPr>
          <p:cNvPr id="36" name="Shape 34"/>
          <p:cNvSpPr/>
          <p:nvPr/>
        </p:nvSpPr>
        <p:spPr>
          <a:xfrm>
            <a:off x="914400" y="4286250"/>
            <a:ext cx="10363200" cy="0"/>
          </a:xfrm>
          <a:prstGeom prst="line">
            <a:avLst/>
          </a:prstGeom>
          <a:noFill/>
          <a:ln w="9525">
            <a:solidFill>
              <a:srgbClr val="DDDCD4"/>
            </a:solidFill>
            <a:prstDash val="solid"/>
          </a:ln>
        </p:spPr>
      </p:sp>
      <p:sp>
        <p:nvSpPr>
          <p:cNvPr id="37" name="Text 35"/>
          <p:cNvSpPr/>
          <p:nvPr/>
        </p:nvSpPr>
        <p:spPr>
          <a:xfrm>
            <a:off x="914400" y="446250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Watch next</a:t>
            </a:r>
            <a:endParaRPr lang="en-US" sz="1200" dirty="0">
              <a:latin typeface="Georgia" pitchFamily="34" charset="0"/>
              <a:ea typeface="Microsoft YaHei" pitchFamily="34" charset="-122"/>
              <a:cs typeface="Georgia" pitchFamily="34" charset="-120"/>
            </a:endParaRPr>
          </a:p>
        </p:txBody>
      </p:sp>
      <p:sp>
        <p:nvSpPr>
          <p:cNvPr id="38" name="Text 36"/>
          <p:cNvSpPr/>
          <p:nvPr/>
        </p:nvSpPr>
        <p:spPr>
          <a:xfrm>
            <a:off x="2762250" y="445328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Can coffee reach 120</a:t>
            </a:r>
            <a:endParaRPr lang="en-US" sz="1275" dirty="0">
              <a:latin typeface="Georgia" pitchFamily="34" charset="0"/>
              <a:ea typeface="Microsoft YaHei" pitchFamily="34" charset="-122"/>
              <a:cs typeface="Georgia" pitchFamily="34" charset="-120"/>
            </a:endParaRPr>
          </a:p>
        </p:txBody>
      </p:sp>
      <p:sp>
        <p:nvSpPr>
          <p:cNvPr id="39" name="Text 37"/>
          <p:cNvSpPr/>
          <p:nvPr/>
        </p:nvSpPr>
        <p:spPr>
          <a:xfrm>
            <a:off x="2762250" y="4681883"/>
            <a:ext cx="9429750" cy="194310"/>
          </a:xfrm>
          <a:prstGeom prst="rect">
            <a:avLst/>
          </a:prstGeom>
          <a:noFill/>
          <a:ln/>
        </p:spPr>
        <p:txBody>
          <a:bodyPr wrap="none" lIns="0" tIns="0" rIns="0" bIns="0" rtlCol="0" anchor="t"/>
          <a:lstStyle/>
          <a:p>
            <a:pPr algn="l" indent="0" marL="0">
              <a:buNone/>
            </a:pPr>
            <a:r>
              <a:rPr lang="en-US" sz="1275" b="1" dirty="0">
                <a:solidFill>
                  <a:srgbClr val="1E2A4A"/>
                </a:solidFill>
                <a:latin typeface="Georgia" pitchFamily="34" charset="0"/>
                <a:ea typeface="Microsoft YaHei" pitchFamily="34" charset="-122"/>
                <a:cs typeface="Georgia" pitchFamily="34" charset="-120"/>
              </a:rPr>
              <a:t>cups a day?</a:t>
            </a:r>
            <a:endParaRPr lang="en-US" sz="1275" dirty="0">
              <a:latin typeface="Georgia" pitchFamily="34" charset="0"/>
              <a:ea typeface="Microsoft YaHei" pitchFamily="34" charset="-122"/>
              <a:cs typeface="Georgia" pitchFamily="34" charset="-120"/>
            </a:endParaRPr>
          </a:p>
        </p:txBody>
      </p:sp>
      <p:sp>
        <p:nvSpPr>
          <p:cNvPr id="40" name="Text 38"/>
          <p:cNvSpPr/>
          <p:nvPr/>
        </p:nvSpPr>
        <p:spPr>
          <a:xfrm>
            <a:off x="4838700" y="445328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Will the spend lift</a:t>
            </a:r>
            <a:endParaRPr lang="en-US" sz="1275" dirty="0">
              <a:latin typeface="Georgia" pitchFamily="34" charset="0"/>
              <a:ea typeface="Microsoft YaHei" pitchFamily="34" charset="-122"/>
              <a:cs typeface="Georgia" pitchFamily="34" charset="-120"/>
            </a:endParaRPr>
          </a:p>
        </p:txBody>
      </p:sp>
      <p:sp>
        <p:nvSpPr>
          <p:cNvPr id="41" name="Text 39"/>
          <p:cNvSpPr/>
          <p:nvPr/>
        </p:nvSpPr>
        <p:spPr>
          <a:xfrm>
            <a:off x="4838700" y="4681883"/>
            <a:ext cx="73533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store sales?</a:t>
            </a:r>
            <a:endParaRPr lang="en-US" sz="1275" dirty="0">
              <a:latin typeface="Georgia" pitchFamily="34" charset="0"/>
              <a:ea typeface="Microsoft YaHei" pitchFamily="34" charset="-122"/>
              <a:cs typeface="Georgia" pitchFamily="34" charset="-120"/>
            </a:endParaRPr>
          </a:p>
        </p:txBody>
      </p:sp>
      <p:sp>
        <p:nvSpPr>
          <p:cNvPr id="42" name="Text 40"/>
          <p:cNvSpPr/>
          <p:nvPr/>
        </p:nvSpPr>
        <p:spPr>
          <a:xfrm>
            <a:off x="7048500" y="445328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Can same-store sales</a:t>
            </a:r>
            <a:endParaRPr lang="en-US" sz="1275" dirty="0">
              <a:latin typeface="Georgia" pitchFamily="34" charset="0"/>
              <a:ea typeface="Microsoft YaHei" pitchFamily="34" charset="-122"/>
              <a:cs typeface="Georgia" pitchFamily="34" charset="-120"/>
            </a:endParaRPr>
          </a:p>
        </p:txBody>
      </p:sp>
      <p:sp>
        <p:nvSpPr>
          <p:cNvPr id="43" name="Text 41"/>
          <p:cNvSpPr/>
          <p:nvPr/>
        </p:nvSpPr>
        <p:spPr>
          <a:xfrm>
            <a:off x="7048500" y="4681883"/>
            <a:ext cx="51435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stop falling?</a:t>
            </a:r>
            <a:endParaRPr lang="en-US" sz="1275" dirty="0">
              <a:latin typeface="Georgia" pitchFamily="34" charset="0"/>
              <a:ea typeface="Microsoft YaHei" pitchFamily="34" charset="-122"/>
              <a:cs typeface="Georgia" pitchFamily="34" charset="-120"/>
            </a:endParaRPr>
          </a:p>
        </p:txBody>
      </p:sp>
      <p:sp>
        <p:nvSpPr>
          <p:cNvPr id="44" name="Text 42"/>
          <p:cNvSpPr/>
          <p:nvPr/>
        </p:nvSpPr>
        <p:spPr>
          <a:xfrm>
            <a:off x="9258300" y="445328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Can the store model</a:t>
            </a:r>
            <a:endParaRPr lang="en-US" sz="1275" dirty="0">
              <a:latin typeface="Georgia" pitchFamily="34" charset="0"/>
              <a:ea typeface="Microsoft YaHei" pitchFamily="34" charset="-122"/>
              <a:cs typeface="Georgia" pitchFamily="34" charset="-120"/>
            </a:endParaRPr>
          </a:p>
        </p:txBody>
      </p:sp>
      <p:sp>
        <p:nvSpPr>
          <p:cNvPr id="45" name="Text 43"/>
          <p:cNvSpPr/>
          <p:nvPr/>
        </p:nvSpPr>
        <p:spPr>
          <a:xfrm>
            <a:off x="9258300" y="4681883"/>
            <a:ext cx="29337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work abroad?</a:t>
            </a:r>
            <a:endParaRPr lang="en-US" sz="1275" dirty="0">
              <a:latin typeface="Georgia" pitchFamily="34" charset="0"/>
              <a:ea typeface="Microsoft YaHei" pitchFamily="34" charset="-122"/>
              <a:cs typeface="Georgia" pitchFamily="34" charset="-120"/>
            </a:endParaRPr>
          </a:p>
        </p:txBody>
      </p:sp>
      <p:sp>
        <p:nvSpPr>
          <p:cNvPr id="46" name="Shape 44"/>
          <p:cNvSpPr/>
          <p:nvPr/>
        </p:nvSpPr>
        <p:spPr>
          <a:xfrm>
            <a:off x="914400" y="5143500"/>
            <a:ext cx="10363200" cy="609600"/>
          </a:xfrm>
          <a:prstGeom prst="rect">
            <a:avLst/>
          </a:prstGeom>
          <a:solidFill>
            <a:srgbClr val="1E2A4A"/>
          </a:solidFill>
          <a:ln/>
        </p:spPr>
      </p:sp>
      <p:sp>
        <p:nvSpPr>
          <p:cNvPr id="47" name="Text 45"/>
          <p:cNvSpPr/>
          <p:nvPr/>
        </p:nvSpPr>
        <p:spPr>
          <a:xfrm>
            <a:off x="1295400" y="5321560"/>
            <a:ext cx="10896600" cy="251460"/>
          </a:xfrm>
          <a:prstGeom prst="rect">
            <a:avLst/>
          </a:prstGeom>
          <a:noFill/>
          <a:ln/>
        </p:spPr>
        <p:txBody>
          <a:bodyPr wrap="none" lIns="0" tIns="0" rIns="0" bIns="0" rtlCol="0" anchor="t"/>
          <a:lstStyle/>
          <a:p>
            <a:pPr algn="l" indent="0" marL="0">
              <a:buNone/>
            </a:pPr>
            <a:r>
              <a:rPr lang="en-US" sz="1650" dirty="0">
                <a:solidFill>
                  <a:srgbClr val="FFFFFF"/>
                </a:solidFill>
                <a:latin typeface="Georgia" pitchFamily="34" charset="0"/>
                <a:ea typeface="Microsoft YaHei" pitchFamily="34" charset="-122"/>
                <a:cs typeface="Georgia" pitchFamily="34" charset="-120"/>
              </a:rPr>
              <a:t>As subsidies faded, Guming kept cups per store steady, crediting coffee and breakfast.</a:t>
            </a:r>
            <a:endParaRPr lang="en-US" sz="1650" dirty="0">
              <a:latin typeface="Georgia" pitchFamily="34" charset="0"/>
              <a:ea typeface="Microsoft YaHei" pitchFamily="34" charset="-122"/>
              <a:cs typeface="Georgia" pitchFamily="34" charset="-120"/>
            </a:endParaRPr>
          </a:p>
        </p:txBody>
      </p:sp>
      <p:sp>
        <p:nvSpPr>
          <p:cNvPr id="48" name="Text 46"/>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Guming, Mixue Group and CHAGEE interim and quarterly results and earnings calls (Aug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Coffee is becoming tea shops</a:t>
            </a:r>
            <a:pPr algn="l" indent="0" marL="0">
              <a:buNone/>
            </a:pPr>
            <a:r>
              <a:rPr lang="en-US" sz="2700" dirty="0">
                <a:solidFill>
                  <a:srgbClr val="1E2A4A"/>
                </a:solidFill>
                <a:latin typeface="Georgia" pitchFamily="34" charset="0"/>
                <a:ea typeface="Microsoft YaHei" pitchFamily="34" charset="-122"/>
                <a:cs typeface="Georgia" pitchFamily="34" charset="-120"/>
              </a:rPr>
              <a:t>'</a:t>
            </a:r>
            <a:pPr algn="l" indent="0" marL="0">
              <a:buNone/>
            </a:pPr>
            <a:r>
              <a:rPr lang="en-US" sz="2700" dirty="0">
                <a:solidFill>
                  <a:srgbClr val="1E2A4A"/>
                </a:solidFill>
                <a:latin typeface="Georgia" pitchFamily="34" charset="0"/>
                <a:ea typeface="Microsoft YaHei" pitchFamily="34" charset="-122"/>
                <a:cs typeface="Georgia" pitchFamily="34" charset="-120"/>
              </a:rPr>
              <a:t> second engine</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Text 3"/>
          <p:cNvSpPr/>
          <p:nvPr/>
        </p:nvSpPr>
        <p:spPr>
          <a:xfrm>
            <a:off x="914400" y="2062653"/>
            <a:ext cx="11277600" cy="2011680"/>
          </a:xfrm>
          <a:prstGeom prst="rect">
            <a:avLst/>
          </a:prstGeom>
          <a:noFill/>
          <a:ln/>
        </p:spPr>
        <p:txBody>
          <a:bodyPr wrap="none" lIns="0" tIns="0" rIns="0" bIns="0" rtlCol="0" anchor="t"/>
          <a:lstStyle/>
          <a:p>
            <a:pPr algn="l" indent="0" marL="0">
              <a:buNone/>
            </a:pPr>
            <a:r>
              <a:rPr lang="en-US" sz="13200" dirty="0">
                <a:solidFill>
                  <a:srgbClr val="1E2A4A"/>
                </a:solidFill>
                <a:latin typeface="Georgia" pitchFamily="34" charset="0"/>
                <a:ea typeface="Microsoft YaHei" pitchFamily="34" charset="-122"/>
                <a:cs typeface="Georgia" pitchFamily="34" charset="-120"/>
              </a:rPr>
              <a:t>20%+</a:t>
            </a:r>
            <a:endParaRPr lang="en-US" sz="13200" dirty="0">
              <a:latin typeface="Georgia" pitchFamily="34" charset="0"/>
              <a:ea typeface="Microsoft YaHei" pitchFamily="34" charset="-122"/>
              <a:cs typeface="Georgia" pitchFamily="34" charset="-120"/>
            </a:endParaRPr>
          </a:p>
        </p:txBody>
      </p:sp>
      <p:sp>
        <p:nvSpPr>
          <p:cNvPr id="6" name="Shape 4"/>
          <p:cNvSpPr/>
          <p:nvPr/>
        </p:nvSpPr>
        <p:spPr>
          <a:xfrm>
            <a:off x="914400" y="4095750"/>
            <a:ext cx="4410075" cy="95250"/>
          </a:xfrm>
          <a:prstGeom prst="rect">
            <a:avLst/>
          </a:prstGeom>
          <a:solidFill>
            <a:srgbClr val="F5C518"/>
          </a:solidFill>
          <a:ln/>
        </p:spPr>
      </p:sp>
      <p:sp>
        <p:nvSpPr>
          <p:cNvPr id="7" name="Text 5"/>
          <p:cNvSpPr/>
          <p:nvPr/>
        </p:nvSpPr>
        <p:spPr>
          <a:xfrm>
            <a:off x="914400" y="4523262"/>
            <a:ext cx="11277600" cy="320040"/>
          </a:xfrm>
          <a:prstGeom prst="rect">
            <a:avLst/>
          </a:prstGeom>
          <a:noFill/>
          <a:ln/>
        </p:spPr>
        <p:txBody>
          <a:bodyPr wrap="none" lIns="0" tIns="0" rIns="0" bIns="0" rtlCol="0" anchor="t"/>
          <a:lstStyle/>
          <a:p>
            <a:pPr algn="l" indent="0" marL="0">
              <a:buNone/>
            </a:pPr>
            <a:r>
              <a:rPr lang="en-US" sz="2100" dirty="0">
                <a:solidFill>
                  <a:srgbClr val="1C1E23"/>
                </a:solidFill>
                <a:latin typeface="Georgia" pitchFamily="34" charset="0"/>
                <a:ea typeface="Microsoft YaHei" pitchFamily="34" charset="-122"/>
                <a:cs typeface="Georgia" pitchFamily="34" charset="-120"/>
              </a:rPr>
              <a:t>Coffee</a:t>
            </a:r>
            <a:pPr algn="l" indent="0" marL="0">
              <a:buNone/>
            </a:pPr>
            <a:r>
              <a:rPr lang="en-US" sz="2100" dirty="0">
                <a:solidFill>
                  <a:srgbClr val="1C1E23"/>
                </a:solidFill>
                <a:latin typeface="Georgia" pitchFamily="34" charset="0"/>
                <a:ea typeface="Microsoft YaHei" pitchFamily="34" charset="-122"/>
                <a:cs typeface="Georgia" pitchFamily="34" charset="-120"/>
              </a:rPr>
              <a:t>'</a:t>
            </a:r>
            <a:pPr algn="l" indent="0" marL="0">
              <a:buNone/>
            </a:pPr>
            <a:r>
              <a:rPr lang="en-US" sz="2100" dirty="0">
                <a:solidFill>
                  <a:srgbClr val="1C1E23"/>
                </a:solidFill>
                <a:latin typeface="Georgia" pitchFamily="34" charset="0"/>
                <a:ea typeface="Microsoft YaHei" pitchFamily="34" charset="-122"/>
                <a:cs typeface="Georgia" pitchFamily="34" charset="-120"/>
              </a:rPr>
              <a:t>s share of Guming</a:t>
            </a:r>
            <a:pPr algn="l" indent="0" marL="0">
              <a:buNone/>
            </a:pPr>
            <a:r>
              <a:rPr lang="en-US" sz="2100" dirty="0">
                <a:solidFill>
                  <a:srgbClr val="1C1E23"/>
                </a:solidFill>
                <a:latin typeface="Georgia" pitchFamily="34" charset="0"/>
                <a:ea typeface="Microsoft YaHei" pitchFamily="34" charset="-122"/>
                <a:cs typeface="Georgia" pitchFamily="34" charset="-120"/>
              </a:rPr>
              <a:t>'</a:t>
            </a:r>
            <a:pPr algn="l" indent="0" marL="0">
              <a:buNone/>
            </a:pPr>
            <a:r>
              <a:rPr lang="en-US" sz="2100" dirty="0">
                <a:solidFill>
                  <a:srgbClr val="1C1E23"/>
                </a:solidFill>
                <a:latin typeface="Georgia" pitchFamily="34" charset="0"/>
                <a:ea typeface="Microsoft YaHei" pitchFamily="34" charset="-122"/>
                <a:cs typeface="Georgia" pitchFamily="34" charset="-120"/>
              </a:rPr>
              <a:t>s revenue, H1 2026</a:t>
            </a:r>
            <a:endParaRPr lang="en-US" sz="2100" dirty="0">
              <a:latin typeface="Georgia" pitchFamily="34" charset="0"/>
              <a:ea typeface="Microsoft YaHei" pitchFamily="34" charset="-122"/>
              <a:cs typeface="Georgia" pitchFamily="34" charset="-120"/>
            </a:endParaRPr>
          </a:p>
        </p:txBody>
      </p:sp>
      <p:sp>
        <p:nvSpPr>
          <p:cNvPr id="8" name="Shape 6"/>
          <p:cNvSpPr/>
          <p:nvPr/>
        </p:nvSpPr>
        <p:spPr>
          <a:xfrm>
            <a:off x="7239000" y="2019300"/>
            <a:ext cx="0" cy="3695700"/>
          </a:xfrm>
          <a:prstGeom prst="line">
            <a:avLst/>
          </a:prstGeom>
          <a:noFill/>
          <a:ln w="9525">
            <a:solidFill>
              <a:srgbClr val="DDDCD4"/>
            </a:solidFill>
            <a:prstDash val="solid"/>
          </a:ln>
        </p:spPr>
      </p:sp>
      <p:sp>
        <p:nvSpPr>
          <p:cNvPr id="9" name="Text 7"/>
          <p:cNvSpPr/>
          <p:nvPr/>
        </p:nvSpPr>
        <p:spPr>
          <a:xfrm>
            <a:off x="7620000" y="2206373"/>
            <a:ext cx="45720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About 94%</a:t>
            </a:r>
            <a:endParaRPr lang="en-US" sz="3900" dirty="0">
              <a:latin typeface="Georgia" pitchFamily="34" charset="0"/>
              <a:ea typeface="Microsoft YaHei" pitchFamily="34" charset="-122"/>
              <a:cs typeface="Georgia" pitchFamily="34" charset="-120"/>
            </a:endParaRPr>
          </a:p>
        </p:txBody>
      </p:sp>
      <p:sp>
        <p:nvSpPr>
          <p:cNvPr id="10" name="Text 8"/>
          <p:cNvSpPr/>
          <p:nvPr/>
        </p:nvSpPr>
        <p:spPr>
          <a:xfrm>
            <a:off x="7620000" y="2919758"/>
            <a:ext cx="45720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Guming stores with coffee machines (June 2026)</a:t>
            </a:r>
            <a:endParaRPr lang="en-US" sz="1275" dirty="0">
              <a:latin typeface="Georgia" pitchFamily="34" charset="0"/>
              <a:ea typeface="Microsoft YaHei" pitchFamily="34" charset="-122"/>
              <a:cs typeface="Georgia" pitchFamily="34" charset="-120"/>
            </a:endParaRPr>
          </a:p>
        </p:txBody>
      </p:sp>
      <p:sp>
        <p:nvSpPr>
          <p:cNvPr id="11" name="Shape 9"/>
          <p:cNvSpPr/>
          <p:nvPr/>
        </p:nvSpPr>
        <p:spPr>
          <a:xfrm>
            <a:off x="7620000" y="3848100"/>
            <a:ext cx="3657600" cy="0"/>
          </a:xfrm>
          <a:prstGeom prst="line">
            <a:avLst/>
          </a:prstGeom>
          <a:noFill/>
          <a:ln w="9525">
            <a:solidFill>
              <a:srgbClr val="DDDCD4"/>
            </a:solidFill>
            <a:prstDash val="solid"/>
          </a:ln>
        </p:spPr>
      </p:sp>
      <p:sp>
        <p:nvSpPr>
          <p:cNvPr id="12" name="Text 10"/>
          <p:cNvSpPr/>
          <p:nvPr/>
        </p:nvSpPr>
        <p:spPr>
          <a:xfrm>
            <a:off x="7620000" y="4073273"/>
            <a:ext cx="4572000" cy="594360"/>
          </a:xfrm>
          <a:prstGeom prst="rect">
            <a:avLst/>
          </a:prstGeom>
          <a:noFill/>
          <a:ln/>
        </p:spPr>
        <p:txBody>
          <a:bodyPr wrap="none" lIns="0" tIns="0" rIns="0" bIns="0" rtlCol="0" anchor="t"/>
          <a:lstStyle/>
          <a:p>
            <a:pPr algn="l" indent="0" marL="0">
              <a:buNone/>
            </a:pPr>
            <a:r>
              <a:rPr lang="en-US" sz="3900" dirty="0">
                <a:solidFill>
                  <a:srgbClr val="1E2A4A"/>
                </a:solidFill>
                <a:latin typeface="Georgia" pitchFamily="34" charset="0"/>
                <a:ea typeface="Microsoft YaHei" pitchFamily="34" charset="-122"/>
                <a:cs typeface="Georgia" pitchFamily="34" charset="-120"/>
              </a:rPr>
              <a:t>120 cups</a:t>
            </a:r>
            <a:endParaRPr lang="en-US" sz="3900" dirty="0">
              <a:latin typeface="Georgia" pitchFamily="34" charset="0"/>
              <a:ea typeface="Microsoft YaHei" pitchFamily="34" charset="-122"/>
              <a:cs typeface="Georgia" pitchFamily="34" charset="-120"/>
            </a:endParaRPr>
          </a:p>
        </p:txBody>
      </p:sp>
      <p:sp>
        <p:nvSpPr>
          <p:cNvPr id="13" name="Text 11"/>
          <p:cNvSpPr/>
          <p:nvPr/>
        </p:nvSpPr>
        <p:spPr>
          <a:xfrm>
            <a:off x="7620000" y="4786658"/>
            <a:ext cx="45720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Guming</a:t>
            </a:r>
            <a:pPr algn="l" indent="0" marL="0">
              <a:buNone/>
            </a:pPr>
            <a:r>
              <a:rPr lang="en-US" sz="1275" dirty="0">
                <a:solidFill>
                  <a:srgbClr val="1C1E23"/>
                </a:solidFill>
                <a:latin typeface="Georgia" pitchFamily="34" charset="0"/>
                <a:ea typeface="Microsoft YaHei" pitchFamily="34" charset="-122"/>
                <a:cs typeface="Georgia" pitchFamily="34" charset="-120"/>
              </a:rPr>
              <a:t>'</a:t>
            </a:r>
            <a:pPr algn="l" indent="0" marL="0">
              <a:buNone/>
            </a:pPr>
            <a:r>
              <a:rPr lang="en-US" sz="1275" dirty="0">
                <a:solidFill>
                  <a:srgbClr val="1C1E23"/>
                </a:solidFill>
                <a:latin typeface="Georgia" pitchFamily="34" charset="0"/>
                <a:ea typeface="Microsoft YaHei" pitchFamily="34" charset="-122"/>
                <a:cs typeface="Georgia" pitchFamily="34" charset="-120"/>
              </a:rPr>
              <a:t>s daily coffee target per store for 2026</a:t>
            </a:r>
            <a:endParaRPr lang="en-US" sz="1275" dirty="0">
              <a:latin typeface="Georgia" pitchFamily="34" charset="0"/>
              <a:ea typeface="Microsoft YaHei" pitchFamily="34" charset="-122"/>
              <a:cs typeface="Georgia" pitchFamily="34" charset="-120"/>
            </a:endParaRPr>
          </a:p>
        </p:txBody>
      </p:sp>
      <p:sp>
        <p:nvSpPr>
          <p:cNvPr id="14" name="Text 12"/>
          <p:cNvSpPr/>
          <p:nvPr/>
        </p:nvSpPr>
        <p:spPr>
          <a:xfrm>
            <a:off x="7620000" y="5034308"/>
            <a:ext cx="4572000" cy="194310"/>
          </a:xfrm>
          <a:prstGeom prst="rect">
            <a:avLst/>
          </a:prstGeom>
          <a:noFill/>
          <a:ln/>
        </p:spPr>
        <p:txBody>
          <a:bodyPr wrap="none" lIns="0" tIns="0" rIns="0" bIns="0" rtlCol="0" anchor="t"/>
          <a:lstStyle/>
          <a:p>
            <a:pPr algn="l" indent="0" marL="0">
              <a:buNone/>
            </a:pPr>
            <a:r>
              <a:rPr lang="en-US" sz="1275" dirty="0">
                <a:solidFill>
                  <a:srgbClr val="1C1E23"/>
                </a:solidFill>
                <a:latin typeface="Georgia" pitchFamily="34" charset="0"/>
                <a:ea typeface="Microsoft YaHei" pitchFamily="34" charset="-122"/>
                <a:cs typeface="Georgia" pitchFamily="34" charset="-120"/>
              </a:rPr>
              <a:t>(about 80 at end-2025)</a:t>
            </a:r>
            <a:endParaRPr lang="en-US" sz="1275" dirty="0">
              <a:latin typeface="Georgia" pitchFamily="34" charset="0"/>
              <a:ea typeface="Microsoft YaHei" pitchFamily="34" charset="-122"/>
              <a:cs typeface="Georgia" pitchFamily="34" charset="-120"/>
            </a:endParaRPr>
          </a:p>
        </p:txBody>
      </p:sp>
      <p:sp>
        <p:nvSpPr>
          <p:cNvPr id="15" name="Text 13"/>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Guming interim results and earnings call (Aug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Text 1"/>
          <p:cNvSpPr/>
          <p:nvPr/>
        </p:nvSpPr>
        <p:spPr>
          <a:xfrm>
            <a:off x="914400" y="1096666"/>
            <a:ext cx="11277600" cy="411480"/>
          </a:xfrm>
          <a:prstGeom prst="rect">
            <a:avLst/>
          </a:prstGeom>
          <a:noFill/>
          <a:ln/>
        </p:spPr>
        <p:txBody>
          <a:bodyPr wrap="none" lIns="0" tIns="0" rIns="0" bIns="0" rtlCol="0" anchor="t"/>
          <a:lstStyle/>
          <a:p>
            <a:pPr algn="l" indent="0" marL="0">
              <a:buNone/>
            </a:pPr>
            <a:r>
              <a:rPr lang="en-US" sz="2700" dirty="0">
                <a:solidFill>
                  <a:srgbClr val="1E2A4A"/>
                </a:solidFill>
                <a:latin typeface="Georgia" pitchFamily="34" charset="0"/>
                <a:ea typeface="Microsoft YaHei" pitchFamily="34" charset="-122"/>
                <a:cs typeface="Georgia" pitchFamily="34" charset="-120"/>
              </a:rPr>
              <a:t>Plan 2027 around each store, not store count</a:t>
            </a:r>
            <a:endParaRPr lang="en-US" sz="2700" dirty="0">
              <a:latin typeface="Georgia" pitchFamily="34" charset="0"/>
              <a:ea typeface="Microsoft YaHei" pitchFamily="34" charset="-122"/>
              <a:cs typeface="Georgia" pitchFamily="34" charset="-120"/>
            </a:endParaRPr>
          </a:p>
        </p:txBody>
      </p:sp>
      <p:sp>
        <p:nvSpPr>
          <p:cNvPr id="4" name="Shape 2"/>
          <p:cNvSpPr/>
          <p:nvPr/>
        </p:nvSpPr>
        <p:spPr>
          <a:xfrm>
            <a:off x="914400" y="1638300"/>
            <a:ext cx="10363200" cy="0"/>
          </a:xfrm>
          <a:prstGeom prst="line">
            <a:avLst/>
          </a:prstGeom>
          <a:noFill/>
          <a:ln w="9525">
            <a:solidFill>
              <a:srgbClr val="1E2A4A"/>
            </a:solidFill>
            <a:prstDash val="solid"/>
          </a:ln>
        </p:spPr>
      </p:sp>
      <p:sp>
        <p:nvSpPr>
          <p:cNvPr id="5" name="Shape 3"/>
          <p:cNvSpPr/>
          <p:nvPr/>
        </p:nvSpPr>
        <p:spPr>
          <a:xfrm>
            <a:off x="7391400" y="1905000"/>
            <a:ext cx="3886200" cy="3009900"/>
          </a:xfrm>
          <a:prstGeom prst="rect">
            <a:avLst/>
          </a:prstGeom>
          <a:solidFill>
            <a:srgbClr val="FFFFFF"/>
          </a:solidFill>
          <a:ln/>
        </p:spPr>
      </p:sp>
      <p:sp>
        <p:nvSpPr>
          <p:cNvPr id="6" name="Shape 4"/>
          <p:cNvSpPr/>
          <p:nvPr/>
        </p:nvSpPr>
        <p:spPr>
          <a:xfrm>
            <a:off x="7391400" y="1905000"/>
            <a:ext cx="3886200" cy="495300"/>
          </a:xfrm>
          <a:prstGeom prst="rect">
            <a:avLst/>
          </a:prstGeom>
          <a:solidFill>
            <a:srgbClr val="1E2A4A"/>
          </a:solidFill>
          <a:ln/>
        </p:spPr>
      </p:sp>
      <p:sp>
        <p:nvSpPr>
          <p:cNvPr id="7" name="Text 5"/>
          <p:cNvSpPr/>
          <p:nvPr/>
        </p:nvSpPr>
        <p:spPr>
          <a:xfrm>
            <a:off x="3619500" y="2025910"/>
            <a:ext cx="8572500" cy="251460"/>
          </a:xfrm>
          <a:prstGeom prst="rect">
            <a:avLst/>
          </a:prstGeom>
          <a:noFill/>
          <a:ln/>
        </p:spPr>
        <p:txBody>
          <a:bodyPr wrap="none" lIns="0" tIns="0" rIns="0" bIns="0" rtlCol="0" anchor="t"/>
          <a:lstStyle/>
          <a:p>
            <a:pPr algn="l" indent="0" marL="0">
              <a:buNone/>
            </a:pPr>
            <a:r>
              <a:rPr lang="en-US" sz="1650" dirty="0">
                <a:solidFill>
                  <a:srgbClr val="5B6069"/>
                </a:solidFill>
                <a:latin typeface="Georgia" pitchFamily="34" charset="0"/>
                <a:ea typeface="Microsoft YaHei" pitchFamily="34" charset="-122"/>
                <a:cs typeface="Georgia" pitchFamily="34" charset="-120"/>
              </a:rPr>
              <a:t>Store count first</a:t>
            </a:r>
            <a:endParaRPr lang="en-US" sz="1650" dirty="0">
              <a:latin typeface="Georgia" pitchFamily="34" charset="0"/>
              <a:ea typeface="Microsoft YaHei" pitchFamily="34" charset="-122"/>
              <a:cs typeface="Georgia" pitchFamily="34" charset="-120"/>
            </a:endParaRPr>
          </a:p>
        </p:txBody>
      </p:sp>
      <p:sp>
        <p:nvSpPr>
          <p:cNvPr id="8" name="Text 6"/>
          <p:cNvSpPr/>
          <p:nvPr/>
        </p:nvSpPr>
        <p:spPr>
          <a:xfrm>
            <a:off x="7620000" y="2025910"/>
            <a:ext cx="4572000" cy="251460"/>
          </a:xfrm>
          <a:prstGeom prst="rect">
            <a:avLst/>
          </a:prstGeom>
          <a:noFill/>
          <a:ln/>
        </p:spPr>
        <p:txBody>
          <a:bodyPr wrap="none" lIns="0" tIns="0" rIns="0" bIns="0" rtlCol="0" anchor="t"/>
          <a:lstStyle/>
          <a:p>
            <a:pPr algn="l" indent="0" marL="0">
              <a:buNone/>
            </a:pPr>
            <a:r>
              <a:rPr lang="en-US" sz="1650" dirty="0">
                <a:solidFill>
                  <a:srgbClr val="FFFFFF"/>
                </a:solidFill>
                <a:latin typeface="Georgia" pitchFamily="34" charset="0"/>
                <a:ea typeface="Microsoft YaHei" pitchFamily="34" charset="-122"/>
                <a:cs typeface="Georgia" pitchFamily="34" charset="-120"/>
              </a:rPr>
              <a:t>Same-store growth first</a:t>
            </a:r>
            <a:endParaRPr lang="en-US" sz="1650" dirty="0">
              <a:latin typeface="Georgia" pitchFamily="34" charset="0"/>
              <a:ea typeface="Microsoft YaHei" pitchFamily="34" charset="-122"/>
              <a:cs typeface="Georgia" pitchFamily="34" charset="-120"/>
            </a:endParaRPr>
          </a:p>
        </p:txBody>
      </p:sp>
      <p:sp>
        <p:nvSpPr>
          <p:cNvPr id="9" name="Text 7"/>
          <p:cNvSpPr/>
          <p:nvPr/>
        </p:nvSpPr>
        <p:spPr>
          <a:xfrm>
            <a:off x="914400" y="255780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Lead target</a:t>
            </a:r>
            <a:endParaRPr lang="en-US" sz="1275" dirty="0">
              <a:latin typeface="Georgia" pitchFamily="34" charset="0"/>
              <a:ea typeface="Microsoft YaHei" pitchFamily="34" charset="-122"/>
              <a:cs typeface="Georgia" pitchFamily="34" charset="-120"/>
            </a:endParaRPr>
          </a:p>
        </p:txBody>
      </p:sp>
      <p:sp>
        <p:nvSpPr>
          <p:cNvPr id="10" name="Text 8"/>
          <p:cNvSpPr/>
          <p:nvPr/>
        </p:nvSpPr>
        <p:spPr>
          <a:xfrm>
            <a:off x="3619500" y="2530134"/>
            <a:ext cx="8572500" cy="228600"/>
          </a:xfrm>
          <a:prstGeom prst="rect">
            <a:avLst/>
          </a:prstGeom>
          <a:noFill/>
          <a:ln/>
        </p:spPr>
        <p:txBody>
          <a:bodyPr wrap="none" lIns="0" tIns="0" rIns="0" bIns="0" rtlCol="0" anchor="t"/>
          <a:lstStyle/>
          <a:p>
            <a:pPr algn="l" indent="0" marL="0">
              <a:buNone/>
            </a:pPr>
            <a:r>
              <a:rPr lang="en-US" sz="1500" dirty="0">
                <a:solidFill>
                  <a:srgbClr val="1C1E23"/>
                </a:solidFill>
                <a:latin typeface="Georgia" pitchFamily="34" charset="0"/>
                <a:ea typeface="Microsoft YaHei" pitchFamily="34" charset="-122"/>
                <a:cs typeface="Georgia" pitchFamily="34" charset="-120"/>
              </a:rPr>
              <a:t>Net new stores</a:t>
            </a:r>
            <a:endParaRPr lang="en-US" sz="1500" dirty="0">
              <a:latin typeface="Georgia" pitchFamily="34" charset="0"/>
              <a:ea typeface="Microsoft YaHei" pitchFamily="34" charset="-122"/>
              <a:cs typeface="Georgia" pitchFamily="34" charset="-120"/>
            </a:endParaRPr>
          </a:p>
        </p:txBody>
      </p:sp>
      <p:sp>
        <p:nvSpPr>
          <p:cNvPr id="11" name="Text 9"/>
          <p:cNvSpPr/>
          <p:nvPr/>
        </p:nvSpPr>
        <p:spPr>
          <a:xfrm>
            <a:off x="7620000" y="2530134"/>
            <a:ext cx="4572000" cy="228600"/>
          </a:xfrm>
          <a:prstGeom prst="rect">
            <a:avLst/>
          </a:prstGeom>
          <a:noFill/>
          <a:ln/>
        </p:spPr>
        <p:txBody>
          <a:bodyPr wrap="none" lIns="0" tIns="0" rIns="0" bIns="0" rtlCol="0" anchor="t"/>
          <a:lstStyle/>
          <a:p>
            <a:pPr algn="l" indent="0" marL="0">
              <a:buNone/>
            </a:pPr>
            <a:r>
              <a:rPr lang="en-US" sz="1500" b="1" dirty="0">
                <a:solidFill>
                  <a:srgbClr val="1E2A4A"/>
                </a:solidFill>
                <a:latin typeface="Georgia" pitchFamily="34" charset="0"/>
                <a:ea typeface="Microsoft YaHei" pitchFamily="34" charset="-122"/>
                <a:cs typeface="Georgia" pitchFamily="34" charset="-120"/>
              </a:rPr>
              <a:t>Same-store growth, cups a day</a:t>
            </a:r>
            <a:endParaRPr lang="en-US" sz="1500" dirty="0">
              <a:latin typeface="Georgia" pitchFamily="34" charset="0"/>
              <a:ea typeface="Microsoft YaHei" pitchFamily="34" charset="-122"/>
              <a:cs typeface="Georgia" pitchFamily="34" charset="-120"/>
            </a:endParaRPr>
          </a:p>
        </p:txBody>
      </p:sp>
      <p:sp>
        <p:nvSpPr>
          <p:cNvPr id="12" name="Shape 10"/>
          <p:cNvSpPr/>
          <p:nvPr/>
        </p:nvSpPr>
        <p:spPr>
          <a:xfrm>
            <a:off x="914400" y="2895600"/>
            <a:ext cx="10363200" cy="0"/>
          </a:xfrm>
          <a:prstGeom prst="line">
            <a:avLst/>
          </a:prstGeom>
          <a:noFill/>
          <a:ln w="9525">
            <a:solidFill>
              <a:srgbClr val="DDDCD4"/>
            </a:solidFill>
            <a:prstDash val="solid"/>
          </a:ln>
        </p:spPr>
      </p:sp>
      <p:sp>
        <p:nvSpPr>
          <p:cNvPr id="13" name="Text 11"/>
          <p:cNvSpPr/>
          <p:nvPr/>
        </p:nvSpPr>
        <p:spPr>
          <a:xfrm>
            <a:off x="914400" y="305310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Volume baseline</a:t>
            </a:r>
            <a:endParaRPr lang="en-US" sz="1275" dirty="0">
              <a:latin typeface="Georgia" pitchFamily="34" charset="0"/>
              <a:ea typeface="Microsoft YaHei" pitchFamily="34" charset="-122"/>
              <a:cs typeface="Georgia" pitchFamily="34" charset="-120"/>
            </a:endParaRPr>
          </a:p>
        </p:txBody>
      </p:sp>
      <p:sp>
        <p:nvSpPr>
          <p:cNvPr id="14" name="Text 12"/>
          <p:cNvSpPr/>
          <p:nvPr/>
        </p:nvSpPr>
        <p:spPr>
          <a:xfrm>
            <a:off x="3619500" y="3025434"/>
            <a:ext cx="8572500" cy="228600"/>
          </a:xfrm>
          <a:prstGeom prst="rect">
            <a:avLst/>
          </a:prstGeom>
          <a:noFill/>
          <a:ln/>
        </p:spPr>
        <p:txBody>
          <a:bodyPr wrap="none" lIns="0" tIns="0" rIns="0" bIns="0" rtlCol="0" anchor="t"/>
          <a:lstStyle/>
          <a:p>
            <a:pPr algn="l" indent="0" marL="0">
              <a:buNone/>
            </a:pPr>
            <a:r>
              <a:rPr lang="en-US" sz="1500" dirty="0">
                <a:solidFill>
                  <a:srgbClr val="1C1E23"/>
                </a:solidFill>
                <a:latin typeface="Georgia" pitchFamily="34" charset="0"/>
                <a:ea typeface="Microsoft YaHei" pitchFamily="34" charset="-122"/>
                <a:cs typeface="Georgia" pitchFamily="34" charset="-120"/>
              </a:rPr>
              <a:t>2025 volume, with subsidies</a:t>
            </a:r>
            <a:endParaRPr lang="en-US" sz="1500" dirty="0">
              <a:latin typeface="Georgia" pitchFamily="34" charset="0"/>
              <a:ea typeface="Microsoft YaHei" pitchFamily="34" charset="-122"/>
              <a:cs typeface="Georgia" pitchFamily="34" charset="-120"/>
            </a:endParaRPr>
          </a:p>
        </p:txBody>
      </p:sp>
      <p:sp>
        <p:nvSpPr>
          <p:cNvPr id="15" name="Text 13"/>
          <p:cNvSpPr/>
          <p:nvPr/>
        </p:nvSpPr>
        <p:spPr>
          <a:xfrm>
            <a:off x="7620000" y="3025434"/>
            <a:ext cx="4572000" cy="228600"/>
          </a:xfrm>
          <a:prstGeom prst="rect">
            <a:avLst/>
          </a:prstGeom>
          <a:noFill/>
          <a:ln/>
        </p:spPr>
        <p:txBody>
          <a:bodyPr wrap="none" lIns="0" tIns="0" rIns="0" bIns="0" rtlCol="0" anchor="t"/>
          <a:lstStyle/>
          <a:p>
            <a:pPr algn="l" indent="0" marL="0">
              <a:buNone/>
            </a:pPr>
            <a:r>
              <a:rPr lang="en-US" sz="1500" b="1" dirty="0">
                <a:solidFill>
                  <a:srgbClr val="1E2A4A"/>
                </a:solidFill>
                <a:latin typeface="Georgia" pitchFamily="34" charset="0"/>
                <a:ea typeface="Microsoft YaHei" pitchFamily="34" charset="-122"/>
                <a:cs typeface="Georgia" pitchFamily="34" charset="-120"/>
              </a:rPr>
              <a:t>2026 volume, after subsidies</a:t>
            </a:r>
            <a:endParaRPr lang="en-US" sz="1500" dirty="0">
              <a:latin typeface="Georgia" pitchFamily="34" charset="0"/>
              <a:ea typeface="Microsoft YaHei" pitchFamily="34" charset="-122"/>
              <a:cs typeface="Georgia" pitchFamily="34" charset="-120"/>
            </a:endParaRPr>
          </a:p>
        </p:txBody>
      </p:sp>
      <p:sp>
        <p:nvSpPr>
          <p:cNvPr id="16" name="Shape 14"/>
          <p:cNvSpPr/>
          <p:nvPr/>
        </p:nvSpPr>
        <p:spPr>
          <a:xfrm>
            <a:off x="914400" y="3390900"/>
            <a:ext cx="10363200" cy="0"/>
          </a:xfrm>
          <a:prstGeom prst="line">
            <a:avLst/>
          </a:prstGeom>
          <a:noFill/>
          <a:ln w="9525">
            <a:solidFill>
              <a:srgbClr val="DDDCD4"/>
            </a:solidFill>
            <a:prstDash val="solid"/>
          </a:ln>
        </p:spPr>
      </p:sp>
      <p:sp>
        <p:nvSpPr>
          <p:cNvPr id="17" name="Text 15"/>
          <p:cNvSpPr/>
          <p:nvPr/>
        </p:nvSpPr>
        <p:spPr>
          <a:xfrm>
            <a:off x="914400" y="354840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Where to invest</a:t>
            </a:r>
            <a:endParaRPr lang="en-US" sz="1275" dirty="0">
              <a:latin typeface="Georgia" pitchFamily="34" charset="0"/>
              <a:ea typeface="Microsoft YaHei" pitchFamily="34" charset="-122"/>
              <a:cs typeface="Georgia" pitchFamily="34" charset="-120"/>
            </a:endParaRPr>
          </a:p>
        </p:txBody>
      </p:sp>
      <p:sp>
        <p:nvSpPr>
          <p:cNvPr id="18" name="Text 16"/>
          <p:cNvSpPr/>
          <p:nvPr/>
        </p:nvSpPr>
        <p:spPr>
          <a:xfrm>
            <a:off x="3619500" y="3520734"/>
            <a:ext cx="8572500" cy="228600"/>
          </a:xfrm>
          <a:prstGeom prst="rect">
            <a:avLst/>
          </a:prstGeom>
          <a:noFill/>
          <a:ln/>
        </p:spPr>
        <p:txBody>
          <a:bodyPr wrap="none" lIns="0" tIns="0" rIns="0" bIns="0" rtlCol="0" anchor="t"/>
          <a:lstStyle/>
          <a:p>
            <a:pPr algn="l" indent="0" marL="0">
              <a:buNone/>
            </a:pPr>
            <a:r>
              <a:rPr lang="en-US" sz="1500" dirty="0">
                <a:solidFill>
                  <a:srgbClr val="1C1E23"/>
                </a:solidFill>
                <a:latin typeface="Georgia" pitchFamily="34" charset="0"/>
                <a:ea typeface="Microsoft YaHei" pitchFamily="34" charset="-122"/>
                <a:cs typeface="Georgia" pitchFamily="34" charset="-120"/>
              </a:rPr>
              <a:t>New store openings</a:t>
            </a:r>
            <a:endParaRPr lang="en-US" sz="1500" dirty="0">
              <a:latin typeface="Georgia" pitchFamily="34" charset="0"/>
              <a:ea typeface="Microsoft YaHei" pitchFamily="34" charset="-122"/>
              <a:cs typeface="Georgia" pitchFamily="34" charset="-120"/>
            </a:endParaRPr>
          </a:p>
        </p:txBody>
      </p:sp>
      <p:sp>
        <p:nvSpPr>
          <p:cNvPr id="19" name="Text 17"/>
          <p:cNvSpPr/>
          <p:nvPr/>
        </p:nvSpPr>
        <p:spPr>
          <a:xfrm>
            <a:off x="7620000" y="3520734"/>
            <a:ext cx="4572000" cy="228600"/>
          </a:xfrm>
          <a:prstGeom prst="rect">
            <a:avLst/>
          </a:prstGeom>
          <a:noFill/>
          <a:ln/>
        </p:spPr>
        <p:txBody>
          <a:bodyPr wrap="none" lIns="0" tIns="0" rIns="0" bIns="0" rtlCol="0" anchor="t"/>
          <a:lstStyle/>
          <a:p>
            <a:pPr algn="l" indent="0" marL="0">
              <a:buNone/>
            </a:pPr>
            <a:r>
              <a:rPr lang="en-US" sz="1500" b="1" dirty="0">
                <a:solidFill>
                  <a:srgbClr val="1E2A4A"/>
                </a:solidFill>
                <a:latin typeface="Georgia" pitchFamily="34" charset="0"/>
                <a:ea typeface="Microsoft YaHei" pitchFamily="34" charset="-122"/>
                <a:cs typeface="Georgia" pitchFamily="34" charset="-120"/>
              </a:rPr>
              <a:t>Coffee, breakfast, sourcing</a:t>
            </a:r>
            <a:endParaRPr lang="en-US" sz="1500" dirty="0">
              <a:latin typeface="Georgia" pitchFamily="34" charset="0"/>
              <a:ea typeface="Microsoft YaHei" pitchFamily="34" charset="-122"/>
              <a:cs typeface="Georgia" pitchFamily="34" charset="-120"/>
            </a:endParaRPr>
          </a:p>
        </p:txBody>
      </p:sp>
      <p:sp>
        <p:nvSpPr>
          <p:cNvPr id="20" name="Shape 18"/>
          <p:cNvSpPr/>
          <p:nvPr/>
        </p:nvSpPr>
        <p:spPr>
          <a:xfrm>
            <a:off x="914400" y="3886200"/>
            <a:ext cx="10363200" cy="0"/>
          </a:xfrm>
          <a:prstGeom prst="line">
            <a:avLst/>
          </a:prstGeom>
          <a:noFill/>
          <a:ln w="9525">
            <a:solidFill>
              <a:srgbClr val="DDDCD4"/>
            </a:solidFill>
            <a:prstDash val="solid"/>
          </a:ln>
        </p:spPr>
      </p:sp>
      <p:sp>
        <p:nvSpPr>
          <p:cNvPr id="21" name="Text 19"/>
          <p:cNvSpPr/>
          <p:nvPr/>
        </p:nvSpPr>
        <p:spPr>
          <a:xfrm>
            <a:off x="914400" y="404370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Overseas pace</a:t>
            </a:r>
            <a:endParaRPr lang="en-US" sz="1275" dirty="0">
              <a:latin typeface="Georgia" pitchFamily="34" charset="0"/>
              <a:ea typeface="Microsoft YaHei" pitchFamily="34" charset="-122"/>
              <a:cs typeface="Georgia" pitchFamily="34" charset="-120"/>
            </a:endParaRPr>
          </a:p>
        </p:txBody>
      </p:sp>
      <p:sp>
        <p:nvSpPr>
          <p:cNvPr id="22" name="Text 20"/>
          <p:cNvSpPr/>
          <p:nvPr/>
        </p:nvSpPr>
        <p:spPr>
          <a:xfrm>
            <a:off x="3619500" y="4016034"/>
            <a:ext cx="8572500" cy="228600"/>
          </a:xfrm>
          <a:prstGeom prst="rect">
            <a:avLst/>
          </a:prstGeom>
          <a:noFill/>
          <a:ln/>
        </p:spPr>
        <p:txBody>
          <a:bodyPr wrap="none" lIns="0" tIns="0" rIns="0" bIns="0" rtlCol="0" anchor="t"/>
          <a:lstStyle/>
          <a:p>
            <a:pPr algn="l" indent="0" marL="0">
              <a:buNone/>
            </a:pPr>
            <a:r>
              <a:rPr lang="en-US" sz="1500" dirty="0">
                <a:solidFill>
                  <a:srgbClr val="1C1E23"/>
                </a:solidFill>
                <a:latin typeface="Georgia" pitchFamily="34" charset="0"/>
                <a:ea typeface="Microsoft YaHei" pitchFamily="34" charset="-122"/>
                <a:cs typeface="Georgia" pitchFamily="34" charset="-120"/>
              </a:rPr>
              <a:t>Set by opening targets</a:t>
            </a:r>
            <a:endParaRPr lang="en-US" sz="1500" dirty="0">
              <a:latin typeface="Georgia" pitchFamily="34" charset="0"/>
              <a:ea typeface="Microsoft YaHei" pitchFamily="34" charset="-122"/>
              <a:cs typeface="Georgia" pitchFamily="34" charset="-120"/>
            </a:endParaRPr>
          </a:p>
        </p:txBody>
      </p:sp>
      <p:sp>
        <p:nvSpPr>
          <p:cNvPr id="23" name="Text 21"/>
          <p:cNvSpPr/>
          <p:nvPr/>
        </p:nvSpPr>
        <p:spPr>
          <a:xfrm>
            <a:off x="7620000" y="4016034"/>
            <a:ext cx="4572000" cy="228600"/>
          </a:xfrm>
          <a:prstGeom prst="rect">
            <a:avLst/>
          </a:prstGeom>
          <a:noFill/>
          <a:ln/>
        </p:spPr>
        <p:txBody>
          <a:bodyPr wrap="none" lIns="0" tIns="0" rIns="0" bIns="0" rtlCol="0" anchor="t"/>
          <a:lstStyle/>
          <a:p>
            <a:pPr algn="l" indent="0" marL="0">
              <a:buNone/>
            </a:pPr>
            <a:r>
              <a:rPr lang="en-US" sz="1500" b="1" dirty="0">
                <a:solidFill>
                  <a:srgbClr val="1E2A4A"/>
                </a:solidFill>
                <a:latin typeface="Georgia" pitchFamily="34" charset="0"/>
                <a:ea typeface="Microsoft YaHei" pitchFamily="34" charset="-122"/>
                <a:cs typeface="Georgia" pitchFamily="34" charset="-120"/>
              </a:rPr>
              <a:t>Scale up once the model works</a:t>
            </a:r>
            <a:endParaRPr lang="en-US" sz="1500" dirty="0">
              <a:latin typeface="Georgia" pitchFamily="34" charset="0"/>
              <a:ea typeface="Microsoft YaHei" pitchFamily="34" charset="-122"/>
              <a:cs typeface="Georgia" pitchFamily="34" charset="-120"/>
            </a:endParaRPr>
          </a:p>
        </p:txBody>
      </p:sp>
      <p:sp>
        <p:nvSpPr>
          <p:cNvPr id="24" name="Shape 22"/>
          <p:cNvSpPr/>
          <p:nvPr/>
        </p:nvSpPr>
        <p:spPr>
          <a:xfrm>
            <a:off x="914400" y="4381500"/>
            <a:ext cx="10363200" cy="0"/>
          </a:xfrm>
          <a:prstGeom prst="line">
            <a:avLst/>
          </a:prstGeom>
          <a:noFill/>
          <a:ln w="9525">
            <a:solidFill>
              <a:srgbClr val="DDDCD4"/>
            </a:solidFill>
            <a:prstDash val="solid"/>
          </a:ln>
        </p:spPr>
      </p:sp>
      <p:sp>
        <p:nvSpPr>
          <p:cNvPr id="25" name="Text 23"/>
          <p:cNvSpPr/>
          <p:nvPr/>
        </p:nvSpPr>
        <p:spPr>
          <a:xfrm>
            <a:off x="914400" y="4539008"/>
            <a:ext cx="11277600" cy="194310"/>
          </a:xfrm>
          <a:prstGeom prst="rect">
            <a:avLst/>
          </a:prstGeom>
          <a:noFill/>
          <a:ln/>
        </p:spPr>
        <p:txBody>
          <a:bodyPr wrap="none" lIns="0" tIns="0" rIns="0" bIns="0" rtlCol="0" anchor="t"/>
          <a:lstStyle/>
          <a:p>
            <a:pPr algn="l" indent="0" marL="0">
              <a:buNone/>
            </a:pPr>
            <a:r>
              <a:rPr lang="en-US" sz="1275" dirty="0">
                <a:solidFill>
                  <a:srgbClr val="5B6069"/>
                </a:solidFill>
                <a:latin typeface="Georgia" pitchFamily="34" charset="0"/>
                <a:ea typeface="Microsoft YaHei" pitchFamily="34" charset="-122"/>
                <a:cs typeface="Georgia" pitchFamily="34" charset="-120"/>
              </a:rPr>
              <a:t>Cost</a:t>
            </a:r>
            <a:endParaRPr lang="en-US" sz="1275" dirty="0">
              <a:latin typeface="Georgia" pitchFamily="34" charset="0"/>
              <a:ea typeface="Microsoft YaHei" pitchFamily="34" charset="-122"/>
              <a:cs typeface="Georgia" pitchFamily="34" charset="-120"/>
            </a:endParaRPr>
          </a:p>
        </p:txBody>
      </p:sp>
      <p:sp>
        <p:nvSpPr>
          <p:cNvPr id="26" name="Text 24"/>
          <p:cNvSpPr/>
          <p:nvPr/>
        </p:nvSpPr>
        <p:spPr>
          <a:xfrm>
            <a:off x="3619500" y="4511334"/>
            <a:ext cx="8572500" cy="228600"/>
          </a:xfrm>
          <a:prstGeom prst="rect">
            <a:avLst/>
          </a:prstGeom>
          <a:noFill/>
          <a:ln/>
        </p:spPr>
        <p:txBody>
          <a:bodyPr wrap="none" lIns="0" tIns="0" rIns="0" bIns="0" rtlCol="0" anchor="t"/>
          <a:lstStyle/>
          <a:p>
            <a:pPr algn="l" indent="0" marL="0">
              <a:buNone/>
            </a:pPr>
            <a:r>
              <a:rPr lang="en-US" sz="1500" dirty="0">
                <a:solidFill>
                  <a:srgbClr val="1C1E23"/>
                </a:solidFill>
                <a:latin typeface="Georgia" pitchFamily="34" charset="0"/>
                <a:ea typeface="Microsoft YaHei" pitchFamily="34" charset="-122"/>
                <a:cs typeface="Georgia" pitchFamily="34" charset="-120"/>
              </a:rPr>
              <a:t>Existing stores get diluted</a:t>
            </a:r>
            <a:endParaRPr lang="en-US" sz="1500" dirty="0">
              <a:latin typeface="Georgia" pitchFamily="34" charset="0"/>
              <a:ea typeface="Microsoft YaHei" pitchFamily="34" charset="-122"/>
              <a:cs typeface="Georgia" pitchFamily="34" charset="-120"/>
            </a:endParaRPr>
          </a:p>
        </p:txBody>
      </p:sp>
      <p:sp>
        <p:nvSpPr>
          <p:cNvPr id="27" name="Text 25"/>
          <p:cNvSpPr/>
          <p:nvPr/>
        </p:nvSpPr>
        <p:spPr>
          <a:xfrm>
            <a:off x="7620000" y="4511334"/>
            <a:ext cx="4572000" cy="228600"/>
          </a:xfrm>
          <a:prstGeom prst="rect">
            <a:avLst/>
          </a:prstGeom>
          <a:noFill/>
          <a:ln/>
        </p:spPr>
        <p:txBody>
          <a:bodyPr wrap="none" lIns="0" tIns="0" rIns="0" bIns="0" rtlCol="0" anchor="t"/>
          <a:lstStyle/>
          <a:p>
            <a:pPr algn="l" indent="0" marL="0">
              <a:buNone/>
            </a:pPr>
            <a:r>
              <a:rPr lang="en-US" sz="1500" b="1" dirty="0">
                <a:solidFill>
                  <a:srgbClr val="1E2A4A"/>
                </a:solidFill>
                <a:latin typeface="Georgia" pitchFamily="34" charset="0"/>
                <a:ea typeface="Microsoft YaHei" pitchFamily="34" charset="-122"/>
                <a:cs typeface="Georgia" pitchFamily="34" charset="-120"/>
              </a:rPr>
              <a:t>Slower store growth near term</a:t>
            </a:r>
            <a:endParaRPr lang="en-US" sz="1500" dirty="0">
              <a:latin typeface="Georgia" pitchFamily="34" charset="0"/>
              <a:ea typeface="Microsoft YaHei" pitchFamily="34" charset="-122"/>
              <a:cs typeface="Georgia" pitchFamily="34" charset="-120"/>
            </a:endParaRPr>
          </a:p>
        </p:txBody>
      </p:sp>
      <p:sp>
        <p:nvSpPr>
          <p:cNvPr id="28" name="Shape 26"/>
          <p:cNvSpPr/>
          <p:nvPr/>
        </p:nvSpPr>
        <p:spPr>
          <a:xfrm>
            <a:off x="914400" y="5143500"/>
            <a:ext cx="10363200" cy="609600"/>
          </a:xfrm>
          <a:prstGeom prst="rect">
            <a:avLst/>
          </a:prstGeom>
          <a:solidFill>
            <a:srgbClr val="1E2A4A"/>
          </a:solidFill>
          <a:ln/>
        </p:spPr>
      </p:sp>
      <p:sp>
        <p:nvSpPr>
          <p:cNvPr id="29" name="Text 27"/>
          <p:cNvSpPr/>
          <p:nvPr/>
        </p:nvSpPr>
        <p:spPr>
          <a:xfrm>
            <a:off x="1295400" y="5321560"/>
            <a:ext cx="10896600" cy="251460"/>
          </a:xfrm>
          <a:prstGeom prst="rect">
            <a:avLst/>
          </a:prstGeom>
          <a:noFill/>
          <a:ln/>
        </p:spPr>
        <p:txBody>
          <a:bodyPr wrap="none" lIns="0" tIns="0" rIns="0" bIns="0" rtlCol="0" anchor="t"/>
          <a:lstStyle/>
          <a:p>
            <a:pPr algn="l" indent="0" marL="0">
              <a:buNone/>
            </a:pPr>
            <a:r>
              <a:rPr lang="en-US" sz="1650" dirty="0">
                <a:solidFill>
                  <a:srgbClr val="FFFFFF"/>
                </a:solidFill>
                <a:latin typeface="Georgia" pitchFamily="34" charset="0"/>
                <a:ea typeface="Microsoft YaHei" pitchFamily="34" charset="-122"/>
                <a:cs typeface="Georgia" pitchFamily="34" charset="-120"/>
              </a:rPr>
              <a:t>In August, Mixue's management said store count is no longer its primary target.</a:t>
            </a:r>
            <a:endParaRPr lang="en-US" sz="1650" dirty="0">
              <a:latin typeface="Georgia" pitchFamily="34" charset="0"/>
              <a:ea typeface="Microsoft YaHei" pitchFamily="34" charset="-122"/>
              <a:cs typeface="Georgia" pitchFamily="34" charset="-120"/>
            </a:endParaRPr>
          </a:p>
        </p:txBody>
      </p:sp>
      <p:sp>
        <p:nvSpPr>
          <p:cNvPr id="30" name="Text 28"/>
          <p:cNvSpPr/>
          <p:nvPr/>
        </p:nvSpPr>
        <p:spPr>
          <a:xfrm>
            <a:off x="914400" y="5996032"/>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Source: Mixue Group interim earnings call (Aug 2026)</a:t>
            </a:r>
            <a:endParaRPr lang="en-US" sz="12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6F2"/>
          </a:solidFill>
          <a:ln/>
        </p:spPr>
      </p:sp>
      <p:sp>
        <p:nvSpPr>
          <p:cNvPr id="3" name="Shape 1"/>
          <p:cNvSpPr/>
          <p:nvPr/>
        </p:nvSpPr>
        <p:spPr>
          <a:xfrm>
            <a:off x="914400" y="1143000"/>
            <a:ext cx="609600" cy="57150"/>
          </a:xfrm>
          <a:prstGeom prst="rect">
            <a:avLst/>
          </a:prstGeom>
          <a:solidFill>
            <a:srgbClr val="1E2A4A"/>
          </a:solidFill>
          <a:ln/>
        </p:spPr>
      </p:sp>
      <p:sp>
        <p:nvSpPr>
          <p:cNvPr id="4" name="Shape 2"/>
          <p:cNvSpPr/>
          <p:nvPr/>
        </p:nvSpPr>
        <p:spPr>
          <a:xfrm>
            <a:off x="2190750" y="1502093"/>
            <a:ext cx="4507230" cy="564833"/>
          </a:xfrm>
          <a:custGeom>
            <a:avLst/>
            <a:gdLst/>
            <a:ahLst/>
            <a:cxnLst/>
            <a:rect l="l" t="t" r="r" b="b"/>
            <a:pathLst>
              <a:path w="4507230" h="564833">
                <a:moveTo>
                  <a:pt x="94298" y="1905"/>
                </a:moveTo>
                <a:lnTo>
                  <a:pt x="4507230" y="0"/>
                </a:lnTo>
                <a:lnTo>
                  <a:pt x="4429125" y="564833"/>
                </a:lnTo>
                <a:lnTo>
                  <a:pt x="0" y="535305"/>
                </a:lnTo>
                <a:close/>
              </a:path>
            </a:pathLst>
          </a:custGeom>
          <a:solidFill>
            <a:srgbClr val="F5C518"/>
          </a:solidFill>
          <a:ln/>
        </p:spPr>
      </p:sp>
      <p:sp>
        <p:nvSpPr>
          <p:cNvPr id="5" name="Text 3"/>
          <p:cNvSpPr/>
          <p:nvPr/>
        </p:nvSpPr>
        <p:spPr>
          <a:xfrm>
            <a:off x="914400" y="1425924"/>
            <a:ext cx="11277600" cy="617220"/>
          </a:xfrm>
          <a:prstGeom prst="rect">
            <a:avLst/>
          </a:prstGeom>
          <a:noFill/>
          <a:ln/>
        </p:spPr>
        <p:txBody>
          <a:bodyPr wrap="none" lIns="0" tIns="0" rIns="0" bIns="0" rtlCol="0" anchor="t"/>
          <a:lstStyle/>
          <a:p>
            <a:pPr algn="l" indent="0" marL="0">
              <a:buNone/>
            </a:pPr>
            <a:r>
              <a:rPr lang="en-US" sz="4050" dirty="0">
                <a:solidFill>
                  <a:srgbClr val="1E2A4A"/>
                </a:solidFill>
                <a:latin typeface="Georgia" pitchFamily="34" charset="0"/>
                <a:ea typeface="Microsoft YaHei" pitchFamily="34" charset="-122"/>
                <a:cs typeface="Georgia" pitchFamily="34" charset="-120"/>
              </a:rPr>
              <a:t>Make </a:t>
            </a:r>
            <a:pPr algn="l" indent="0" marL="0">
              <a:buNone/>
            </a:pPr>
            <a:r>
              <a:rPr lang="en-US" sz="4050" dirty="0">
                <a:solidFill>
                  <a:srgbClr val="1E2A4A"/>
                </a:solidFill>
                <a:latin typeface="Georgia" pitchFamily="34" charset="0"/>
                <a:ea typeface="Microsoft YaHei" pitchFamily="34" charset="-122"/>
                <a:cs typeface="Georgia" pitchFamily="34" charset="-120"/>
              </a:rPr>
              <a:t>same-store growth</a:t>
            </a:r>
            <a:endParaRPr lang="en-US" sz="4050" dirty="0">
              <a:latin typeface="Georgia" pitchFamily="34" charset="0"/>
              <a:ea typeface="Microsoft YaHei" pitchFamily="34" charset="-122"/>
              <a:cs typeface="Georgia" pitchFamily="34" charset="-120"/>
            </a:endParaRPr>
          </a:p>
        </p:txBody>
      </p:sp>
      <p:sp>
        <p:nvSpPr>
          <p:cNvPr id="6" name="Text 4"/>
          <p:cNvSpPr/>
          <p:nvPr/>
        </p:nvSpPr>
        <p:spPr>
          <a:xfrm>
            <a:off x="914400" y="2054574"/>
            <a:ext cx="11277600" cy="617220"/>
          </a:xfrm>
          <a:prstGeom prst="rect">
            <a:avLst/>
          </a:prstGeom>
          <a:noFill/>
          <a:ln/>
        </p:spPr>
        <p:txBody>
          <a:bodyPr wrap="none" lIns="0" tIns="0" rIns="0" bIns="0" rtlCol="0" anchor="t"/>
          <a:lstStyle/>
          <a:p>
            <a:pPr algn="l" indent="0" marL="0">
              <a:buNone/>
            </a:pPr>
            <a:r>
              <a:rPr lang="en-US" sz="4050" dirty="0">
                <a:solidFill>
                  <a:srgbClr val="1E2A4A"/>
                </a:solidFill>
                <a:latin typeface="Georgia" pitchFamily="34" charset="0"/>
                <a:ea typeface="Microsoft YaHei" pitchFamily="34" charset="-122"/>
                <a:cs typeface="Georgia" pitchFamily="34" charset="-120"/>
              </a:rPr>
              <a:t>the first target for 2027</a:t>
            </a:r>
            <a:endParaRPr lang="en-US" sz="4050" dirty="0">
              <a:latin typeface="Georgia" pitchFamily="34" charset="0"/>
              <a:ea typeface="Microsoft YaHei" pitchFamily="34" charset="-122"/>
              <a:cs typeface="Georgia" pitchFamily="34" charset="-120"/>
            </a:endParaRPr>
          </a:p>
        </p:txBody>
      </p:sp>
      <p:sp>
        <p:nvSpPr>
          <p:cNvPr id="7" name="Shape 5"/>
          <p:cNvSpPr/>
          <p:nvPr/>
        </p:nvSpPr>
        <p:spPr>
          <a:xfrm>
            <a:off x="914400" y="3505200"/>
            <a:ext cx="10363200" cy="0"/>
          </a:xfrm>
          <a:prstGeom prst="line">
            <a:avLst/>
          </a:prstGeom>
          <a:noFill/>
          <a:ln w="9525">
            <a:solidFill>
              <a:srgbClr val="1E2A4A"/>
            </a:solidFill>
            <a:prstDash val="solid"/>
          </a:ln>
        </p:spPr>
      </p:sp>
      <p:sp>
        <p:nvSpPr>
          <p:cNvPr id="8" name="Text 6"/>
          <p:cNvSpPr/>
          <p:nvPr/>
        </p:nvSpPr>
        <p:spPr>
          <a:xfrm>
            <a:off x="914400" y="3757657"/>
            <a:ext cx="112776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01</a:t>
            </a:r>
            <a:endParaRPr lang="en-US" sz="1200" dirty="0">
              <a:latin typeface="Georgia" pitchFamily="34" charset="0"/>
              <a:ea typeface="Microsoft YaHei" pitchFamily="34" charset="-122"/>
              <a:cs typeface="Georgia" pitchFamily="34" charset="-120"/>
            </a:endParaRPr>
          </a:p>
        </p:txBody>
      </p:sp>
      <p:sp>
        <p:nvSpPr>
          <p:cNvPr id="9" name="Text 7"/>
          <p:cNvSpPr/>
          <p:nvPr/>
        </p:nvSpPr>
        <p:spPr>
          <a:xfrm>
            <a:off x="914400" y="4017236"/>
            <a:ext cx="112776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Rebuild the volume baseline</a:t>
            </a:r>
            <a:endParaRPr lang="en-US" sz="1800" dirty="0">
              <a:latin typeface="Georgia" pitchFamily="34" charset="0"/>
              <a:ea typeface="Microsoft YaHei" pitchFamily="34" charset="-122"/>
              <a:cs typeface="Georgia" pitchFamily="34" charset="-120"/>
            </a:endParaRPr>
          </a:p>
        </p:txBody>
      </p:sp>
      <p:sp>
        <p:nvSpPr>
          <p:cNvPr id="10" name="Text 8"/>
          <p:cNvSpPr/>
          <p:nvPr/>
        </p:nvSpPr>
        <p:spPr>
          <a:xfrm>
            <a:off x="914400" y="4341086"/>
            <a:ext cx="112776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without subsidies</a:t>
            </a:r>
            <a:endParaRPr lang="en-US" sz="1800" dirty="0">
              <a:latin typeface="Georgia" pitchFamily="34" charset="0"/>
              <a:ea typeface="Microsoft YaHei" pitchFamily="34" charset="-122"/>
              <a:cs typeface="Georgia" pitchFamily="34" charset="-120"/>
            </a:endParaRPr>
          </a:p>
        </p:txBody>
      </p:sp>
      <p:sp>
        <p:nvSpPr>
          <p:cNvPr id="11" name="Text 9"/>
          <p:cNvSpPr/>
          <p:nvPr/>
        </p:nvSpPr>
        <p:spPr>
          <a:xfrm>
            <a:off x="4419600" y="3757657"/>
            <a:ext cx="77724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02</a:t>
            </a:r>
            <a:endParaRPr lang="en-US" sz="1200" dirty="0">
              <a:latin typeface="Georgia" pitchFamily="34" charset="0"/>
              <a:ea typeface="Microsoft YaHei" pitchFamily="34" charset="-122"/>
              <a:cs typeface="Georgia" pitchFamily="34" charset="-120"/>
            </a:endParaRPr>
          </a:p>
        </p:txBody>
      </p:sp>
      <p:sp>
        <p:nvSpPr>
          <p:cNvPr id="12" name="Text 10"/>
          <p:cNvSpPr/>
          <p:nvPr/>
        </p:nvSpPr>
        <p:spPr>
          <a:xfrm>
            <a:off x="4419600" y="4017236"/>
            <a:ext cx="77724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Give coffee and breakfast their</a:t>
            </a:r>
            <a:endParaRPr lang="en-US" sz="1800" dirty="0">
              <a:latin typeface="Georgia" pitchFamily="34" charset="0"/>
              <a:ea typeface="Microsoft YaHei" pitchFamily="34" charset="-122"/>
              <a:cs typeface="Georgia" pitchFamily="34" charset="-120"/>
            </a:endParaRPr>
          </a:p>
        </p:txBody>
      </p:sp>
      <p:sp>
        <p:nvSpPr>
          <p:cNvPr id="13" name="Text 11"/>
          <p:cNvSpPr/>
          <p:nvPr/>
        </p:nvSpPr>
        <p:spPr>
          <a:xfrm>
            <a:off x="4419600" y="4341086"/>
            <a:ext cx="77724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own budgets</a:t>
            </a:r>
            <a:endParaRPr lang="en-US" sz="1800" dirty="0">
              <a:latin typeface="Georgia" pitchFamily="34" charset="0"/>
              <a:ea typeface="Microsoft YaHei" pitchFamily="34" charset="-122"/>
              <a:cs typeface="Georgia" pitchFamily="34" charset="-120"/>
            </a:endParaRPr>
          </a:p>
        </p:txBody>
      </p:sp>
      <p:sp>
        <p:nvSpPr>
          <p:cNvPr id="14" name="Text 12"/>
          <p:cNvSpPr/>
          <p:nvPr/>
        </p:nvSpPr>
        <p:spPr>
          <a:xfrm>
            <a:off x="7924800" y="3757657"/>
            <a:ext cx="4267200" cy="182880"/>
          </a:xfrm>
          <a:prstGeom prst="rect">
            <a:avLst/>
          </a:prstGeom>
          <a:noFill/>
          <a:ln/>
        </p:spPr>
        <p:txBody>
          <a:bodyPr wrap="none" lIns="0" tIns="0" rIns="0" bIns="0" rtlCol="0" anchor="t"/>
          <a:lstStyle/>
          <a:p>
            <a:pPr algn="l" indent="0" marL="0">
              <a:buNone/>
            </a:pPr>
            <a:r>
              <a:rPr lang="en-US" sz="1200" dirty="0">
                <a:solidFill>
                  <a:srgbClr val="5B6069"/>
                </a:solidFill>
                <a:latin typeface="Georgia" pitchFamily="34" charset="0"/>
                <a:ea typeface="Microsoft YaHei" pitchFamily="34" charset="-122"/>
                <a:cs typeface="Georgia" pitchFamily="34" charset="-120"/>
              </a:rPr>
              <a:t>03</a:t>
            </a:r>
            <a:endParaRPr lang="en-US" sz="1200" dirty="0">
              <a:latin typeface="Georgia" pitchFamily="34" charset="0"/>
              <a:ea typeface="Microsoft YaHei" pitchFamily="34" charset="-122"/>
              <a:cs typeface="Georgia" pitchFamily="34" charset="-120"/>
            </a:endParaRPr>
          </a:p>
        </p:txBody>
      </p:sp>
      <p:sp>
        <p:nvSpPr>
          <p:cNvPr id="15" name="Text 13"/>
          <p:cNvSpPr/>
          <p:nvPr/>
        </p:nvSpPr>
        <p:spPr>
          <a:xfrm>
            <a:off x="7924800" y="4017236"/>
            <a:ext cx="42672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Test the store model before</a:t>
            </a:r>
            <a:endParaRPr lang="en-US" sz="1800" dirty="0">
              <a:latin typeface="Georgia" pitchFamily="34" charset="0"/>
              <a:ea typeface="Microsoft YaHei" pitchFamily="34" charset="-122"/>
              <a:cs typeface="Georgia" pitchFamily="34" charset="-120"/>
            </a:endParaRPr>
          </a:p>
        </p:txBody>
      </p:sp>
      <p:sp>
        <p:nvSpPr>
          <p:cNvPr id="16" name="Text 14"/>
          <p:cNvSpPr/>
          <p:nvPr/>
        </p:nvSpPr>
        <p:spPr>
          <a:xfrm>
            <a:off x="7924800" y="4341086"/>
            <a:ext cx="4267200" cy="274320"/>
          </a:xfrm>
          <a:prstGeom prst="rect">
            <a:avLst/>
          </a:prstGeom>
          <a:noFill/>
          <a:ln/>
        </p:spPr>
        <p:txBody>
          <a:bodyPr wrap="none" lIns="0" tIns="0" rIns="0" bIns="0" rtlCol="0" anchor="t"/>
          <a:lstStyle/>
          <a:p>
            <a:pPr algn="l" indent="0" marL="0">
              <a:buNone/>
            </a:pPr>
            <a:r>
              <a:rPr lang="en-US" sz="1800" dirty="0">
                <a:solidFill>
                  <a:srgbClr val="1C1E23"/>
                </a:solidFill>
                <a:latin typeface="Georgia" pitchFamily="34" charset="0"/>
                <a:ea typeface="Microsoft YaHei" pitchFamily="34" charset="-122"/>
                <a:cs typeface="Georgia" pitchFamily="34" charset="-120"/>
              </a:rPr>
              <a:t>overseas targets</a:t>
            </a:r>
            <a:endParaRPr lang="en-US" sz="1800" dirty="0">
              <a:latin typeface="Georgia" pitchFamily="34" charset="0"/>
              <a:ea typeface="Microsoft YaHei" pitchFamily="34" charset="-122"/>
              <a:cs typeface="Georgia"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