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这份材料是可持续发展部给董事会 ESG 委员会的决策汇报。欧盟碳边境调节机制（CBAM）从 2026 年 1 月 1 日起进入正式期，我们出口到欧盟的钢铁和铝制品已经开始计入排放，2027 年 9 月 30 日要一次清缴 2026 年的证书。材料只用法规原文、欧盟和中国官方数据，以及标明了口径的行业数据。本企业的出口量、排放和利润都没有写进来，成本一律用每吨和每出口 1 万吨来讲，需要我们自己数据的地方写成了待办。2027 年以后的金额都按证书价冻结在 €75.36 演示，不是碳价预测。封面图为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先说结论。第一，钱已经在累计。2026 年 1 月 1 日起进口的货都计入排放，按欧盟给中国的默认值算，热轧卷每吨约 €164，账在 2027 年 9 月 30 日一次清。第二，最快、最便宜的降费办法不是买绿电，而是把默认值换成经核查的实际排放。铝的行业均值情景下，每吨可以从约 €144 降到约 €14。第三，绿电和绿证今天不减 CBAM 账单，但国内已经按绿证考核电解铝的绿电比例，客户的 RE100 也认中国绿证，工艺路线则要赶在免费配额 2034 年清零之前定下来。所以请委员会今天定两件事：改报实际值并马上启动核查，把核查、绿电、工艺可研三项列进预算。具体金额待核查报价和可研范围定下来后再报。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时间线上最要紧的是 2027 年 9 月 30 日。2026 年全年的进口在这一天一次申报、一次清缴，证书 2027 年 2 月 1 日才开卖，所以 2026 年内没有买证书的动作，但排放已经在算。证书价格 2026 年按季度挂钩欧盟碳配额拍卖价，一季度是 €75.36，二季度 €75.28。三季度官方原定 10 月 5 日公布，我们按法定方法复算是 €82.32，这是复算值，不是官方数。2027 年起每季度末要持有当年累计进口内含排放 50% 的证书，资金占用从那时开始。付款人是谁：法律上是欧盟的授权 CBAM 申报人，也就是我们的进口商或其代理，不是我们的工厂。但经济负担最后落在谁身上，取决于报价和合同条款，这一点要在路线图里一并处理。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这张图回答每吨要付多少。四条线都是默认值路径，也就是我们什么都不做、由申报人直接用欧盟给中国的默认值申报。热轧卷 2026 年每吨约 €163.5，每出口 1 万吨约 €164 万。之后逐年变贵有两个原因：免费配额按法律从 97.5% 退到 2034 年的 0，默认值的加成从 10% 升到 2028 年起的 30%。到 2034 年，热轧卷每吨约 €312，未锻轧铝约 €294，铝板带约 €404，碳钢螺钉螺栓约 €625。要特别说明，这里把证书价一直冻结在 2026 年一季度的 €75.36，只为看清规则本身带来的涨幅，不是碳价预测。价格敏感性：证书价每变动 €10，热轧卷每吨变动约 €21.7。三季度按法定方法复算的价格是 €82.32，官方还没公布。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每吨 €163.5 是这样来的。第一步，欧盟给中国热轧卷的默认值是每吨 3.187 吨二氧化碳当量，按 €75.36 折合约 €240。第二步，用默认值申报要加成，2026 年加 10%，排放变成 3.506 吨，多出约 €24。第三步扣免费配额调整，法规第 6 式写的是 CBAM 因子乘跨部门修正系数再乘欧盟基准，也就是 0.975 × 1.00 × 1.370，等于 1.336 吨，约 €101。第四步扣原产国已付碳价，理由见后面中国碳价那一页，这里记为 0。最后应清缴 2.170 吨，每吨约 €163.5。关键在第三步：免费的部分按欧盟基准算，跟我们自己排多少无关。所以只要排放高于基准，高出的部分 2026 年就要全额付钱。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外面流传最广的算法是排放乘 2.5%，也就是认为免费配额是我们排放量的 97.5%。按这个算，2026 年热轧卷每吨只要 €3.6 到 €6。这个算法和法规原文对不上。实施条例 2025/2620 第 6 式写得很清楚，免费配额调整等于 CBAM 因子乘跨部门修正系数乘基准，扣的是欧盟基准的 97.5%，不是我们排放的 97.5%。中国热轧卷的默认值 3.187 吨，是基准 1.370 吨的 2.3 倍，高出基准的部分从第一年起就全额计费。两种算法每吨差 €150 以上。这一页的用意是统一口径：销售报价、财务预算和合同谈判都要用法规公式，否则会严重低估。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这一页是行业层面的暴露，不是我们自己的数。2025 年欧盟从中国进口的 CBAM 范围钢铁约 907 万吨、€134.6 亿，占欧盟从域外进口同类货物金额的 21.1%，排第一，第二是土耳其 €71.8 亿。要注意构成：第 72 章的钢板、钢卷只有 €41 亿，七成金额是第 73 章的制品，其他钢制品 €34 亿、钢结构件 €24.1 亿、螺钉螺栓 €17 亿。铝也一样，€32.5 亿里 42% 是 7616 其他铝制品，未锻轧铝只有 €0.4 亿。制品的默认值比钢板高得多，下一页展开。数据是用 Eurostat 原始数据按附件 I 的编码逐项加减算出来的，金额是欧盟进口统计口径。我们自己的出口量和产品结构，待财务和销售按 CN 编码核对后填入。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制品贵，是因为默认值把整条生产链的排放都算进来了，而且取的是中国的平均水平再加成。碳钢螺钉螺栓的默认值是每吨 6.375 吨，正好是热轧材 3.187 的两倍，钢结构件 6.035，铝箔和其他铝制品 5.559。按默认值路径，螺钉螺栓 2026 年每吨约 €428，是热轧卷的 2.6 倍，每出口 1 万吨约 €428 万。碳价冻结不变的演示下，2034 年每吨约 €625。对我们的意思是：出口结构里制品占比越高，越要优先改报实际值，因为制品的默认值和真实排放之间往往差得最多。我们各类制品的实测排放，待核查后填入。图为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默认值是按出口国的平均排放强度定的，再加加成。中国热轧材的默认值是每吨 3.187 吨，是欧盟基准 1.370 的 2.3 倍。在欧盟市场上的几个主要竞争来源里，土耳其 2.428、韩国 2.118、越南 2.350、乌克兰 2.483，都比我们低，只有印度 4.280 更高。灰色带是 2026 年的免费部分 1.336 吨，各国都一样，带子以上的部分加成后全额计费。换成钱，同样用默认值，中国热轧卷 2026 年每吨约 €163.5，土耳其约 €100.6，每吨多付约 €63，韩国更低，约 €75。也就是说，只要停在默认值上，我们在报价上天然比土耳其、韩国的同行吃亏。这是改报实际值最直接的商业理由。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最快的降费手段，是把默认值换成经过核查的实际排放。原因有两个：用实际值就不加 10% 到 30% 的加成，也能按我们真实的工艺取基准。以未锻轧铝为例，默认值是 3.000，加成后按 3.3 吨算，2026 年每吨约 €144。据报道，中国有色金属工业协会给出的电解铝直接排放行业均值约 1.57 吨。如果用这个水平申报并通过核查，2026 年每吨约 €14，2030 年约 €63，2034 年约 €118，每出口 1 万吨 2026 年少付约 €130 万。要强调三点。第一，1.57 是行业均值情景，不是我们的实测，我们的数待核查后填入。第二，实际申报时免费配额调整要按工序基准逐级算，这里用 B 列基准近似，实际值情景也不加加成，结果会有差异。第三，2027 年起的金额同样按证书价冻结在 €75.36 演示，不是预测。钢材也一样，实际排放每比默认值少 0.1 吨，每吨少付约 €7.5。图为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改报实际值不是填一个数，而是要过四步。第一步，按实施条例 2025/2547 规定的方法核算产品的内含排放，钢铁和铝只算直接排放。第二步，找欧盟认可的核查机构。认可由欧盟成员国的国家认可机构授予，注册在欧盟以外的机构也可以申请，已有欧盟碳市场核查资质的机构可以扩项。认可规则 2025 年 12 月才出台，认可体系还在搭建，越早约越好。第三步，第一个受核查年度必须实地查厂，之后满足条件可以远程，但至少每两年一次实地核查。第四步，把经核查的数据交给欧盟申报人，赶在 2027 年 9 月 30 日申报 2026 年进口之前。下面的表是两种申报方式的差别：默认值省事，不用核查，但要加成，也只能按委员会公布的年度默认碳价扣中国碳价。另外，国内认监委 2025 年发布的产品碳足迹认证规则和 CBAM 核查是两套制度，拿了碳足迹证书不等于过了 CBAM 核查。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CBAM 允许扣减原产国已经实际支付的碳价，但对我们能抵的很少，原因有三个。第一，全国碳市场纳入钢铁和铝冶炼后，2024 年度配额等于核查排放，基本免费。2026 年度的分配公式是配额等于排放乘以 1 加 α，α 只在负 3% 到正 3% 之间，也就是企业最多只为约 3% 的排放真金白银地买配额。第二，欧中碳价差很大，2025 年欧盟拍卖均价 €73.43，全国碳市场均价 62.36 元，约合 €7.68，相差约 9.6 倍。第三，据报道，第 9 条的抵扣实施细则 2026 年 5 月才出草案，截至今天没查到表决结果，用默认值申报时只能按委员会公布的年度默认碳价扣，而中国的默认碳价还没公布。粗算下来，按最多亏 3% 的情景，每吨二氧化碳平均只对应约 €0.37 的已付碳价，所以测算里一律记为 0。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绿电和绿证要分两层说。今天的 CBAM 账单：钢铁和铝在附件 II 里只计直接排放，外购电的间接排放不算，委员会 8 月 14 日的 Guidance No.3 原文写明不允许用来源担保或绿证这类市场工具确定排放因子。所以买绿电、买绿证，今天一吨也减不了 CBAM 证书。绿电降的是范围二。为什么仍要做：第一，国内已经在考核，发改委和能源局 2025 年给各省定的电解铝绿电消费比例在 25.2% 到 70% 之间，按绿证核算，钢铁目前只监测不考核。第二，RE100 2025 年 5 月起全面认可中国绿证，欧洲客户的供应链要求会用到。第三，据律所文章，欧盟计划 2027 年评估是否把钢铝的间接排放纳入 CBAM，目前没有定论。成本上，据中国有色金属工业协会，电解铝每吨耗电约 13202 千瓦时，对应约 13.2 个绿证，按国家能源局公布的 2026 年产绿证 8 月单独交易均价 6.32 元，约 83 元。图为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工艺路线是降直接排放的根本办法，但它是十年的事，而且口径要分开看。世界钢铁协会的数据，2024 年高炉转炉每吨粗钢 2.34 吨，废钢电炉 0.69 吨，低约 70%，直接还原铁电炉 1.47 吨，低约 37%。这两个数是世界钢协的全口径，包括范围一、范围二和部分范围三，和 CBAM 只算直接排放的边界不同，不能直接代入证书公式。氢冶金方面，河钢张宣科技 120 万吨示范项目自称比同规模长流程减碳 70%，这是企业口径的媒体转载。还有一个和 CBAM 规则相关的细节：改用电炉后，基准也换成电炉路线的基准，热轧材的废钢电炉基准只有 0.072，直接还原铁路线 0.481，所以减下来的排放只有通过实际值申报才能体现。国内的电炉和氢冶金改造投资，没有查到可通用的单位投资，可研范围和预算待定。图为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规则还在变，有三件要盯。第一，下游扩围。委员会 2025 年 12 月提出 COM(2025) 989，拟 2028 年 1 月 1 日起把更多钢铝下游制品纳入，议会 9 月 15 日一读通过了修正案，接下来是三方谈判，还不是法律。第二，欧盟碳市场修订提案 COM(2026) 616，拟把免费配额退完的年份从 2034 年推到 2038 年。如果通过，热轧卷 2034 年每吨从约 €312 降到约 €297，未锻轧铝从约 €294 降到约 €278，影响有限，也还没通过。第三，默认值最迟 2027 年复审，加成 2028 年起升到 30%，这是已定的。我们的测算一律按现行法律，提案只做情景参考。可持续发展部每季度跟踪一次，有实质变化再回委员会。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路线图按时间倒排，锚点是 2027 年 9 月 30 日。2026 年四季度先做三件事：按欧盟方法核算 2026 年的直接排放，约定欧盟认可的核查机构，同时梳理和欧盟客户的合同，看 CBAM 费用怎么分担。2027 年上半年完成首个核查年度的实地核查，绿电按国内考核比例采购绿证，可持续发展报告里的范围一、范围二排放和 CBAM 核查口径对齐，财政部气候准则第二十八条要求按范围一、二、三分别披露。2027 年 9 月 30 日前把经核查的排放交给申报人，用实测值替代默认值。2028 年起默认值加成升到 30%，工艺可研启动，比选电炉和直接还原铁路线。预算这里只列项目名称，核查费用待机构报价，绿证采购量待核定考核比例，可研费用待确定范围，金额确定后再报委员会。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最后重复一下请委员会今天决定的事。第一件最急：批准改报实际值，马上启动 2026 年直接排放的核算，约定欧盟认可的核查机构，因为认可体系还在搭建，首个核查年度又必须实地查厂。第二件，绿电按国内考核比例列入绿证采购预算，它今天不减 CBAM 账单，但国内考核和客户要求已经在。第三件，电炉和直接还原铁的可研列为预算项，赶在免费配额 2034 年清零之前定下路线。三项的金额都待报价和范围确定后报委员会。规则有实质变化时，我们再回来更新这份判断。背景图为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rgbClr val="EFE9D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21875" r="21875" t="0" b="0"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3448050"/>
            <a:ext cx="5334000" cy="552450"/>
          </a:xfrm>
          <a:custGeom>
            <a:avLst/>
            <a:gdLst/>
            <a:ahLst/>
            <a:cxnLst/>
            <a:rect l="l" t="t" r="r" b="b"/>
            <a:pathLst>
              <a:path w="5334000" h="552450">
                <a:moveTo>
                  <a:pt x="0" y="361950"/>
                </a:moveTo>
                <a:cubicBezTo>
                  <a:pt x="1600200" y="0"/>
                  <a:pt x="3467100" y="552450"/>
                  <a:pt x="5334000" y="228600"/>
                </a:cubicBezTo>
              </a:path>
            </a:pathLst>
          </a:custGeom>
          <a:noFill/>
          <a:ln w="9525">
            <a:solidFill>
              <a:srgbClr val="D8D0B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3952875"/>
            <a:ext cx="5334000" cy="485775"/>
          </a:xfrm>
          <a:custGeom>
            <a:avLst/>
            <a:gdLst/>
            <a:ahLst/>
            <a:cxnLst/>
            <a:rect l="l" t="t" r="r" b="b"/>
            <a:pathLst>
              <a:path w="5334000" h="485775">
                <a:moveTo>
                  <a:pt x="0" y="333375"/>
                </a:moveTo>
                <a:cubicBezTo>
                  <a:pt x="1600200" y="0"/>
                  <a:pt x="3467100" y="485775"/>
                  <a:pt x="5334000" y="200025"/>
                </a:cubicBezTo>
              </a:path>
            </a:pathLst>
          </a:custGeom>
          <a:noFill/>
          <a:ln w="9525">
            <a:solidFill>
              <a:srgbClr val="D8D0BD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0" y="4457700"/>
            <a:ext cx="5334000" cy="419100"/>
          </a:xfrm>
          <a:custGeom>
            <a:avLst/>
            <a:gdLst/>
            <a:ahLst/>
            <a:cxnLst/>
            <a:rect l="l" t="t" r="r" b="b"/>
            <a:pathLst>
              <a:path w="5334000" h="419100">
                <a:moveTo>
                  <a:pt x="0" y="304800"/>
                </a:moveTo>
                <a:cubicBezTo>
                  <a:pt x="1600200" y="0"/>
                  <a:pt x="3467100" y="419100"/>
                  <a:pt x="5334000" y="171450"/>
                </a:cubicBezTo>
              </a:path>
            </a:pathLst>
          </a:custGeom>
          <a:noFill/>
          <a:ln w="9525">
            <a:solidFill>
              <a:srgbClr val="D8D0BD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0" y="4962525"/>
            <a:ext cx="5334000" cy="352425"/>
          </a:xfrm>
          <a:custGeom>
            <a:avLst/>
            <a:gdLst/>
            <a:ahLst/>
            <a:cxnLst/>
            <a:rect l="l" t="t" r="r" b="b"/>
            <a:pathLst>
              <a:path w="5334000" h="352425">
                <a:moveTo>
                  <a:pt x="0" y="276225"/>
                </a:moveTo>
                <a:cubicBezTo>
                  <a:pt x="1600200" y="0"/>
                  <a:pt x="3467100" y="352425"/>
                  <a:pt x="5334000" y="142875"/>
                </a:cubicBezTo>
              </a:path>
            </a:pathLst>
          </a:custGeom>
          <a:noFill/>
          <a:ln w="9525">
            <a:solidFill>
              <a:srgbClr val="D8D0B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0" y="5467350"/>
            <a:ext cx="5334000" cy="285750"/>
          </a:xfrm>
          <a:custGeom>
            <a:avLst/>
            <a:gdLst/>
            <a:ahLst/>
            <a:cxnLst/>
            <a:rect l="l" t="t" r="r" b="b"/>
            <a:pathLst>
              <a:path w="5334000" h="285750">
                <a:moveTo>
                  <a:pt x="0" y="247650"/>
                </a:moveTo>
                <a:cubicBezTo>
                  <a:pt x="1600200" y="0"/>
                  <a:pt x="3467100" y="285750"/>
                  <a:pt x="5334000" y="114300"/>
                </a:cubicBezTo>
              </a:path>
            </a:pathLst>
          </a:custGeom>
          <a:noFill/>
          <a:ln w="9525">
            <a:solidFill>
              <a:srgbClr val="D8D0BD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0" y="5972175"/>
            <a:ext cx="5334000" cy="219075"/>
          </a:xfrm>
          <a:custGeom>
            <a:avLst/>
            <a:gdLst/>
            <a:ahLst/>
            <a:cxnLst/>
            <a:rect l="l" t="t" r="r" b="b"/>
            <a:pathLst>
              <a:path w="5334000" h="219075">
                <a:moveTo>
                  <a:pt x="0" y="219075"/>
                </a:moveTo>
                <a:cubicBezTo>
                  <a:pt x="1600200" y="0"/>
                  <a:pt x="3467100" y="219075"/>
                  <a:pt x="5334000" y="85725"/>
                </a:cubicBezTo>
              </a:path>
            </a:pathLst>
          </a:custGeom>
          <a:noFill/>
          <a:ln w="9525">
            <a:solidFill>
              <a:srgbClr val="D8D0B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09600" y="6337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续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董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委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</a:t>
            </a:r>
            <a:pPr algn="l" indent="0" marL="0">
              <a:buNone/>
            </a:pPr>
            <a:r>
              <a:rPr lang="en-US" sz="1050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09600" y="2399327"/>
            <a:ext cx="115824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CBAM 开始计费：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09600" y="3027977"/>
            <a:ext cx="115824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先改报实际排放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09600" y="3771900"/>
            <a:ext cx="571500" cy="38100"/>
          </a:xfrm>
          <a:prstGeom prst="rect">
            <a:avLst/>
          </a:prstGeom>
          <a:solidFill>
            <a:srgbClr val="B25E38"/>
          </a:solidFill>
          <a:ln/>
        </p:spPr>
      </p:sp>
      <p:sp>
        <p:nvSpPr>
          <p:cNvPr id="14" name="Shape 11"/>
          <p:cNvSpPr/>
          <p:nvPr/>
        </p:nvSpPr>
        <p:spPr>
          <a:xfrm>
            <a:off x="609600" y="4953000"/>
            <a:ext cx="4152900" cy="0"/>
          </a:xfrm>
          <a:prstGeom prst="line">
            <a:avLst/>
          </a:pr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4914900"/>
            <a:ext cx="76200" cy="76200"/>
          </a:xfrm>
          <a:prstGeom prst="ellipse">
            <a:avLst/>
          </a:prstGeom>
          <a:solidFill>
            <a:srgbClr val="4D5D39"/>
          </a:solidFill>
          <a:ln w="9525">
            <a:solidFill>
              <a:srgbClr val="4D5D3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0" y="4702910"/>
            <a:ext cx="1219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0" y="5064860"/>
            <a:ext cx="1219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97.5%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1090613" y="4914900"/>
            <a:ext cx="76200" cy="76200"/>
          </a:xfrm>
          <a:prstGeom prst="ellipse">
            <a:avLst/>
          </a:prstGeom>
          <a:solidFill>
            <a:srgbClr val="EFE9DC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609725" y="4914900"/>
            <a:ext cx="76200" cy="76200"/>
          </a:xfrm>
          <a:prstGeom prst="ellipse">
            <a:avLst/>
          </a:prstGeom>
          <a:solidFill>
            <a:srgbClr val="EFE9DC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2128838" y="4914900"/>
            <a:ext cx="76200" cy="76200"/>
          </a:xfrm>
          <a:prstGeom prst="ellipse">
            <a:avLst/>
          </a:prstGeom>
          <a:solidFill>
            <a:srgbClr val="EFE9DC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647950" y="4914900"/>
            <a:ext cx="76200" cy="76200"/>
          </a:xfrm>
          <a:prstGeom prst="ellipse">
            <a:avLst/>
          </a:prstGeom>
          <a:solidFill>
            <a:srgbClr val="EFE9DC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167063" y="4914900"/>
            <a:ext cx="76200" cy="76200"/>
          </a:xfrm>
          <a:prstGeom prst="ellipse">
            <a:avLst/>
          </a:prstGeom>
          <a:solidFill>
            <a:srgbClr val="EFE9DC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686175" y="4914900"/>
            <a:ext cx="76200" cy="76200"/>
          </a:xfrm>
          <a:prstGeom prst="ellipse">
            <a:avLst/>
          </a:prstGeom>
          <a:solidFill>
            <a:srgbClr val="EFE9DC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4205288" y="4914900"/>
            <a:ext cx="76200" cy="76200"/>
          </a:xfrm>
          <a:prstGeom prst="ellipse">
            <a:avLst/>
          </a:prstGeom>
          <a:solidFill>
            <a:srgbClr val="EFE9DC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724400" y="4914900"/>
            <a:ext cx="76200" cy="76200"/>
          </a:xfrm>
          <a:prstGeom prst="ellipse">
            <a:avLst/>
          </a:prstGeom>
          <a:solidFill>
            <a:srgbClr val="4D5D39"/>
          </a:solidFill>
          <a:ln w="9525">
            <a:solidFill>
              <a:srgbClr val="4D5D39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0" y="4702910"/>
            <a:ext cx="952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0" y="5064860"/>
            <a:ext cx="952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99523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0%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609600" y="53196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免费配额（CBAM 因子）从 97.5% 退到 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609600" y="5929973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10 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01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6773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38725" y="148870"/>
            <a:ext cx="71532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请委员会定两件事：改报实际排放，为三条线列预算项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5" name="Shape 23"/>
          <p:cNvSpPr/>
          <p:nvPr/>
        </p:nvSpPr>
        <p:spPr>
          <a:xfrm>
            <a:off x="702472" y="1987559"/>
            <a:ext cx="70453" cy="82543"/>
          </a:xfrm>
          <a:custGeom>
            <a:avLst/>
            <a:gdLst/>
            <a:ahLst/>
            <a:cxnLst/>
            <a:rect l="l" t="t" r="r" b="b"/>
            <a:pathLst>
              <a:path w="70453" h="82543">
                <a:moveTo>
                  <a:pt x="70453" y="70458"/>
                </a:moveTo>
                <a:arcTo hR="41275" wR="41275" stAng="2700519" swAng="5398962"/>
                <a:arcTo hR="41275" wR="41275" stAng="8099911" swAng="5400177"/>
                <a:arcTo hR="41275" wR="41275" stAng="13500519" swAng="5398962"/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50875" y="1925590"/>
            <a:ext cx="165100" cy="206469"/>
          </a:xfrm>
          <a:custGeom>
            <a:avLst/>
            <a:gdLst/>
            <a:ahLst/>
            <a:cxnLst/>
            <a:rect l="l" t="t" r="r" b="b"/>
            <a:pathLst>
              <a:path w="165100" h="206469">
                <a:moveTo>
                  <a:pt x="0" y="10366"/>
                </a:moveTo>
                <a:arcTo hR="10319" wR="10319" stAng="10800000" swAng="5400000"/>
                <a:arcTo hR="13414" wR="13414" stAng="16181096" swAng="1951255"/>
                <a:lnTo>
                  <a:pt x="27169" y="8302"/>
                </a:lnTo>
                <a:arcTo hR="13414" wR="13414" stAng="7354738" swAng="-3909476"/>
                <a:lnTo>
                  <a:pt x="51253" y="2111"/>
                </a:lnTo>
                <a:arcTo hR="13414" wR="13414" stAng="14245262" swAng="3909476"/>
                <a:lnTo>
                  <a:pt x="75327" y="8302"/>
                </a:lnTo>
                <a:arcTo hR="13414" wR="13414" stAng="7354738" swAng="-3909476"/>
                <a:lnTo>
                  <a:pt x="99401" y="2111"/>
                </a:lnTo>
                <a:arcTo hR="13414" wR="13414" stAng="14245262" swAng="3909476"/>
                <a:lnTo>
                  <a:pt x="123484" y="8302"/>
                </a:lnTo>
                <a:arcTo hR="13414" wR="13414" stAng="7354738" swAng="-3909476"/>
                <a:lnTo>
                  <a:pt x="147558" y="2111"/>
                </a:lnTo>
                <a:arcTo hR="13414" wR="13414" stAng="14267649" swAng="1951255"/>
                <a:arcTo hR="10319" wR="10319" stAng="16200000" swAng="5400000"/>
                <a:lnTo>
                  <a:pt x="165100" y="196103"/>
                </a:lnTo>
                <a:arcTo hR="10319" wR="10319" stAng="0" swAng="5400000"/>
                <a:arcTo hR="13414" wR="13414" stAng="5381096" swAng="1951255"/>
                <a:lnTo>
                  <a:pt x="137931" y="198167"/>
                </a:lnTo>
                <a:arcTo hR="13414" wR="13414" stAng="18154738" swAng="-3909476"/>
                <a:lnTo>
                  <a:pt x="113847" y="204358"/>
                </a:lnTo>
                <a:arcTo hR="13414" wR="13414" stAng="3445262" swAng="3909476"/>
                <a:lnTo>
                  <a:pt x="89773" y="198167"/>
                </a:lnTo>
                <a:arcTo hR="13414" wR="13414" stAng="18154738" swAng="-3909476"/>
                <a:lnTo>
                  <a:pt x="65699" y="204358"/>
                </a:lnTo>
                <a:arcTo hR="13414" wR="13414" stAng="3445262" swAng="3909476"/>
                <a:lnTo>
                  <a:pt x="41616" y="198167"/>
                </a:lnTo>
                <a:arcTo hR="13414" wR="13414" stAng="18154738" swAng="-3909476"/>
                <a:lnTo>
                  <a:pt x="17542" y="204358"/>
                </a:lnTo>
                <a:arcTo hR="13414" wR="13414" stAng="3467649" swAng="1951255"/>
                <a:arcTo hR="10319" wR="10319" stAng="5400000" swAng="5400000"/>
                <a:close/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92150" y="2028825"/>
            <a:ext cx="51594" cy="7739"/>
          </a:xfrm>
          <a:custGeom>
            <a:avLst/>
            <a:gdLst/>
            <a:ahLst/>
            <a:cxnLst/>
            <a:rect l="l" t="t" r="r" b="b"/>
            <a:pathLst>
              <a:path w="51594" h="7739">
                <a:moveTo>
                  <a:pt x="0" y="0"/>
                </a:moveTo>
                <a:lnTo>
                  <a:pt x="51594" y="0"/>
                </a:lnTo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28700" y="1893543"/>
            <a:ext cx="111633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账单已经在累计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028700" y="22723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年的进口按默认值算，热轧卷每吨约 €164，2027 年 9 月 30 日一次清缴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09600" y="3086100"/>
            <a:ext cx="59055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31" name="Shape 29"/>
          <p:cNvSpPr/>
          <p:nvPr/>
        </p:nvSpPr>
        <p:spPr>
          <a:xfrm>
            <a:off x="650875" y="3259137"/>
            <a:ext cx="165100" cy="206375"/>
          </a:xfrm>
          <a:custGeom>
            <a:avLst/>
            <a:gdLst/>
            <a:ahLst/>
            <a:cxnLst/>
            <a:rect l="l" t="t" r="r" b="b"/>
            <a:pathLst>
              <a:path w="165100" h="206375">
                <a:moveTo>
                  <a:pt x="20637" y="206375"/>
                </a:moveTo>
                <a:arcTo hR="20637" wR="20637" stAng="5400000" swAng="5400000"/>
                <a:lnTo>
                  <a:pt x="0" y="20638"/>
                </a:lnTo>
                <a:arcTo hR="20637" wR="20637" stAng="10800000" swAng="5400000"/>
                <a:lnTo>
                  <a:pt x="103188" y="0"/>
                </a:lnTo>
                <a:arcTo hR="24765" wR="24765" stAng="16194428" swAng="2711764"/>
                <a:lnTo>
                  <a:pt x="157794" y="44309"/>
                </a:lnTo>
                <a:arcTo hR="24765" wR="24765" stAng="18889766" swAng="2715819"/>
                <a:lnTo>
                  <a:pt x="165100" y="185738"/>
                </a:lnTo>
                <a:arcTo hR="20637" wR="20637" stAng="0" swAng="5400000"/>
                <a:close/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4062" y="3259138"/>
            <a:ext cx="61912" cy="61912"/>
          </a:xfrm>
          <a:custGeom>
            <a:avLst/>
            <a:gdLst/>
            <a:ahLst/>
            <a:cxnLst/>
            <a:rect l="l" t="t" r="r" b="b"/>
            <a:pathLst>
              <a:path w="61912" h="61912">
                <a:moveTo>
                  <a:pt x="0" y="0"/>
                </a:moveTo>
                <a:lnTo>
                  <a:pt x="0" y="51594"/>
                </a:lnTo>
                <a:arcTo hR="10319" wR="10319" stAng="10800000" swAng="-5400000"/>
                <a:lnTo>
                  <a:pt x="61912" y="61912"/>
                </a:lnTo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02469" y="3372644"/>
            <a:ext cx="61912" cy="41275"/>
          </a:xfrm>
          <a:custGeom>
            <a:avLst/>
            <a:gdLst/>
            <a:ahLst/>
            <a:cxnLst/>
            <a:rect l="l" t="t" r="r" b="b"/>
            <a:pathLst>
              <a:path w="61912" h="41275">
                <a:moveTo>
                  <a:pt x="0" y="20637"/>
                </a:moveTo>
                <a:lnTo>
                  <a:pt x="20637" y="41275"/>
                </a:lnTo>
                <a:lnTo>
                  <a:pt x="61912" y="0"/>
                </a:lnTo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28700" y="3227043"/>
            <a:ext cx="111633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最快的降费：改报实际排放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028700" y="36058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铝按行业均值情景，每吨从约 €144 降到约 €14，前提是过欧盟认可的核查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09600" y="4419600"/>
            <a:ext cx="59055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37" name="Shape 35"/>
          <p:cNvSpPr/>
          <p:nvPr/>
        </p:nvSpPr>
        <p:spPr>
          <a:xfrm>
            <a:off x="733425" y="4602956"/>
            <a:ext cx="82550" cy="185738"/>
          </a:xfrm>
          <a:custGeom>
            <a:avLst/>
            <a:gdLst/>
            <a:ahLst/>
            <a:cxnLst/>
            <a:rect l="l" t="t" r="r" b="b"/>
            <a:pathLst>
              <a:path w="82550" h="185738">
                <a:moveTo>
                  <a:pt x="20637" y="67443"/>
                </a:moveTo>
                <a:lnTo>
                  <a:pt x="20637" y="41275"/>
                </a:lnTo>
                <a:arcTo hR="41275" wR="41275" stAng="10800000" swAng="5400000"/>
                <a:lnTo>
                  <a:pt x="77391" y="0"/>
                </a:lnTo>
                <a:arcTo hR="5159" wR="5159" stAng="16200000" swAng="5400000"/>
                <a:lnTo>
                  <a:pt x="82550" y="20637"/>
                </a:lnTo>
                <a:arcTo hR="41275" wR="41275" stAng="0" swAng="5400000"/>
                <a:arcTo hR="41275" wR="41275" stAng="16200000" swAng="-5400000"/>
                <a:cubicBezTo>
                  <a:pt x="0" y="123825"/>
                  <a:pt x="10319" y="134144"/>
                  <a:pt x="10319" y="154781"/>
                </a:cubicBezTo>
                <a:arcTo hR="51594" wR="51594" stAng="0" swAng="2212194"/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50875" y="4654550"/>
            <a:ext cx="82550" cy="61912"/>
          </a:xfrm>
          <a:custGeom>
            <a:avLst/>
            <a:gdLst/>
            <a:ahLst/>
            <a:cxnLst/>
            <a:rect l="l" t="t" r="r" b="b"/>
            <a:pathLst>
              <a:path w="82550" h="61912">
                <a:moveTo>
                  <a:pt x="0" y="10319"/>
                </a:moveTo>
                <a:arcTo hR="51594" wR="51594" stAng="13987806" swAng="7612194"/>
                <a:arcTo hR="51594" wR="51594" stAng="3187806" swAng="7612194"/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61194" y="4788694"/>
            <a:ext cx="144463" cy="7739"/>
          </a:xfrm>
          <a:custGeom>
            <a:avLst/>
            <a:gdLst/>
            <a:ahLst/>
            <a:cxnLst/>
            <a:rect l="l" t="t" r="r" b="b"/>
            <a:pathLst>
              <a:path w="144463" h="7739">
                <a:moveTo>
                  <a:pt x="0" y="0"/>
                </a:moveTo>
                <a:lnTo>
                  <a:pt x="144463" y="0"/>
                </a:lnTo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28700" y="4560543"/>
            <a:ext cx="111633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绿电和工艺：今天不减账单，长期要做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028700" y="4939373"/>
            <a:ext cx="11163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绿电是国内考核和客户要求，工艺要赶在 2034 年免费配额清零之前定路线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896100" y="1866900"/>
            <a:ext cx="4686300" cy="4114800"/>
          </a:xfrm>
          <a:prstGeom prst="roundRect">
            <a:avLst>
              <a:gd name="adj" fmla="val 1852"/>
            </a:avLst>
          </a:prstGeom>
          <a:solidFill>
            <a:srgbClr val="4D5D39"/>
          </a:solidFill>
          <a:ln/>
        </p:spPr>
      </p:sp>
      <p:sp>
        <p:nvSpPr>
          <p:cNvPr id="43" name="Shape 41"/>
          <p:cNvSpPr/>
          <p:nvPr/>
        </p:nvSpPr>
        <p:spPr>
          <a:xfrm>
            <a:off x="7223090" y="2263764"/>
            <a:ext cx="133385" cy="133380"/>
          </a:xfrm>
          <a:custGeom>
            <a:avLst/>
            <a:gdLst/>
            <a:ahLst/>
            <a:cxnLst/>
            <a:rect l="l" t="t" r="r" b="b"/>
            <a:pathLst>
              <a:path w="133385" h="133380">
                <a:moveTo>
                  <a:pt x="133385" y="33349"/>
                </a:moveTo>
                <a:lnTo>
                  <a:pt x="40251" y="126471"/>
                </a:lnTo>
                <a:arcTo hR="23577" wR="23577" stAng="2699427" swAng="10800000"/>
                <a:lnTo>
                  <a:pt x="100070" y="0"/>
                </a:lnTo>
              </a:path>
            </a:pathLst>
          </a:custGeom>
          <a:noFill/>
          <a:ln w="22225">
            <a:solidFill>
              <a:srgbClr val="FFFFFF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378700" y="2263775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66675"/>
                </a:moveTo>
                <a:lnTo>
                  <a:pt x="66675" y="0"/>
                </a:lnTo>
              </a:path>
            </a:pathLst>
          </a:custGeom>
          <a:noFill/>
          <a:ln w="22225">
            <a:solidFill>
              <a:srgbClr val="FFFFF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350919" y="218043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900" y="88900"/>
                </a:moveTo>
                <a:lnTo>
                  <a:pt x="0" y="0"/>
                </a:lnTo>
              </a:path>
            </a:pathLst>
          </a:custGeom>
          <a:noFill/>
          <a:ln w="22225">
            <a:solidFill>
              <a:srgbClr val="FFFFFF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289800" y="2174875"/>
            <a:ext cx="66675" cy="66675"/>
          </a:xfrm>
          <a:custGeom>
            <a:avLst/>
            <a:gdLst/>
            <a:ahLst/>
            <a:cxnLst/>
            <a:rect l="l" t="t" r="r" b="b"/>
            <a:pathLst>
              <a:path w="66675" h="66675">
                <a:moveTo>
                  <a:pt x="0" y="66675"/>
                </a:moveTo>
                <a:lnTo>
                  <a:pt x="66675" y="0"/>
                </a:lnTo>
              </a:path>
            </a:pathLst>
          </a:custGeom>
          <a:noFill/>
          <a:ln w="22225">
            <a:solidFill>
              <a:srgbClr val="FFFFF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295356" y="223599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0"/>
                </a:moveTo>
                <a:lnTo>
                  <a:pt x="88900" y="88900"/>
                </a:lnTo>
              </a:path>
            </a:pathLst>
          </a:custGeom>
          <a:noFill/>
          <a:ln w="22225">
            <a:solidFill>
              <a:srgbClr val="FFFFFF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7581900" y="2188456"/>
            <a:ext cx="4610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EAEC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</a:t>
            </a:r>
            <a:pPr algn="l" indent="0" marL="0">
              <a:buNone/>
            </a:pPr>
            <a:r>
              <a:rPr lang="en-US" sz="1500" b="1" spc="150" kern="0" dirty="0">
                <a:solidFill>
                  <a:srgbClr val="EAEC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委</a:t>
            </a:r>
            <a:pPr algn="l" indent="0" marL="0">
              <a:buNone/>
            </a:pPr>
            <a:r>
              <a:rPr lang="en-US" sz="1500" b="1" spc="150" kern="0" dirty="0">
                <a:solidFill>
                  <a:srgbClr val="EAEC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</a:t>
            </a:r>
            <a:pPr algn="l" indent="0" marL="0">
              <a:buNone/>
            </a:pPr>
            <a:r>
              <a:rPr lang="en-US" sz="1500" b="1" spc="150" kern="0" dirty="0">
                <a:solidFill>
                  <a:srgbClr val="EAEC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1500" b="1" dirty="0">
                <a:solidFill>
                  <a:srgbClr val="EAEC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7200900" y="2866788"/>
            <a:ext cx="49911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CACEC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</a:t>
            </a:r>
            <a:endParaRPr lang="en-US" sz="3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7848600" y="2924050"/>
            <a:ext cx="4343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批准改报实际排放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7848600" y="3329648"/>
            <a:ext cx="4343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EC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启动 2026 年排放核算，约定欧盟认可的核查机构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7200900" y="4019550"/>
            <a:ext cx="4038600" cy="9525"/>
          </a:xfrm>
          <a:prstGeom prst="rect">
            <a:avLst/>
          </a:prstGeom>
          <a:solidFill>
            <a:srgbClr val="7A866B"/>
          </a:solidFill>
          <a:ln/>
        </p:spPr>
      </p:sp>
      <p:sp>
        <p:nvSpPr>
          <p:cNvPr id="53" name="Text 51"/>
          <p:cNvSpPr/>
          <p:nvPr/>
        </p:nvSpPr>
        <p:spPr>
          <a:xfrm>
            <a:off x="7200900" y="4295538"/>
            <a:ext cx="49911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CACEC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</a:t>
            </a:r>
            <a:endParaRPr lang="en-US" sz="3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7848600" y="4352800"/>
            <a:ext cx="4343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列入三条预算项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7848600" y="4758398"/>
            <a:ext cx="4343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EAEC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核算与核查、绿证采购、电炉和直接还原铁可研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02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6773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38725" y="148870"/>
            <a:ext cx="71532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年的进口，2027 年 9 月 30 日前一次申报清缴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5" name="Shape 23"/>
          <p:cNvSpPr/>
          <p:nvPr/>
        </p:nvSpPr>
        <p:spPr>
          <a:xfrm>
            <a:off x="857250" y="2990850"/>
            <a:ext cx="5466522" cy="76200"/>
          </a:xfrm>
          <a:prstGeom prst="roundRect">
            <a:avLst>
              <a:gd name="adj" fmla="val 50000"/>
            </a:avLst>
          </a:prstGeom>
          <a:solidFill>
            <a:srgbClr val="E0DFD0"/>
          </a:solidFill>
          <a:ln/>
        </p:spPr>
      </p:sp>
      <p:sp>
        <p:nvSpPr>
          <p:cNvPr id="26" name="Text 24"/>
          <p:cNvSpPr/>
          <p:nvPr/>
        </p:nvSpPr>
        <p:spPr>
          <a:xfrm>
            <a:off x="857250" y="3195575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年：进口计入排放，不必持有证书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323772" y="2990850"/>
            <a:ext cx="5010978" cy="76200"/>
          </a:xfrm>
          <a:prstGeom prst="roundRect">
            <a:avLst>
              <a:gd name="adj" fmla="val 50000"/>
            </a:avLst>
          </a:prstGeom>
          <a:solidFill>
            <a:srgbClr val="EDDDCE"/>
          </a:solidFill>
          <a:ln/>
        </p:spPr>
      </p:sp>
      <p:sp>
        <p:nvSpPr>
          <p:cNvPr id="28" name="Text 26"/>
          <p:cNvSpPr/>
          <p:nvPr/>
        </p:nvSpPr>
        <p:spPr>
          <a:xfrm>
            <a:off x="6380922" y="3195575"/>
            <a:ext cx="581107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9952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年：开卖、清缴、作废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57250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312793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768337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23880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679424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134967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590511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046054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501598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957141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412685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868228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23772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779315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234859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690402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145946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601489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057033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512576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968120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0423663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0879207" y="2952750"/>
            <a:ext cx="0" cy="152400"/>
          </a:xfrm>
          <a:prstGeom prst="line">
            <a:avLst/>
          </a:prstGeom>
          <a:noFill/>
          <a:ln w="9525">
            <a:solidFill>
              <a:srgbClr val="C9BFA8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57250" y="2266950"/>
            <a:ext cx="0" cy="704850"/>
          </a:xfrm>
          <a:prstGeom prst="line">
            <a:avLst/>
          </a:prstGeom>
          <a:noFill/>
          <a:ln w="11430">
            <a:solidFill>
              <a:srgbClr val="4D5D39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00100" y="2971800"/>
            <a:ext cx="114300" cy="11430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54" name="Text 52"/>
          <p:cNvSpPr/>
          <p:nvPr/>
        </p:nvSpPr>
        <p:spPr>
          <a:xfrm>
            <a:off x="933450" y="1778190"/>
            <a:ext cx="11258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2026-01-01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933450" y="1938998"/>
            <a:ext cx="112585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正式期开始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933450" y="2137939"/>
            <a:ext cx="11258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进口货物开始计入排放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2314989" y="2838450"/>
            <a:ext cx="0" cy="133350"/>
          </a:xfrm>
          <a:prstGeom prst="line">
            <a:avLst/>
          </a:prstGeom>
          <a:noFill/>
          <a:ln w="11430">
            <a:solidFill>
              <a:srgbClr val="4D5D39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257839" y="2971800"/>
            <a:ext cx="114300" cy="11430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59" name="Text 57"/>
          <p:cNvSpPr/>
          <p:nvPr/>
        </p:nvSpPr>
        <p:spPr>
          <a:xfrm>
            <a:off x="2391189" y="2349690"/>
            <a:ext cx="980081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2026-04-07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2391189" y="2510498"/>
            <a:ext cx="980081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Q1 证书价 €75.36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2391189" y="2709439"/>
            <a:ext cx="980081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年按季度公布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6779315" y="2266950"/>
            <a:ext cx="0" cy="704850"/>
          </a:xfrm>
          <a:prstGeom prst="line">
            <a:avLst/>
          </a:prstGeom>
          <a:noFill/>
          <a:ln w="11430">
            <a:solidFill>
              <a:srgbClr val="4D5D39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6722165" y="2971800"/>
            <a:ext cx="114300" cy="11430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64" name="Text 62"/>
          <p:cNvSpPr/>
          <p:nvPr/>
        </p:nvSpPr>
        <p:spPr>
          <a:xfrm>
            <a:off x="6855515" y="1778190"/>
            <a:ext cx="53364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2027-02-01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6855515" y="1938998"/>
            <a:ext cx="533648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证书开卖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6855515" y="2137939"/>
            <a:ext cx="533648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此后每季末须持有 50%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10408478" y="2838450"/>
            <a:ext cx="0" cy="133350"/>
          </a:xfrm>
          <a:prstGeom prst="line">
            <a:avLst/>
          </a:prstGeom>
          <a:noFill/>
          <a:ln w="11430">
            <a:solidFill>
              <a:srgbClr val="B25E38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0322753" y="2943225"/>
            <a:ext cx="171450" cy="171450"/>
          </a:xfrm>
          <a:prstGeom prst="ellipse">
            <a:avLst/>
          </a:prstGeom>
          <a:solidFill>
            <a:srgbClr val="B25E38"/>
          </a:solidFill>
          <a:ln/>
        </p:spPr>
      </p:sp>
      <p:sp>
        <p:nvSpPr>
          <p:cNvPr id="69" name="Text 67"/>
          <p:cNvSpPr/>
          <p:nvPr/>
        </p:nvSpPr>
        <p:spPr>
          <a:xfrm>
            <a:off x="0" y="2349690"/>
            <a:ext cx="1033227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2027-09-30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0" y="2501335"/>
            <a:ext cx="1033227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9952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首次申报并清缴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0" y="2709439"/>
            <a:ext cx="1033227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一次清完 2026 年全年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Shape 70"/>
          <p:cNvSpPr/>
          <p:nvPr/>
        </p:nvSpPr>
        <p:spPr>
          <a:xfrm>
            <a:off x="10879207" y="2266950"/>
            <a:ext cx="0" cy="704850"/>
          </a:xfrm>
          <a:prstGeom prst="line">
            <a:avLst/>
          </a:prstGeom>
          <a:noFill/>
          <a:ln w="11430">
            <a:solidFill>
              <a:srgbClr val="4D5D39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822057" y="2971800"/>
            <a:ext cx="114300" cy="11430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74" name="Text 72"/>
          <p:cNvSpPr/>
          <p:nvPr/>
        </p:nvSpPr>
        <p:spPr>
          <a:xfrm>
            <a:off x="0" y="1778190"/>
            <a:ext cx="1080300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2027-11-01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0" y="1938998"/>
            <a:ext cx="1080300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年证书作废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0" y="2137939"/>
            <a:ext cx="1080300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多买的只能年内回购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614363" y="3662362"/>
            <a:ext cx="2352675" cy="1247775"/>
          </a:xfrm>
          <a:prstGeom prst="roundRect">
            <a:avLst>
              <a:gd name="adj" fmla="val 4580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0100" y="383613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Q1 2026 证书价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800100" y="4041349"/>
            <a:ext cx="113919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€75.36</a:t>
            </a:r>
            <a:endParaRPr lang="en-US" sz="30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800100" y="4566814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官方公布 · 2026-04-07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3128963" y="3662362"/>
            <a:ext cx="2352675" cy="1247775"/>
          </a:xfrm>
          <a:prstGeom prst="roundRect">
            <a:avLst>
              <a:gd name="adj" fmla="val 4580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3314700" y="3836135"/>
            <a:ext cx="8877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Q2 2026 证书价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3" name="Text 81"/>
          <p:cNvSpPr/>
          <p:nvPr/>
        </p:nvSpPr>
        <p:spPr>
          <a:xfrm>
            <a:off x="3314700" y="4041349"/>
            <a:ext cx="88773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€75.28</a:t>
            </a:r>
            <a:endParaRPr lang="en-US" sz="30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3314700" y="4566814"/>
            <a:ext cx="8877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官方公布 · 2026-07-06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5643563" y="3662362"/>
            <a:ext cx="2352675" cy="1247775"/>
          </a:xfrm>
          <a:prstGeom prst="roundRect">
            <a:avLst>
              <a:gd name="adj" fmla="val 4580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5829300" y="3836135"/>
            <a:ext cx="6362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Q3 2026 证书价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5829300" y="4041349"/>
            <a:ext cx="63627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25E38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€82.32</a:t>
            </a:r>
            <a:endParaRPr lang="en-US" sz="30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8" name="Text 86"/>
          <p:cNvSpPr/>
          <p:nvPr/>
        </p:nvSpPr>
        <p:spPr>
          <a:xfrm>
            <a:off x="5829300" y="4566814"/>
            <a:ext cx="6362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按法定方法复算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9" name="Shape 87"/>
          <p:cNvSpPr/>
          <p:nvPr/>
        </p:nvSpPr>
        <p:spPr>
          <a:xfrm>
            <a:off x="7034213" y="3805237"/>
            <a:ext cx="7715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8C7B54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2647950" y="3842914"/>
            <a:ext cx="9544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96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官方待公布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1" name="Shape 89"/>
          <p:cNvSpPr/>
          <p:nvPr/>
        </p:nvSpPr>
        <p:spPr>
          <a:xfrm>
            <a:off x="8305800" y="3657600"/>
            <a:ext cx="3276600" cy="1257300"/>
          </a:xfrm>
          <a:prstGeom prst="roundRect">
            <a:avLst>
              <a:gd name="adj" fmla="val 4545"/>
            </a:avLst>
          </a:prstGeom>
          <a:solidFill>
            <a:srgbClr val="E0DFD0"/>
          </a:solidFill>
          <a:ln/>
        </p:spPr>
      </p:sp>
      <p:sp>
        <p:nvSpPr>
          <p:cNvPr id="92" name="Shape 90"/>
          <p:cNvSpPr/>
          <p:nvPr/>
        </p:nvSpPr>
        <p:spPr>
          <a:xfrm>
            <a:off x="8583613" y="3944144"/>
            <a:ext cx="6548" cy="61119"/>
          </a:xfrm>
          <a:custGeom>
            <a:avLst/>
            <a:gdLst/>
            <a:ahLst/>
            <a:cxnLst/>
            <a:rect l="l" t="t" r="r" b="b"/>
            <a:pathLst>
              <a:path w="6548" h="61119">
                <a:moveTo>
                  <a:pt x="0" y="61119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522494" y="3865567"/>
            <a:ext cx="157171" cy="43652"/>
          </a:xfrm>
          <a:custGeom>
            <a:avLst/>
            <a:gdLst/>
            <a:ahLst/>
            <a:cxnLst/>
            <a:rect l="l" t="t" r="r" b="b"/>
            <a:pathLst>
              <a:path w="157171" h="43652">
                <a:moveTo>
                  <a:pt x="70889" y="1785"/>
                </a:moveTo>
                <a:arcTo hR="17463" wR="17463" stAng="14631853" swAng="3136294"/>
                <a:lnTo>
                  <a:pt x="154727" y="35366"/>
                </a:lnTo>
                <a:arcTo hR="4366" wR="4366" stAng="17766200" swAng="9240706"/>
                <a:lnTo>
                  <a:pt x="4366" y="43652"/>
                </a:lnTo>
                <a:arcTo hR="4366" wR="4366" stAng="5399984" swAng="9233800"/>
                <a:close/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8618538" y="3944144"/>
            <a:ext cx="6548" cy="61119"/>
          </a:xfrm>
          <a:custGeom>
            <a:avLst/>
            <a:gdLst/>
            <a:ahLst/>
            <a:cxnLst/>
            <a:rect l="l" t="t" r="r" b="b"/>
            <a:pathLst>
              <a:path w="6548" h="61119">
                <a:moveTo>
                  <a:pt x="0" y="61119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8653463" y="3944144"/>
            <a:ext cx="6548" cy="61119"/>
          </a:xfrm>
          <a:custGeom>
            <a:avLst/>
            <a:gdLst/>
            <a:ahLst/>
            <a:cxnLst/>
            <a:rect l="l" t="t" r="r" b="b"/>
            <a:pathLst>
              <a:path w="6548" h="61119">
                <a:moveTo>
                  <a:pt x="0" y="61119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8522494" y="4040188"/>
            <a:ext cx="157163" cy="6548"/>
          </a:xfrm>
          <a:custGeom>
            <a:avLst/>
            <a:gdLst/>
            <a:ahLst/>
            <a:cxnLst/>
            <a:rect l="l" t="t" r="r" b="b"/>
            <a:pathLst>
              <a:path w="157163" h="6548">
                <a:moveTo>
                  <a:pt x="0" y="0"/>
                </a:moveTo>
                <a:lnTo>
                  <a:pt x="157163" y="0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8548687" y="3944144"/>
            <a:ext cx="6548" cy="61119"/>
          </a:xfrm>
          <a:custGeom>
            <a:avLst/>
            <a:gdLst/>
            <a:ahLst/>
            <a:cxnLst/>
            <a:rect l="l" t="t" r="r" b="b"/>
            <a:pathLst>
              <a:path w="6548" h="61119">
                <a:moveTo>
                  <a:pt x="0" y="61119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8801100" y="3853885"/>
            <a:ext cx="33909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谁付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9" name="Text 97"/>
          <p:cNvSpPr/>
          <p:nvPr/>
        </p:nvSpPr>
        <p:spPr>
          <a:xfrm>
            <a:off x="8496300" y="4167848"/>
            <a:ext cx="3695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法律上是欧盟的授权 CBAM 申报人，不是我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0" name="Text 98"/>
          <p:cNvSpPr/>
          <p:nvPr/>
        </p:nvSpPr>
        <p:spPr>
          <a:xfrm>
            <a:off x="8496300" y="4396448"/>
            <a:ext cx="3695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们的工厂。负担归谁，看合同。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1" name="Shape 99"/>
          <p:cNvSpPr/>
          <p:nvPr/>
        </p:nvSpPr>
        <p:spPr>
          <a:xfrm>
            <a:off x="614363" y="5186363"/>
            <a:ext cx="3333750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8C7B54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0" y="5224039"/>
            <a:ext cx="45624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4674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 条例 (EU) 2025/2083 修订后第 6、20、22 至 24 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3" name="Text 101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来源：条例 (EU) 2025/2083，欧盟委员会证书价格页，EEX 拍卖数据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03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6773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38725" y="148870"/>
            <a:ext cx="71532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991600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86450" y="148870"/>
            <a:ext cx="63055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415463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34175" y="148870"/>
            <a:ext cx="54578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2029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83932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581900" y="148870"/>
            <a:ext cx="46101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2030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026318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29625" y="148870"/>
            <a:ext cx="37623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2031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0687050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277350" y="148870"/>
            <a:ext cx="29146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2032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1110913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125075" y="148870"/>
            <a:ext cx="2066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2033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15347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默认值路径下，热轧卷每吨从约 €164 涨到 2034 年约 €312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31" name="Shape 29"/>
          <p:cNvSpPr/>
          <p:nvPr/>
        </p:nvSpPr>
        <p:spPr>
          <a:xfrm>
            <a:off x="1504950" y="4953000"/>
            <a:ext cx="6686550" cy="0"/>
          </a:xfrm>
          <a:prstGeom prst="line">
            <a:avLst/>
          </a:prstGeom>
          <a:noFill/>
          <a:ln w="9525">
            <a:solidFill>
              <a:srgbClr val="D8D0B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0" y="4883340"/>
            <a:ext cx="1409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504950" y="4109357"/>
            <a:ext cx="6686550" cy="0"/>
          </a:xfrm>
          <a:prstGeom prst="line">
            <a:avLst/>
          </a:prstGeom>
          <a:noFill/>
          <a:ln w="9525">
            <a:solidFill>
              <a:srgbClr val="D8D0B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0" y="4039697"/>
            <a:ext cx="1409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€200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1504950" y="3265714"/>
            <a:ext cx="6686550" cy="0"/>
          </a:xfrm>
          <a:prstGeom prst="line">
            <a:avLst/>
          </a:prstGeom>
          <a:noFill/>
          <a:ln w="9525">
            <a:solidFill>
              <a:srgbClr val="D8D0B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0" y="3196054"/>
            <a:ext cx="1409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€400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1504950" y="2422071"/>
            <a:ext cx="6686550" cy="0"/>
          </a:xfrm>
          <a:prstGeom prst="line">
            <a:avLst/>
          </a:prstGeom>
          <a:noFill/>
          <a:ln w="9525">
            <a:solidFill>
              <a:srgbClr val="D8D0B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0" y="2352411"/>
            <a:ext cx="1409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€600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1504950" y="2316480"/>
            <a:ext cx="6686550" cy="831533"/>
          </a:xfrm>
          <a:custGeom>
            <a:avLst/>
            <a:gdLst/>
            <a:ahLst/>
            <a:cxnLst/>
            <a:rect l="l" t="t" r="r" b="b"/>
            <a:pathLst>
              <a:path w="6686550" h="831533">
                <a:moveTo>
                  <a:pt x="0" y="831533"/>
                </a:moveTo>
                <a:lnTo>
                  <a:pt x="836295" y="616267"/>
                </a:lnTo>
                <a:lnTo>
                  <a:pt x="1671638" y="392430"/>
                </a:lnTo>
                <a:lnTo>
                  <a:pt x="2507933" y="337185"/>
                </a:lnTo>
                <a:lnTo>
                  <a:pt x="3343275" y="223838"/>
                </a:lnTo>
                <a:lnTo>
                  <a:pt x="4179570" y="173355"/>
                </a:lnTo>
                <a:lnTo>
                  <a:pt x="5014913" y="118110"/>
                </a:lnTo>
                <a:lnTo>
                  <a:pt x="5851208" y="63818"/>
                </a:lnTo>
                <a:lnTo>
                  <a:pt x="6686550" y="0"/>
                </a:lnTo>
              </a:path>
            </a:pathLst>
          </a:custGeom>
          <a:noFill/>
          <a:ln w="19050">
            <a:solidFill>
              <a:srgbClr val="8C7B5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476375" y="3119029"/>
            <a:ext cx="57150" cy="57150"/>
          </a:xfrm>
          <a:prstGeom prst="ellipse">
            <a:avLst/>
          </a:prstGeom>
          <a:solidFill>
            <a:srgbClr val="8C7B54"/>
          </a:solidFill>
          <a:ln/>
        </p:spPr>
      </p:sp>
      <p:sp>
        <p:nvSpPr>
          <p:cNvPr id="41" name="Shape 39"/>
          <p:cNvSpPr/>
          <p:nvPr/>
        </p:nvSpPr>
        <p:spPr>
          <a:xfrm>
            <a:off x="8162925" y="2288041"/>
            <a:ext cx="57150" cy="57150"/>
          </a:xfrm>
          <a:prstGeom prst="ellipse">
            <a:avLst/>
          </a:prstGeom>
          <a:solidFill>
            <a:srgbClr val="8C7B54"/>
          </a:solidFill>
          <a:ln/>
        </p:spPr>
      </p:sp>
      <p:sp>
        <p:nvSpPr>
          <p:cNvPr id="42" name="Text 40"/>
          <p:cNvSpPr/>
          <p:nvPr/>
        </p:nvSpPr>
        <p:spPr>
          <a:xfrm>
            <a:off x="8286750" y="2245116"/>
            <a:ext cx="3905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7265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碳钢螺钉螺栓 €625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1504950" y="3248978"/>
            <a:ext cx="6686550" cy="725805"/>
          </a:xfrm>
          <a:custGeom>
            <a:avLst/>
            <a:gdLst/>
            <a:ahLst/>
            <a:cxnLst/>
            <a:rect l="l" t="t" r="r" b="b"/>
            <a:pathLst>
              <a:path w="6686550" h="725805">
                <a:moveTo>
                  <a:pt x="0" y="725805"/>
                </a:moveTo>
                <a:lnTo>
                  <a:pt x="836295" y="581977"/>
                </a:lnTo>
                <a:lnTo>
                  <a:pt x="1671638" y="425767"/>
                </a:lnTo>
                <a:lnTo>
                  <a:pt x="2507933" y="366713"/>
                </a:lnTo>
                <a:lnTo>
                  <a:pt x="3343275" y="244792"/>
                </a:lnTo>
                <a:lnTo>
                  <a:pt x="4179570" y="185738"/>
                </a:lnTo>
                <a:lnTo>
                  <a:pt x="5014913" y="126682"/>
                </a:lnTo>
                <a:lnTo>
                  <a:pt x="5851208" y="67627"/>
                </a:lnTo>
                <a:lnTo>
                  <a:pt x="6686550" y="0"/>
                </a:lnTo>
              </a:path>
            </a:pathLst>
          </a:custGeom>
          <a:noFill/>
          <a:ln w="19050">
            <a:solidFill>
              <a:srgbClr val="3E6B63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476375" y="3945799"/>
            <a:ext cx="57150" cy="57150"/>
          </a:xfrm>
          <a:prstGeom prst="ellipse">
            <a:avLst/>
          </a:prstGeom>
          <a:solidFill>
            <a:srgbClr val="3E6B63"/>
          </a:solidFill>
          <a:ln/>
        </p:spPr>
      </p:sp>
      <p:sp>
        <p:nvSpPr>
          <p:cNvPr id="45" name="Shape 43"/>
          <p:cNvSpPr/>
          <p:nvPr/>
        </p:nvSpPr>
        <p:spPr>
          <a:xfrm>
            <a:off x="8162925" y="3220266"/>
            <a:ext cx="57150" cy="57150"/>
          </a:xfrm>
          <a:prstGeom prst="ellipse">
            <a:avLst/>
          </a:prstGeom>
          <a:solidFill>
            <a:srgbClr val="3E6B63"/>
          </a:solidFill>
          <a:ln/>
        </p:spPr>
      </p:sp>
      <p:sp>
        <p:nvSpPr>
          <p:cNvPr id="46" name="Text 44"/>
          <p:cNvSpPr/>
          <p:nvPr/>
        </p:nvSpPr>
        <p:spPr>
          <a:xfrm>
            <a:off x="8286750" y="3177342"/>
            <a:ext cx="3905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3E6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铝板带 €404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1504950" y="3636645"/>
            <a:ext cx="6686550" cy="624840"/>
          </a:xfrm>
          <a:custGeom>
            <a:avLst/>
            <a:gdLst/>
            <a:ahLst/>
            <a:cxnLst/>
            <a:rect l="l" t="t" r="r" b="b"/>
            <a:pathLst>
              <a:path w="6686550" h="624840">
                <a:moveTo>
                  <a:pt x="0" y="624840"/>
                </a:moveTo>
                <a:lnTo>
                  <a:pt x="836295" y="515302"/>
                </a:lnTo>
                <a:lnTo>
                  <a:pt x="1671638" y="392430"/>
                </a:lnTo>
                <a:lnTo>
                  <a:pt x="2507933" y="338138"/>
                </a:lnTo>
                <a:lnTo>
                  <a:pt x="3343275" y="223838"/>
                </a:lnTo>
                <a:lnTo>
                  <a:pt x="4179570" y="168592"/>
                </a:lnTo>
                <a:lnTo>
                  <a:pt x="5014913" y="114300"/>
                </a:lnTo>
                <a:lnTo>
                  <a:pt x="5851208" y="59055"/>
                </a:lnTo>
                <a:lnTo>
                  <a:pt x="6686550" y="0"/>
                </a:lnTo>
              </a:path>
            </a:pathLst>
          </a:custGeom>
          <a:noFill/>
          <a:ln w="38100">
            <a:solidFill>
              <a:srgbClr val="4D5D39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457325" y="4213588"/>
            <a:ext cx="95250" cy="9525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49" name="Shape 47"/>
          <p:cNvSpPr/>
          <p:nvPr/>
        </p:nvSpPr>
        <p:spPr>
          <a:xfrm>
            <a:off x="8143875" y="3589292"/>
            <a:ext cx="95250" cy="9525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50" name="Text 48"/>
          <p:cNvSpPr/>
          <p:nvPr/>
        </p:nvSpPr>
        <p:spPr>
          <a:xfrm>
            <a:off x="8286750" y="3508131"/>
            <a:ext cx="3905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热轧卷 €312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1504950" y="3712845"/>
            <a:ext cx="6686550" cy="632460"/>
          </a:xfrm>
          <a:custGeom>
            <a:avLst/>
            <a:gdLst/>
            <a:ahLst/>
            <a:cxnLst/>
            <a:rect l="l" t="t" r="r" b="b"/>
            <a:pathLst>
              <a:path w="6686550" h="632460">
                <a:moveTo>
                  <a:pt x="0" y="632460"/>
                </a:moveTo>
                <a:lnTo>
                  <a:pt x="836295" y="527685"/>
                </a:lnTo>
                <a:lnTo>
                  <a:pt x="1671638" y="409575"/>
                </a:lnTo>
                <a:lnTo>
                  <a:pt x="2507933" y="350520"/>
                </a:lnTo>
                <a:lnTo>
                  <a:pt x="3343275" y="232410"/>
                </a:lnTo>
                <a:lnTo>
                  <a:pt x="4179570" y="177165"/>
                </a:lnTo>
                <a:lnTo>
                  <a:pt x="5014913" y="121920"/>
                </a:lnTo>
                <a:lnTo>
                  <a:pt x="5851208" y="62865"/>
                </a:lnTo>
                <a:lnTo>
                  <a:pt x="6686550" y="0"/>
                </a:lnTo>
              </a:path>
            </a:pathLst>
          </a:custGeom>
          <a:noFill/>
          <a:ln w="19050">
            <a:solidFill>
              <a:srgbClr val="C9BFA8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476375" y="4317002"/>
            <a:ext cx="57150" cy="57150"/>
          </a:xfrm>
          <a:prstGeom prst="ellipse">
            <a:avLst/>
          </a:prstGeom>
          <a:solidFill>
            <a:srgbClr val="C9BFA8"/>
          </a:solidFill>
          <a:ln/>
        </p:spPr>
      </p:sp>
      <p:sp>
        <p:nvSpPr>
          <p:cNvPr id="53" name="Shape 51"/>
          <p:cNvSpPr/>
          <p:nvPr/>
        </p:nvSpPr>
        <p:spPr>
          <a:xfrm>
            <a:off x="8162925" y="3684270"/>
            <a:ext cx="57150" cy="57150"/>
          </a:xfrm>
          <a:prstGeom prst="ellipse">
            <a:avLst/>
          </a:prstGeom>
          <a:solidFill>
            <a:srgbClr val="C9BFA8"/>
          </a:solidFill>
          <a:ln/>
        </p:spPr>
      </p:sp>
      <p:sp>
        <p:nvSpPr>
          <p:cNvPr id="54" name="Text 52"/>
          <p:cNvSpPr/>
          <p:nvPr/>
        </p:nvSpPr>
        <p:spPr>
          <a:xfrm>
            <a:off x="8286750" y="3698631"/>
            <a:ext cx="3905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未锻轧铝 €294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1428750" y="4345042"/>
            <a:ext cx="10763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€164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0" y="5054790"/>
            <a:ext cx="3009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0" y="5054790"/>
            <a:ext cx="468153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0" y="5054790"/>
            <a:ext cx="63531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0" y="5054790"/>
            <a:ext cx="802481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2029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0" y="5054790"/>
            <a:ext cx="9696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0" y="5054790"/>
            <a:ext cx="1136808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2031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847725" y="5054790"/>
            <a:ext cx="113442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2032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2519363" y="5054790"/>
            <a:ext cx="967263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2033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4191000" y="5054790"/>
            <a:ext cx="8001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1509713" y="5624513"/>
            <a:ext cx="22574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25E38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0" y="5662189"/>
            <a:ext cx="5276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E56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演示 · 碳价冻结在 €75.36，不是预测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1504950" y="5257800"/>
            <a:ext cx="6686550" cy="0"/>
          </a:xfrm>
          <a:prstGeom prst="line">
            <a:avLst/>
          </a:prstGeom>
          <a:noFill/>
          <a:ln w="9525">
            <a:solidFill>
              <a:srgbClr val="D8D0BC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0" y="5319289"/>
            <a:ext cx="1238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CBAM 因子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0" y="5321490"/>
            <a:ext cx="3009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97.5%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0" y="5321490"/>
            <a:ext cx="468153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95%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0" y="5321490"/>
            <a:ext cx="63531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90%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0" y="5321490"/>
            <a:ext cx="802481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77.5%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0" y="5321490"/>
            <a:ext cx="9696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51.5%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0" y="5321490"/>
            <a:ext cx="1136808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39%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847725" y="5321490"/>
            <a:ext cx="113442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26.5%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2519363" y="5321490"/>
            <a:ext cx="967263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14%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4191000" y="5321490"/>
            <a:ext cx="8001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9523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0%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8" name="Shape 76"/>
          <p:cNvSpPr/>
          <p:nvPr/>
        </p:nvSpPr>
        <p:spPr>
          <a:xfrm>
            <a:off x="9529763" y="1871663"/>
            <a:ext cx="2047875" cy="1323975"/>
          </a:xfrm>
          <a:prstGeom prst="roundRect">
            <a:avLst>
              <a:gd name="adj" fmla="val 431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9786940" y="2101857"/>
            <a:ext cx="54194" cy="63494"/>
          </a:xfrm>
          <a:custGeom>
            <a:avLst/>
            <a:gdLst/>
            <a:ahLst/>
            <a:cxnLst/>
            <a:rect l="l" t="t" r="r" b="b"/>
            <a:pathLst>
              <a:path w="54194" h="63494">
                <a:moveTo>
                  <a:pt x="54194" y="54198"/>
                </a:moveTo>
                <a:arcTo hR="31750" wR="31750" stAng="2700519" swAng="5398962"/>
                <a:arcTo hR="31750" wR="31750" stAng="8099911" swAng="5400177"/>
                <a:arcTo hR="31750" wR="31750" stAng="13500519" swAng="5398962"/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9747250" y="2054189"/>
            <a:ext cx="127000" cy="158822"/>
          </a:xfrm>
          <a:custGeom>
            <a:avLst/>
            <a:gdLst/>
            <a:ahLst/>
            <a:cxnLst/>
            <a:rect l="l" t="t" r="r" b="b"/>
            <a:pathLst>
              <a:path w="127000" h="158822">
                <a:moveTo>
                  <a:pt x="0" y="7974"/>
                </a:moveTo>
                <a:arcTo hR="7938" wR="7938" stAng="10800000" swAng="5400000"/>
                <a:arcTo hR="10319" wR="10319" stAng="16181096" swAng="1951255"/>
                <a:lnTo>
                  <a:pt x="20899" y="6386"/>
                </a:lnTo>
                <a:arcTo hR="10319" wR="10319" stAng="7354738" swAng="-3909476"/>
                <a:lnTo>
                  <a:pt x="39426" y="1624"/>
                </a:lnTo>
                <a:arcTo hR="10319" wR="10319" stAng="14245262" swAng="3909476"/>
                <a:lnTo>
                  <a:pt x="57944" y="6386"/>
                </a:lnTo>
                <a:arcTo hR="10319" wR="10319" stAng="7354738" swAng="-3909476"/>
                <a:lnTo>
                  <a:pt x="76462" y="1624"/>
                </a:lnTo>
                <a:arcTo hR="10319" wR="10319" stAng="14245262" swAng="3909476"/>
                <a:lnTo>
                  <a:pt x="94988" y="6386"/>
                </a:lnTo>
                <a:arcTo hR="10319" wR="10319" stAng="7354738" swAng="-3909476"/>
                <a:lnTo>
                  <a:pt x="113506" y="1624"/>
                </a:lnTo>
                <a:arcTo hR="10319" wR="10319" stAng="14267649" swAng="1951255"/>
                <a:arcTo hR="7938" wR="7938" stAng="16200000" swAng="5400000"/>
                <a:lnTo>
                  <a:pt x="127000" y="150849"/>
                </a:lnTo>
                <a:arcTo hR="7938" wR="7938" stAng="0" swAng="5400000"/>
                <a:arcTo hR="10319" wR="10319" stAng="5381096" swAng="1951255"/>
                <a:lnTo>
                  <a:pt x="106101" y="152436"/>
                </a:lnTo>
                <a:arcTo hR="10319" wR="10319" stAng="18154738" swAng="-3909476"/>
                <a:lnTo>
                  <a:pt x="87574" y="157199"/>
                </a:lnTo>
                <a:arcTo hR="10319" wR="10319" stAng="3445262" swAng="3909476"/>
                <a:lnTo>
                  <a:pt x="69056" y="152436"/>
                </a:lnTo>
                <a:arcTo hR="10319" wR="10319" stAng="18154738" swAng="-3909476"/>
                <a:lnTo>
                  <a:pt x="50538" y="157199"/>
                </a:lnTo>
                <a:arcTo hR="10319" wR="10319" stAng="3445262" swAng="3909476"/>
                <a:lnTo>
                  <a:pt x="32012" y="152436"/>
                </a:lnTo>
                <a:arcTo hR="10319" wR="10319" stAng="18154738" swAng="-3909476"/>
                <a:lnTo>
                  <a:pt x="13494" y="157199"/>
                </a:lnTo>
                <a:arcTo hR="10319" wR="10319" stAng="3467649" swAng="1951255"/>
                <a:arcTo hR="7938" wR="7938" stAng="5400000" swAng="5400000"/>
                <a:close/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9779000" y="2133600"/>
            <a:ext cx="39688" cy="5953"/>
          </a:xfrm>
          <a:custGeom>
            <a:avLst/>
            <a:gdLst/>
            <a:ahLst/>
            <a:cxnLst/>
            <a:rect l="l" t="t" r="r" b="b"/>
            <a:pathLst>
              <a:path w="39688" h="5953">
                <a:moveTo>
                  <a:pt x="0" y="0"/>
                </a:moveTo>
                <a:lnTo>
                  <a:pt x="39688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9715500" y="2307818"/>
            <a:ext cx="24765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B25E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€163.5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Text 81"/>
          <p:cNvSpPr/>
          <p:nvPr/>
        </p:nvSpPr>
        <p:spPr>
          <a:xfrm>
            <a:off x="9715500" y="2728850"/>
            <a:ext cx="2476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热轧卷 2026 年每吨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9715500" y="2899939"/>
            <a:ext cx="247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每出口 1 万吨约 €164 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9529763" y="3357563"/>
            <a:ext cx="2047875" cy="1323975"/>
          </a:xfrm>
          <a:prstGeom prst="roundRect">
            <a:avLst>
              <a:gd name="adj" fmla="val 431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9842500" y="3635375"/>
            <a:ext cx="12700" cy="25400"/>
          </a:xfrm>
          <a:custGeom>
            <a:avLst/>
            <a:gdLst/>
            <a:ahLst/>
            <a:cxnLst/>
            <a:rect l="l" t="t" r="r" b="b"/>
            <a:pathLst>
              <a:path w="12700" h="25400">
                <a:moveTo>
                  <a:pt x="0" y="0"/>
                </a:moveTo>
                <a:lnTo>
                  <a:pt x="0" y="17462"/>
                </a:lnTo>
                <a:lnTo>
                  <a:pt x="12700" y="2540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9842500" y="3540125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9739313" y="355600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142875" y="27781"/>
                </a:moveTo>
                <a:lnTo>
                  <a:pt x="142875" y="15875"/>
                </a:lnTo>
                <a:arcTo hR="15875" wR="15875" stAng="0" swAng="-5400000"/>
                <a:lnTo>
                  <a:pt x="15875" y="0"/>
                </a:lnTo>
                <a:arcTo hR="15875" wR="15875" stAng="16200000" swAng="-5400000"/>
                <a:lnTo>
                  <a:pt x="0" y="127000"/>
                </a:lnTo>
                <a:arcTo hR="15875" wR="15875" stAng="10800000" swAng="-5400000"/>
                <a:lnTo>
                  <a:pt x="43656" y="1428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9739313" y="3603625"/>
            <a:ext cx="39688" cy="5953"/>
          </a:xfrm>
          <a:custGeom>
            <a:avLst/>
            <a:gdLst/>
            <a:ahLst/>
            <a:cxnLst/>
            <a:rect l="l" t="t" r="r" b="b"/>
            <a:pathLst>
              <a:path w="39688" h="5953">
                <a:moveTo>
                  <a:pt x="0" y="0"/>
                </a:moveTo>
                <a:lnTo>
                  <a:pt x="39688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9779000" y="3540125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9794875" y="3603625"/>
            <a:ext cx="95250" cy="95250"/>
          </a:xfrm>
          <a:prstGeom prst="ellipse">
            <a:avLst/>
          </a:pr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9715500" y="3793718"/>
            <a:ext cx="24765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€312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3" name="Text 91"/>
          <p:cNvSpPr/>
          <p:nvPr/>
        </p:nvSpPr>
        <p:spPr>
          <a:xfrm>
            <a:off x="9715500" y="4214750"/>
            <a:ext cx="2476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热轧卷 2034 年每吨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4" name="Text 92"/>
          <p:cNvSpPr/>
          <p:nvPr/>
        </p:nvSpPr>
        <p:spPr>
          <a:xfrm>
            <a:off x="9715500" y="4385839"/>
            <a:ext cx="247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免费配额退到零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5" name="Text 93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来源：按实施条例 (EU) 2025/2621、2025/2620，指令 2023/959 计算。2027 年起的金额是碳价冻结在 €75.36 的演示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04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8202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€164 的来历：默认值加 10%，免费部分只按欧盟基准扣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4" name="Shape 22"/>
          <p:cNvSpPr/>
          <p:nvPr/>
        </p:nvSpPr>
        <p:spPr>
          <a:xfrm>
            <a:off x="762000" y="5143500"/>
            <a:ext cx="7810500" cy="0"/>
          </a:xfrm>
          <a:prstGeom prst="line">
            <a:avLst/>
          </a:prstGeom>
          <a:noFill/>
          <a:ln w="14288">
            <a:solidFill>
              <a:srgbClr val="2B2A2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43000" y="2510937"/>
            <a:ext cx="1333500" cy="2632563"/>
          </a:xfrm>
          <a:prstGeom prst="roundRect">
            <a:avLst>
              <a:gd name="adj" fmla="val 1429"/>
            </a:avLst>
          </a:prstGeom>
          <a:solidFill>
            <a:srgbClr val="8C7B54"/>
          </a:solidFill>
          <a:ln/>
        </p:spPr>
      </p:sp>
      <p:sp>
        <p:nvSpPr>
          <p:cNvPr id="26" name="Shape 24"/>
          <p:cNvSpPr/>
          <p:nvPr/>
        </p:nvSpPr>
        <p:spPr>
          <a:xfrm>
            <a:off x="2476500" y="2510937"/>
            <a:ext cx="571500" cy="0"/>
          </a:xfrm>
          <a:prstGeom prst="line">
            <a:avLst/>
          </a:prstGeom>
          <a:noFill/>
          <a:ln w="9525">
            <a:solidFill>
              <a:srgbClr val="656155"/>
            </a:solidFill>
            <a:prstDash val="dash"/>
          </a:ln>
        </p:spPr>
      </p:sp>
      <p:sp>
        <p:nvSpPr>
          <p:cNvPr id="27" name="Text 25"/>
          <p:cNvSpPr/>
          <p:nvPr/>
        </p:nvSpPr>
        <p:spPr>
          <a:xfrm>
            <a:off x="0" y="2254046"/>
            <a:ext cx="3619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€240.2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5234648"/>
            <a:ext cx="3619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中国默认值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5454840"/>
            <a:ext cx="3619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3.187 吨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048000" y="2247900"/>
            <a:ext cx="1333500" cy="263037"/>
          </a:xfrm>
          <a:prstGeom prst="roundRect">
            <a:avLst>
              <a:gd name="adj" fmla="val 7242"/>
            </a:avLst>
          </a:prstGeom>
          <a:solidFill>
            <a:srgbClr val="C9BFA8"/>
          </a:solidFill>
          <a:ln/>
        </p:spPr>
      </p:sp>
      <p:sp>
        <p:nvSpPr>
          <p:cNvPr id="31" name="Shape 29"/>
          <p:cNvSpPr/>
          <p:nvPr/>
        </p:nvSpPr>
        <p:spPr>
          <a:xfrm>
            <a:off x="4381500" y="2247900"/>
            <a:ext cx="571500" cy="0"/>
          </a:xfrm>
          <a:prstGeom prst="line">
            <a:avLst/>
          </a:prstGeom>
          <a:noFill/>
          <a:ln w="9525">
            <a:solidFill>
              <a:srgbClr val="656155"/>
            </a:solidFill>
            <a:prstDash val="dash"/>
          </a:ln>
        </p:spPr>
      </p:sp>
      <p:sp>
        <p:nvSpPr>
          <p:cNvPr id="32" name="Text 30"/>
          <p:cNvSpPr/>
          <p:nvPr/>
        </p:nvSpPr>
        <p:spPr>
          <a:xfrm>
            <a:off x="0" y="1991009"/>
            <a:ext cx="7429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€24.0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5234648"/>
            <a:ext cx="7429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加成 10%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5454840"/>
            <a:ext cx="7429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+0.319 吨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953000" y="2247900"/>
            <a:ext cx="1333500" cy="1103660"/>
          </a:xfrm>
          <a:prstGeom prst="roundRect">
            <a:avLst>
              <a:gd name="adj" fmla="val 1726"/>
            </a:avLst>
          </a:prstGeom>
          <a:solidFill>
            <a:srgbClr val="B25E38"/>
          </a:solidFill>
          <a:ln/>
        </p:spPr>
      </p:sp>
      <p:sp>
        <p:nvSpPr>
          <p:cNvPr id="36" name="Shape 34"/>
          <p:cNvSpPr/>
          <p:nvPr/>
        </p:nvSpPr>
        <p:spPr>
          <a:xfrm>
            <a:off x="6286500" y="3351560"/>
            <a:ext cx="571500" cy="0"/>
          </a:xfrm>
          <a:prstGeom prst="line">
            <a:avLst/>
          </a:prstGeom>
          <a:noFill/>
          <a:ln w="9525">
            <a:solidFill>
              <a:srgbClr val="656155"/>
            </a:solidFill>
            <a:prstDash val="dash"/>
          </a:ln>
        </p:spPr>
      </p:sp>
      <p:sp>
        <p:nvSpPr>
          <p:cNvPr id="37" name="Text 35"/>
          <p:cNvSpPr/>
          <p:nvPr/>
        </p:nvSpPr>
        <p:spPr>
          <a:xfrm>
            <a:off x="0" y="1991009"/>
            <a:ext cx="11239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99523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−€100.7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0" y="5234648"/>
            <a:ext cx="11239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免费配额调整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5454840"/>
            <a:ext cx="11239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0.975 × 1.370 = 1.336 吨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6858000" y="3351560"/>
            <a:ext cx="1333500" cy="1791940"/>
          </a:xfrm>
          <a:prstGeom prst="roundRect">
            <a:avLst>
              <a:gd name="adj" fmla="val 1429"/>
            </a:avLst>
          </a:prstGeom>
          <a:solidFill>
            <a:srgbClr val="4D5D39"/>
          </a:solidFill>
          <a:ln/>
        </p:spPr>
      </p:sp>
      <p:sp>
        <p:nvSpPr>
          <p:cNvPr id="41" name="Text 39"/>
          <p:cNvSpPr/>
          <p:nvPr/>
        </p:nvSpPr>
        <p:spPr>
          <a:xfrm>
            <a:off x="2857500" y="3094669"/>
            <a:ext cx="9334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€163.5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857500" y="5234648"/>
            <a:ext cx="93345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应清缴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2857500" y="5454840"/>
            <a:ext cx="9334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2.170 吨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8958263" y="1871663"/>
            <a:ext cx="2619375" cy="4105275"/>
          </a:xfrm>
          <a:prstGeom prst="roundRect">
            <a:avLst>
              <a:gd name="adj" fmla="val 2182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182100" y="2081150"/>
            <a:ext cx="3009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式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9182100" y="2370374"/>
            <a:ext cx="3009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n = D × (1 + m)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9354136" y="2618024"/>
            <a:ext cx="283786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− 因子 × CSCF × BM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9182100" y="2865674"/>
            <a:ext cx="3009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成本 = n × P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9182100" y="3113324"/>
            <a:ext cx="3009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P = €75.36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9182100" y="3543300"/>
            <a:ext cx="2209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51" name="Text 49"/>
          <p:cNvSpPr/>
          <p:nvPr/>
        </p:nvSpPr>
        <p:spPr>
          <a:xfrm>
            <a:off x="9182100" y="3693805"/>
            <a:ext cx="3009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1563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D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9791700" y="3691237"/>
            <a:ext cx="2400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默认值 3.187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9182100" y="4036705"/>
            <a:ext cx="3009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1563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m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9791700" y="4034137"/>
            <a:ext cx="2400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加成 10%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9182100" y="4379605"/>
            <a:ext cx="3009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1563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因子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9791700" y="4377037"/>
            <a:ext cx="2400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97.5%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9182100" y="4722505"/>
            <a:ext cx="3009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1563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CSCF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9791700" y="4719937"/>
            <a:ext cx="2400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9182100" y="5065405"/>
            <a:ext cx="3009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1563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BM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9791700" y="5062837"/>
            <a:ext cx="2400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欧盟基准 1.370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614363" y="5719763"/>
            <a:ext cx="4019550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8C7B54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0" y="5757439"/>
            <a:ext cx="52482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4674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 条例 2025/2083 第 6(2)(c) 条 · 实施条例 2025/2620 第 6 式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来源：实施条例 (EU) 2025/2621（默认值）、2025/2620（基准），决定 (EU) 2026/1862（CSCF）。热轧卷 7208，Q1 2026 证书价 €75.36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05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8202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常见误算按排放的 97.5% 扣免费配额，每吨少算 €150 以上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4" name="Shape 22"/>
          <p:cNvSpPr/>
          <p:nvPr/>
        </p:nvSpPr>
        <p:spPr>
          <a:xfrm>
            <a:off x="614363" y="1871663"/>
            <a:ext cx="5248275" cy="2847975"/>
          </a:xfrm>
          <a:prstGeom prst="roundRect">
            <a:avLst>
              <a:gd name="adj" fmla="val 2007"/>
            </a:avLst>
          </a:prstGeom>
          <a:solidFill>
            <a:srgbClr val="F1EDE2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8650" y="1885950"/>
            <a:ext cx="5219700" cy="38100"/>
          </a:xfrm>
          <a:custGeom>
            <a:avLst/>
            <a:gdLst/>
            <a:ahLst/>
            <a:cxnLst/>
            <a:rect l="l" t="t" r="r" b="b"/>
            <a:pathLst>
              <a:path w="5219700" h="38100">
                <a:moveTo>
                  <a:pt x="0" y="38100"/>
                </a:moveTo>
                <a:arcTo hR="38100" wR="38100" stAng="10800000" swAng="5400000"/>
                <a:lnTo>
                  <a:pt x="5181600" y="0"/>
                </a:lnTo>
                <a:arcTo hR="38100" wR="38100" stAng="16200000" swAng="5400000"/>
              </a:path>
            </a:pathLst>
          </a:custGeom>
          <a:noFill/>
          <a:ln w="38100">
            <a:solidFill>
              <a:srgbClr val="65615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00113" y="2157413"/>
            <a:ext cx="123825" cy="123825"/>
          </a:xfrm>
          <a:custGeom>
            <a:avLst/>
            <a:gdLst/>
            <a:ahLst/>
            <a:cxnLst/>
            <a:rect l="l" t="t" r="r" b="b"/>
            <a:pathLst>
              <a:path w="123825" h="123825">
                <a:moveTo>
                  <a:pt x="123825" y="0"/>
                </a:moveTo>
                <a:lnTo>
                  <a:pt x="0" y="123825"/>
                </a:lnTo>
              </a:path>
            </a:pathLst>
          </a:custGeom>
          <a:noFill/>
          <a:ln w="20638">
            <a:solidFill>
              <a:srgbClr val="65615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0113" y="2157413"/>
            <a:ext cx="123825" cy="123825"/>
          </a:xfrm>
          <a:custGeom>
            <a:avLst/>
            <a:gdLst/>
            <a:ahLst/>
            <a:cxnLst/>
            <a:rect l="l" t="t" r="r" b="b"/>
            <a:pathLst>
              <a:path w="123825" h="123825">
                <a:moveTo>
                  <a:pt x="0" y="0"/>
                </a:moveTo>
                <a:lnTo>
                  <a:pt x="123825" y="123825"/>
                </a:lnTo>
              </a:path>
            </a:pathLst>
          </a:custGeom>
          <a:noFill/>
          <a:ln w="20638">
            <a:solidFill>
              <a:srgbClr val="65615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200150" y="2112256"/>
            <a:ext cx="10991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常见误算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38200" y="2576450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免费部分怎么扣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38200" y="2802814"/>
            <a:ext cx="113538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排放 × 97.5%</a:t>
            </a:r>
            <a:endParaRPr lang="en-US" sz="16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38200" y="2933700"/>
            <a:ext cx="1428378" cy="0"/>
          </a:xfrm>
          <a:prstGeom prst="line">
            <a:avLst/>
          </a:prstGeom>
          <a:noFill/>
          <a:ln w="14288">
            <a:solidFill>
              <a:srgbClr val="65615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8200" y="3300350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年热轧卷每吨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38200" y="3503504"/>
            <a:ext cx="113538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€3.6 至 €6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38200" y="4290950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出处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200150" y="4290950"/>
            <a:ext cx="10991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多家媒体和咨询网站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329363" y="1871663"/>
            <a:ext cx="5248275" cy="2847975"/>
          </a:xfrm>
          <a:prstGeom prst="roundRect">
            <a:avLst>
              <a:gd name="adj" fmla="val 200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343650" y="1885950"/>
            <a:ext cx="5219700" cy="38100"/>
          </a:xfrm>
          <a:custGeom>
            <a:avLst/>
            <a:gdLst/>
            <a:ahLst/>
            <a:cxnLst/>
            <a:rect l="l" t="t" r="r" b="b"/>
            <a:pathLst>
              <a:path w="5219700" h="38100">
                <a:moveTo>
                  <a:pt x="0" y="38100"/>
                </a:moveTo>
                <a:arcTo hR="38100" wR="38100" stAng="10800000" swAng="5400000"/>
                <a:lnTo>
                  <a:pt x="5181600" y="0"/>
                </a:lnTo>
                <a:arcTo hR="38100" wR="38100" stAng="16200000" swAng="5400000"/>
              </a:path>
            </a:pathLst>
          </a:custGeom>
          <a:noFill/>
          <a:ln w="38100">
            <a:solidFill>
              <a:srgbClr val="4D5D39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594475" y="2157413"/>
            <a:ext cx="165100" cy="113506"/>
          </a:xfrm>
          <a:custGeom>
            <a:avLst/>
            <a:gdLst/>
            <a:ahLst/>
            <a:cxnLst/>
            <a:rect l="l" t="t" r="r" b="b"/>
            <a:pathLst>
              <a:path w="165100" h="113506">
                <a:moveTo>
                  <a:pt x="165100" y="0"/>
                </a:moveTo>
                <a:lnTo>
                  <a:pt x="51594" y="113506"/>
                </a:lnTo>
                <a:lnTo>
                  <a:pt x="0" y="61912"/>
                </a:lnTo>
              </a:path>
            </a:pathLst>
          </a:custGeom>
          <a:noFill/>
          <a:ln w="20638">
            <a:solidFill>
              <a:srgbClr val="4D5D39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915150" y="2112256"/>
            <a:ext cx="5276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法规公式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553200" y="2576450"/>
            <a:ext cx="5638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免费部分怎么扣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553200" y="2802814"/>
            <a:ext cx="56388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0.975 × 欧盟基准 1.370</a:t>
            </a:r>
            <a:endParaRPr lang="en-US" sz="16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6553200" y="3300350"/>
            <a:ext cx="5638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年热轧卷每吨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553200" y="3503504"/>
            <a:ext cx="56388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B25E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€163.5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553200" y="4290950"/>
            <a:ext cx="5638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出处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915150" y="4290950"/>
            <a:ext cx="5276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实施条例 (EU) 2025/2620 第 6 式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09600" y="4953000"/>
            <a:ext cx="10972800" cy="914400"/>
          </a:xfrm>
          <a:prstGeom prst="roundRect">
            <a:avLst>
              <a:gd name="adj" fmla="val 6250"/>
            </a:avLst>
          </a:prstGeom>
          <a:solidFill>
            <a:srgbClr val="E0DFD0"/>
          </a:solidFill>
          <a:ln/>
        </p:spPr>
      </p:sp>
      <p:sp>
        <p:nvSpPr>
          <p:cNvPr id="47" name="Text 45"/>
          <p:cNvSpPr/>
          <p:nvPr/>
        </p:nvSpPr>
        <p:spPr>
          <a:xfrm>
            <a:off x="876300" y="5187746"/>
            <a:ext cx="11315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为什么差这么多：</a:t>
            </a:r>
            <a:pPr algn="l" indent="0" marL="0">
              <a:buNone/>
            </a:pPr>
            <a:r>
              <a:rPr lang="en-US" sz="1275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扣的是「欧盟基准 × 因子」，不是「排放 × 因子」。中国默认值 3.187 远高于基准 1.370，高出的部分从第一年就全额计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876300" y="5454446"/>
            <a:ext cx="11315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费。报价、预算和合同谈判一律按法规公式。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来源：实施条例 (EU) 2025/2620 第 6 式，决定 (EU) 2026/1862（CSCF 100%），指令 2023/959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06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暴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露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8202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中国是欧盟最大的 CBAM 钢铁来源，€134.6 亿里七成是制品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4" name="Text 22"/>
          <p:cNvSpPr/>
          <p:nvPr/>
        </p:nvSpPr>
        <p:spPr>
          <a:xfrm>
            <a:off x="609600" y="183386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年欧盟自中国进口的 CBAM 钢铁，按金额（亿欧元）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2495550"/>
            <a:ext cx="3316293" cy="666750"/>
          </a:xfrm>
          <a:prstGeom prst="rect">
            <a:avLst/>
          </a:prstGeom>
          <a:solidFill>
            <a:srgbClr val="82734F"/>
          </a:solidFill>
          <a:ln/>
        </p:spPr>
      </p:sp>
      <p:sp>
        <p:nvSpPr>
          <p:cNvPr id="26" name="Text 24"/>
          <p:cNvSpPr/>
          <p:nvPr/>
        </p:nvSpPr>
        <p:spPr>
          <a:xfrm>
            <a:off x="723900" y="2633962"/>
            <a:ext cx="11468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72 章钢材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23900" y="2848259"/>
            <a:ext cx="114681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41.0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3954468" y="2495550"/>
            <a:ext cx="2745218" cy="666750"/>
          </a:xfrm>
          <a:prstGeom prst="rect">
            <a:avLst/>
          </a:prstGeom>
          <a:solidFill>
            <a:srgbClr val="4D5D39"/>
          </a:solidFill>
          <a:ln/>
        </p:spPr>
      </p:sp>
      <p:sp>
        <p:nvSpPr>
          <p:cNvPr id="29" name="Text 27"/>
          <p:cNvSpPr/>
          <p:nvPr/>
        </p:nvSpPr>
        <p:spPr>
          <a:xfrm>
            <a:off x="4068768" y="2633962"/>
            <a:ext cx="81232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7326 其他钢制品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068768" y="2848259"/>
            <a:ext cx="8123232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34.0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728262" y="2495550"/>
            <a:ext cx="1937555" cy="666750"/>
          </a:xfrm>
          <a:prstGeom prst="rect">
            <a:avLst/>
          </a:prstGeom>
          <a:solidFill>
            <a:srgbClr val="4D5D39"/>
          </a:solidFill>
          <a:ln/>
        </p:spPr>
      </p:sp>
      <p:sp>
        <p:nvSpPr>
          <p:cNvPr id="32" name="Text 30"/>
          <p:cNvSpPr/>
          <p:nvPr/>
        </p:nvSpPr>
        <p:spPr>
          <a:xfrm>
            <a:off x="6842562" y="2633962"/>
            <a:ext cx="534943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7308 钢结构件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842562" y="2848259"/>
            <a:ext cx="5349438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24.1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694392" y="2495550"/>
            <a:ext cx="1358322" cy="666750"/>
          </a:xfrm>
          <a:prstGeom prst="rect">
            <a:avLst/>
          </a:prstGeom>
          <a:solidFill>
            <a:srgbClr val="647150"/>
          </a:solidFill>
          <a:ln/>
        </p:spPr>
      </p:sp>
      <p:sp>
        <p:nvSpPr>
          <p:cNvPr id="35" name="Text 33"/>
          <p:cNvSpPr/>
          <p:nvPr/>
        </p:nvSpPr>
        <p:spPr>
          <a:xfrm>
            <a:off x="8808692" y="2633962"/>
            <a:ext cx="338330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7318 螺钉螺栓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808692" y="2848259"/>
            <a:ext cx="3383308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17.0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10081288" y="2495550"/>
            <a:ext cx="1501112" cy="666750"/>
          </a:xfrm>
          <a:prstGeom prst="rect">
            <a:avLst/>
          </a:prstGeom>
          <a:solidFill>
            <a:srgbClr val="6E775D"/>
          </a:solidFill>
          <a:ln/>
        </p:spPr>
      </p:sp>
      <p:sp>
        <p:nvSpPr>
          <p:cNvPr id="38" name="Text 36"/>
          <p:cNvSpPr/>
          <p:nvPr/>
        </p:nvSpPr>
        <p:spPr>
          <a:xfrm>
            <a:off x="10195588" y="2633962"/>
            <a:ext cx="199641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73 章其余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0195588" y="2848259"/>
            <a:ext cx="1996412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18.4</a:t>
            </a:r>
            <a:endParaRPr lang="en-US" sz="13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954468" y="2343150"/>
            <a:ext cx="7599357" cy="0"/>
          </a:xfrm>
          <a:prstGeom prst="line">
            <a:avLst/>
          </a:prstGeom>
          <a:noFill/>
          <a:ln w="19050">
            <a:solidFill>
              <a:srgbClr val="B25E38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954468" y="2343150"/>
            <a:ext cx="0" cy="95250"/>
          </a:xfrm>
          <a:prstGeom prst="line">
            <a:avLst/>
          </a:prstGeom>
          <a:noFill/>
          <a:ln w="19050">
            <a:solidFill>
              <a:srgbClr val="B25E3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1553825" y="2343150"/>
            <a:ext cx="0" cy="95250"/>
          </a:xfrm>
          <a:prstGeom prst="line">
            <a:avLst/>
          </a:prstGeom>
          <a:noFill/>
          <a:ln w="19050">
            <a:solidFill>
              <a:srgbClr val="B25E3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316293" y="2148548"/>
            <a:ext cx="887570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9952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73 章制品 €93.5 亿，占 69.5%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09600" y="3271775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72 章钢材 41.0 亿欧元，占 30.5%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614363" y="3814763"/>
            <a:ext cx="3495675" cy="1323975"/>
          </a:xfrm>
          <a:prstGeom prst="roundRect">
            <a:avLst>
              <a:gd name="adj" fmla="val 431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95350" y="4062325"/>
            <a:ext cx="5953" cy="30250"/>
          </a:xfrm>
          <a:custGeom>
            <a:avLst/>
            <a:gdLst/>
            <a:ahLst/>
            <a:cxnLst/>
            <a:rect l="l" t="t" r="r" b="b"/>
            <a:pathLst>
              <a:path w="5953" h="30250">
                <a:moveTo>
                  <a:pt x="0" y="0"/>
                </a:moveTo>
                <a:lnTo>
                  <a:pt x="0" y="3025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95350" y="3997325"/>
            <a:ext cx="5953" cy="23813"/>
          </a:xfrm>
          <a:custGeom>
            <a:avLst/>
            <a:gdLst/>
            <a:ahLst/>
            <a:cxnLst/>
            <a:rect l="l" t="t" r="r" b="b"/>
            <a:pathLst>
              <a:path w="5953" h="23813">
                <a:moveTo>
                  <a:pt x="0" y="0"/>
                </a:moveTo>
                <a:lnTo>
                  <a:pt x="0" y="23813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39788" y="4021138"/>
            <a:ext cx="111125" cy="63500"/>
          </a:xfrm>
          <a:custGeom>
            <a:avLst/>
            <a:gdLst/>
            <a:ahLst/>
            <a:cxnLst/>
            <a:rect l="l" t="t" r="r" b="b"/>
            <a:pathLst>
              <a:path w="111125" h="63500">
                <a:moveTo>
                  <a:pt x="111125" y="63500"/>
                </a:moveTo>
                <a:lnTo>
                  <a:pt x="111125" y="15875"/>
                </a:lnTo>
                <a:arcTo hR="15875" wR="15875" stAng="0" swAng="-5400000"/>
                <a:lnTo>
                  <a:pt x="15875" y="0"/>
                </a:lnTo>
                <a:arcTo hR="15875" wR="15875" stAng="16200000" swAng="-5400000"/>
                <a:lnTo>
                  <a:pt x="0" y="6350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23900" y="4062323"/>
            <a:ext cx="142890" cy="91847"/>
          </a:xfrm>
          <a:custGeom>
            <a:avLst/>
            <a:gdLst/>
            <a:ahLst/>
            <a:cxnLst/>
            <a:rect l="l" t="t" r="r" b="b"/>
            <a:pathLst>
              <a:path w="142890" h="91847">
                <a:moveTo>
                  <a:pt x="130028" y="77877"/>
                </a:moveTo>
                <a:arcTo hR="92075" wR="92075" stAng="1838869" swAng="-1864590"/>
                <a:lnTo>
                  <a:pt x="77895" y="1367"/>
                </a:lnTo>
                <a:arcTo hR="15875" wR="15875" stAng="17637228" swAng="-2874457"/>
                <a:lnTo>
                  <a:pt x="12" y="30252"/>
                </a:lnTo>
                <a:arcTo hR="92075" wR="92075" stAng="10855958" swAng="-2500636"/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15975" y="4140200"/>
            <a:ext cx="158750" cy="15875"/>
          </a:xfrm>
          <a:custGeom>
            <a:avLst/>
            <a:gdLst/>
            <a:ahLst/>
            <a:cxnLst/>
            <a:rect l="l" t="t" r="r" b="b"/>
            <a:pathLst>
              <a:path w="158750" h="15875">
                <a:moveTo>
                  <a:pt x="0" y="7938"/>
                </a:moveTo>
                <a:cubicBezTo>
                  <a:pt x="4763" y="11906"/>
                  <a:pt x="9525" y="15875"/>
                  <a:pt x="19844" y="15875"/>
                </a:cubicBezTo>
                <a:cubicBezTo>
                  <a:pt x="39688" y="15875"/>
                  <a:pt x="39688" y="0"/>
                  <a:pt x="59531" y="0"/>
                </a:cubicBezTo>
                <a:cubicBezTo>
                  <a:pt x="69850" y="0"/>
                  <a:pt x="74613" y="3969"/>
                  <a:pt x="79375" y="7938"/>
                </a:cubicBezTo>
                <a:cubicBezTo>
                  <a:pt x="84138" y="11906"/>
                  <a:pt x="88900" y="15875"/>
                  <a:pt x="99219" y="15875"/>
                </a:cubicBezTo>
                <a:cubicBezTo>
                  <a:pt x="119063" y="15875"/>
                  <a:pt x="119063" y="0"/>
                  <a:pt x="138906" y="0"/>
                </a:cubicBezTo>
                <a:cubicBezTo>
                  <a:pt x="149225" y="0"/>
                  <a:pt x="153988" y="3969"/>
                  <a:pt x="158750" y="7938"/>
                </a:cubicBez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00100" y="4250918"/>
            <a:ext cx="113919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907 万吨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800100" y="467195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年欧盟自中国进口 CBAM 钢铁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800100" y="4843039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金额 €134.6 亿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4348163" y="3814763"/>
            <a:ext cx="3495675" cy="1323975"/>
          </a:xfrm>
          <a:prstGeom prst="roundRect">
            <a:avLst>
              <a:gd name="adj" fmla="val 431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557713" y="400526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0" y="0"/>
                </a:moveTo>
                <a:lnTo>
                  <a:pt x="0" y="127000"/>
                </a:lnTo>
                <a:arcTo hR="15875" wR="15875" stAng="10800000" swAng="-5400000"/>
                <a:lnTo>
                  <a:pt x="142875" y="1428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676775" y="4052888"/>
            <a:ext cx="5953" cy="63500"/>
          </a:xfrm>
          <a:custGeom>
            <a:avLst/>
            <a:gdLst/>
            <a:ahLst/>
            <a:cxnLst/>
            <a:rect l="l" t="t" r="r" b="b"/>
            <a:pathLst>
              <a:path w="5953" h="63500">
                <a:moveTo>
                  <a:pt x="0" y="6350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637088" y="4021138"/>
            <a:ext cx="5953" cy="95250"/>
          </a:xfrm>
          <a:custGeom>
            <a:avLst/>
            <a:gdLst/>
            <a:ahLst/>
            <a:cxnLst/>
            <a:rect l="l" t="t" r="r" b="b"/>
            <a:pathLst>
              <a:path w="5953" h="95250">
                <a:moveTo>
                  <a:pt x="0" y="9525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597400" y="4092575"/>
            <a:ext cx="5953" cy="23813"/>
          </a:xfrm>
          <a:custGeom>
            <a:avLst/>
            <a:gdLst/>
            <a:ahLst/>
            <a:cxnLst/>
            <a:rect l="l" t="t" r="r" b="b"/>
            <a:pathLst>
              <a:path w="5953" h="23813">
                <a:moveTo>
                  <a:pt x="0" y="23813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533900" y="4250918"/>
            <a:ext cx="76581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B25E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21.1%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4533900" y="4671950"/>
            <a:ext cx="7658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占欧盟自域外同类进口金额，排第一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4533900" y="4843039"/>
            <a:ext cx="765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第二是土耳其 €71.8 亿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8081962" y="3814763"/>
            <a:ext cx="3495675" cy="1323975"/>
          </a:xfrm>
          <a:prstGeom prst="roundRect">
            <a:avLst>
              <a:gd name="adj" fmla="val 431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91512" y="3997341"/>
            <a:ext cx="142875" cy="158717"/>
          </a:xfrm>
          <a:custGeom>
            <a:avLst/>
            <a:gdLst/>
            <a:ahLst/>
            <a:cxnLst/>
            <a:rect l="l" t="t" r="r" b="b"/>
            <a:pathLst>
              <a:path w="142875" h="158717">
                <a:moveTo>
                  <a:pt x="63500" y="156591"/>
                </a:moveTo>
                <a:arcTo hR="15875" wR="15875" stAng="7200000" swAng="-3600000"/>
                <a:lnTo>
                  <a:pt x="134938" y="124841"/>
                </a:lnTo>
                <a:arcTo hR="15875" wR="15875" stAng="3600002" swAng="-3596476"/>
                <a:lnTo>
                  <a:pt x="142875" y="47609"/>
                </a:lnTo>
                <a:arcTo hR="15875" wR="15875" stAng="21596474" swAng="-3596476"/>
                <a:lnTo>
                  <a:pt x="79375" y="2127"/>
                </a:lnTo>
                <a:arcTo hR="15875" wR="15875" stAng="18000000" swAng="-3600000"/>
                <a:lnTo>
                  <a:pt x="7938" y="33877"/>
                </a:lnTo>
                <a:arcTo hR="15875" wR="15875" stAng="14400002" swAng="-3596476"/>
                <a:lnTo>
                  <a:pt x="0" y="111109"/>
                </a:lnTo>
                <a:arcTo hR="15875" wR="15875" stAng="10796474" swAng="-3596476"/>
                <a:close/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8362950" y="4076700"/>
            <a:ext cx="5953" cy="79375"/>
          </a:xfrm>
          <a:custGeom>
            <a:avLst/>
            <a:gdLst/>
            <a:ahLst/>
            <a:cxnLst/>
            <a:rect l="l" t="t" r="r" b="b"/>
            <a:pathLst>
              <a:path w="5953" h="79375">
                <a:moveTo>
                  <a:pt x="0" y="79375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8293814" y="4037013"/>
            <a:ext cx="138271" cy="39688"/>
          </a:xfrm>
          <a:custGeom>
            <a:avLst/>
            <a:gdLst/>
            <a:ahLst/>
            <a:cxnLst/>
            <a:rect l="l" t="t" r="r" b="b"/>
            <a:pathLst>
              <a:path w="138271" h="39688">
                <a:moveTo>
                  <a:pt x="0" y="0"/>
                </a:moveTo>
                <a:lnTo>
                  <a:pt x="69136" y="39688"/>
                </a:lnTo>
                <a:lnTo>
                  <a:pt x="138271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8327231" y="4015343"/>
            <a:ext cx="71438" cy="40878"/>
          </a:xfrm>
          <a:custGeom>
            <a:avLst/>
            <a:gdLst/>
            <a:ahLst/>
            <a:cxnLst/>
            <a:rect l="l" t="t" r="r" b="b"/>
            <a:pathLst>
              <a:path w="71438" h="40878">
                <a:moveTo>
                  <a:pt x="0" y="0"/>
                </a:moveTo>
                <a:lnTo>
                  <a:pt x="71438" y="40878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267700" y="4250918"/>
            <a:ext cx="39243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€32.5 亿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8267700" y="4671950"/>
            <a:ext cx="3924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铝：61.3 万吨，占 10.7%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8267700" y="4843039"/>
            <a:ext cx="392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42% 是其他铝制品 7616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来源：Eurostat Comext DS-045409（2026 年 9 月 15 日更新），按附件 I 编码汇总。金额为欧盟进口统计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07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暴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露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8202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5347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制品的默认值是钢板的两倍：螺钉螺栓 2026 年每吨约 €428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rcRect l="17857" r="17857" t="0" b="0"/>
          <a:stretch/>
        </p:blipFill>
        <p:spPr>
          <a:xfrm>
            <a:off x="609600" y="1866900"/>
            <a:ext cx="4572000" cy="4000500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609600" y="59479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示意图：紧固件仓库（AI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5562600" y="1890650"/>
            <a:ext cx="6629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中国默认值，tCO₂e/吨（加成前）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5562600" y="2252962"/>
            <a:ext cx="6629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热轧材 7208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7429500" y="2228850"/>
            <a:ext cx="1823019" cy="247650"/>
          </a:xfrm>
          <a:prstGeom prst="roundRect">
            <a:avLst>
              <a:gd name="adj" fmla="val 7692"/>
            </a:avLst>
          </a:prstGeom>
          <a:solidFill>
            <a:srgbClr val="8C7B54"/>
          </a:solidFill>
          <a:ln/>
        </p:spPr>
      </p:sp>
      <p:sp>
        <p:nvSpPr>
          <p:cNvPr id="29" name="Text 26"/>
          <p:cNvSpPr/>
          <p:nvPr/>
        </p:nvSpPr>
        <p:spPr>
          <a:xfrm>
            <a:off x="9328719" y="2275124"/>
            <a:ext cx="286328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726547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3.187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5562600" y="2805412"/>
            <a:ext cx="6629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钢结构件 7308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7429500" y="2781300"/>
            <a:ext cx="3452124" cy="247650"/>
          </a:xfrm>
          <a:prstGeom prst="roundRect">
            <a:avLst>
              <a:gd name="adj" fmla="val 7692"/>
            </a:avLst>
          </a:prstGeom>
          <a:solidFill>
            <a:srgbClr val="4D5D39"/>
          </a:solidFill>
          <a:ln/>
        </p:spPr>
      </p:sp>
      <p:sp>
        <p:nvSpPr>
          <p:cNvPr id="32" name="Text 29"/>
          <p:cNvSpPr/>
          <p:nvPr/>
        </p:nvSpPr>
        <p:spPr>
          <a:xfrm>
            <a:off x="10957824" y="2827574"/>
            <a:ext cx="123417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6.035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5562600" y="3357862"/>
            <a:ext cx="6629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9952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碳钢螺钉螺栓 7318 15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7429500" y="3333750"/>
            <a:ext cx="3646610" cy="247650"/>
          </a:xfrm>
          <a:prstGeom prst="roundRect">
            <a:avLst>
              <a:gd name="adj" fmla="val 7692"/>
            </a:avLst>
          </a:prstGeom>
          <a:solidFill>
            <a:srgbClr val="B25E38"/>
          </a:solidFill>
          <a:ln/>
        </p:spPr>
      </p:sp>
      <p:sp>
        <p:nvSpPr>
          <p:cNvPr id="35" name="Text 32"/>
          <p:cNvSpPr/>
          <p:nvPr/>
        </p:nvSpPr>
        <p:spPr>
          <a:xfrm>
            <a:off x="11152310" y="3380024"/>
            <a:ext cx="10396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99523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6.375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8213164" y="2133600"/>
            <a:ext cx="0" cy="1714500"/>
          </a:xfrm>
          <a:prstGeom prst="line">
            <a:avLst/>
          </a:prstGeom>
          <a:noFill/>
          <a:ln w="19050">
            <a:solidFill>
              <a:srgbClr val="4D5D39"/>
            </a:solidFill>
            <a:prstDash val="dash"/>
          </a:ln>
        </p:spPr>
      </p:sp>
      <p:sp>
        <p:nvSpPr>
          <p:cNvPr id="37" name="Text 34"/>
          <p:cNvSpPr/>
          <p:nvPr/>
        </p:nvSpPr>
        <p:spPr>
          <a:xfrm>
            <a:off x="8270314" y="3862325"/>
            <a:ext cx="392168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欧盟基准约 1.37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5567363" y="4271963"/>
            <a:ext cx="2905125" cy="1323975"/>
          </a:xfrm>
          <a:prstGeom prst="roundRect">
            <a:avLst>
              <a:gd name="adj" fmla="val 431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5824540" y="4502157"/>
            <a:ext cx="54194" cy="63494"/>
          </a:xfrm>
          <a:custGeom>
            <a:avLst/>
            <a:gdLst/>
            <a:ahLst/>
            <a:cxnLst/>
            <a:rect l="l" t="t" r="r" b="b"/>
            <a:pathLst>
              <a:path w="54194" h="63494">
                <a:moveTo>
                  <a:pt x="54194" y="54198"/>
                </a:moveTo>
                <a:arcTo hR="31750" wR="31750" stAng="2700519" swAng="5398962"/>
                <a:arcTo hR="31750" wR="31750" stAng="8099911" swAng="5400177"/>
                <a:arcTo hR="31750" wR="31750" stAng="13500519" swAng="5398962"/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5784850" y="4454489"/>
            <a:ext cx="127000" cy="158822"/>
          </a:xfrm>
          <a:custGeom>
            <a:avLst/>
            <a:gdLst/>
            <a:ahLst/>
            <a:cxnLst/>
            <a:rect l="l" t="t" r="r" b="b"/>
            <a:pathLst>
              <a:path w="127000" h="158822">
                <a:moveTo>
                  <a:pt x="0" y="7974"/>
                </a:moveTo>
                <a:arcTo hR="7938" wR="7938" stAng="10800000" swAng="5400000"/>
                <a:arcTo hR="10319" wR="10319" stAng="16181096" swAng="1951255"/>
                <a:lnTo>
                  <a:pt x="20899" y="6386"/>
                </a:lnTo>
                <a:arcTo hR="10319" wR="10319" stAng="7354738" swAng="-3909476"/>
                <a:lnTo>
                  <a:pt x="39426" y="1624"/>
                </a:lnTo>
                <a:arcTo hR="10319" wR="10319" stAng="14245262" swAng="3909476"/>
                <a:lnTo>
                  <a:pt x="57944" y="6386"/>
                </a:lnTo>
                <a:arcTo hR="10319" wR="10319" stAng="7354738" swAng="-3909476"/>
                <a:lnTo>
                  <a:pt x="76462" y="1624"/>
                </a:lnTo>
                <a:arcTo hR="10319" wR="10319" stAng="14245262" swAng="3909476"/>
                <a:lnTo>
                  <a:pt x="94988" y="6386"/>
                </a:lnTo>
                <a:arcTo hR="10319" wR="10319" stAng="7354738" swAng="-3909476"/>
                <a:lnTo>
                  <a:pt x="113506" y="1624"/>
                </a:lnTo>
                <a:arcTo hR="10319" wR="10319" stAng="14267649" swAng="1951255"/>
                <a:arcTo hR="7938" wR="7938" stAng="16200000" swAng="5400000"/>
                <a:lnTo>
                  <a:pt x="127000" y="150849"/>
                </a:lnTo>
                <a:arcTo hR="7938" wR="7938" stAng="0" swAng="5400000"/>
                <a:arcTo hR="10319" wR="10319" stAng="5381096" swAng="1951255"/>
                <a:lnTo>
                  <a:pt x="106101" y="152436"/>
                </a:lnTo>
                <a:arcTo hR="10319" wR="10319" stAng="18154738" swAng="-3909476"/>
                <a:lnTo>
                  <a:pt x="87574" y="157199"/>
                </a:lnTo>
                <a:arcTo hR="10319" wR="10319" stAng="3445262" swAng="3909476"/>
                <a:lnTo>
                  <a:pt x="69056" y="152436"/>
                </a:lnTo>
                <a:arcTo hR="10319" wR="10319" stAng="18154738" swAng="-3909476"/>
                <a:lnTo>
                  <a:pt x="50538" y="157199"/>
                </a:lnTo>
                <a:arcTo hR="10319" wR="10319" stAng="3445262" swAng="3909476"/>
                <a:lnTo>
                  <a:pt x="32012" y="152436"/>
                </a:lnTo>
                <a:arcTo hR="10319" wR="10319" stAng="18154738" swAng="-3909476"/>
                <a:lnTo>
                  <a:pt x="13494" y="157199"/>
                </a:lnTo>
                <a:arcTo hR="10319" wR="10319" stAng="3467649" swAng="1951255"/>
                <a:arcTo hR="7938" wR="7938" stAng="5400000" swAng="5400000"/>
                <a:close/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5816600" y="4533900"/>
            <a:ext cx="39688" cy="5953"/>
          </a:xfrm>
          <a:custGeom>
            <a:avLst/>
            <a:gdLst/>
            <a:ahLst/>
            <a:cxnLst/>
            <a:rect l="l" t="t" r="r" b="b"/>
            <a:pathLst>
              <a:path w="39688" h="5953">
                <a:moveTo>
                  <a:pt x="0" y="0"/>
                </a:moveTo>
                <a:lnTo>
                  <a:pt x="39688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753100" y="4708118"/>
            <a:ext cx="64389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B25E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€428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0"/>
          <p:cNvSpPr/>
          <p:nvPr/>
        </p:nvSpPr>
        <p:spPr>
          <a:xfrm>
            <a:off x="5753100" y="5129150"/>
            <a:ext cx="6438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螺钉螺栓 2026 年每吨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1"/>
          <p:cNvSpPr/>
          <p:nvPr/>
        </p:nvSpPr>
        <p:spPr>
          <a:xfrm>
            <a:off x="5753100" y="5300239"/>
            <a:ext cx="643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是热轧卷的 2.6 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2"/>
          <p:cNvSpPr/>
          <p:nvPr/>
        </p:nvSpPr>
        <p:spPr>
          <a:xfrm>
            <a:off x="8672513" y="4271963"/>
            <a:ext cx="2905125" cy="1323975"/>
          </a:xfrm>
          <a:prstGeom prst="roundRect">
            <a:avLst>
              <a:gd name="adj" fmla="val 431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8985250" y="4549775"/>
            <a:ext cx="12700" cy="25400"/>
          </a:xfrm>
          <a:custGeom>
            <a:avLst/>
            <a:gdLst/>
            <a:ahLst/>
            <a:cxnLst/>
            <a:rect l="l" t="t" r="r" b="b"/>
            <a:pathLst>
              <a:path w="12700" h="25400">
                <a:moveTo>
                  <a:pt x="0" y="0"/>
                </a:moveTo>
                <a:lnTo>
                  <a:pt x="0" y="17462"/>
                </a:lnTo>
                <a:lnTo>
                  <a:pt x="12700" y="2540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8985250" y="4454525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8882063" y="447040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142875" y="27781"/>
                </a:moveTo>
                <a:lnTo>
                  <a:pt x="142875" y="15875"/>
                </a:lnTo>
                <a:arcTo hR="15875" wR="15875" stAng="0" swAng="-5400000"/>
                <a:lnTo>
                  <a:pt x="15875" y="0"/>
                </a:lnTo>
                <a:arcTo hR="15875" wR="15875" stAng="16200000" swAng="-5400000"/>
                <a:lnTo>
                  <a:pt x="0" y="127000"/>
                </a:lnTo>
                <a:arcTo hR="15875" wR="15875" stAng="10800000" swAng="-5400000"/>
                <a:lnTo>
                  <a:pt x="43656" y="1428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8882063" y="4518025"/>
            <a:ext cx="39688" cy="5953"/>
          </a:xfrm>
          <a:custGeom>
            <a:avLst/>
            <a:gdLst/>
            <a:ahLst/>
            <a:cxnLst/>
            <a:rect l="l" t="t" r="r" b="b"/>
            <a:pathLst>
              <a:path w="39688" h="5953">
                <a:moveTo>
                  <a:pt x="0" y="0"/>
                </a:moveTo>
                <a:lnTo>
                  <a:pt x="39688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921750" y="4454525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8937625" y="4518025"/>
            <a:ext cx="95250" cy="95250"/>
          </a:xfrm>
          <a:prstGeom prst="ellipse">
            <a:avLst/>
          </a:pr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8858250" y="4708118"/>
            <a:ext cx="333375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€625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0"/>
          <p:cNvSpPr/>
          <p:nvPr/>
        </p:nvSpPr>
        <p:spPr>
          <a:xfrm>
            <a:off x="8858250" y="5129150"/>
            <a:ext cx="3333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螺钉螺栓 2034 年每吨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1"/>
          <p:cNvSpPr/>
          <p:nvPr/>
        </p:nvSpPr>
        <p:spPr>
          <a:xfrm>
            <a:off x="8863013" y="5300663"/>
            <a:ext cx="22574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25E38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7791450" y="5338339"/>
            <a:ext cx="4400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559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演示 · 碳价冻结在 €75.36，不是预测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3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来源：实施条例 (EU) 2025/2621、2026/1740、2025/2620，按 €75.36 计算。图为 AI 生成的示意图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08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暴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露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8202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按默认值，中国热轧卷每吨比土耳其多付约 €63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4" name="Text 22"/>
          <p:cNvSpPr/>
          <p:nvPr/>
        </p:nvSpPr>
        <p:spPr>
          <a:xfrm>
            <a:off x="609600" y="18906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热轧扁平材 7208 默认值，tCO₂e/吨（加成前）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2272735"/>
            <a:ext cx="1581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印度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1714500" y="2247900"/>
            <a:ext cx="5189660" cy="285750"/>
          </a:xfrm>
          <a:prstGeom prst="roundRect">
            <a:avLst>
              <a:gd name="adj" fmla="val 6667"/>
            </a:avLst>
          </a:prstGeom>
          <a:solidFill>
            <a:srgbClr val="C9BFA8"/>
          </a:solidFill>
          <a:ln/>
        </p:spPr>
      </p:sp>
      <p:sp>
        <p:nvSpPr>
          <p:cNvPr id="27" name="Text 25"/>
          <p:cNvSpPr/>
          <p:nvPr/>
        </p:nvSpPr>
        <p:spPr>
          <a:xfrm>
            <a:off x="6999410" y="2313224"/>
            <a:ext cx="519259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4.28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2825185"/>
            <a:ext cx="1581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9952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1714500" y="2800350"/>
            <a:ext cx="3864357" cy="285750"/>
          </a:xfrm>
          <a:prstGeom prst="roundRect">
            <a:avLst>
              <a:gd name="adj" fmla="val 6667"/>
            </a:avLst>
          </a:prstGeom>
          <a:solidFill>
            <a:srgbClr val="B25E38"/>
          </a:solidFill>
          <a:ln/>
        </p:spPr>
      </p:sp>
      <p:sp>
        <p:nvSpPr>
          <p:cNvPr id="30" name="Text 28"/>
          <p:cNvSpPr/>
          <p:nvPr/>
        </p:nvSpPr>
        <p:spPr>
          <a:xfrm>
            <a:off x="5674107" y="2865674"/>
            <a:ext cx="651789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99523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3.187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0" y="3377635"/>
            <a:ext cx="1581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乌克兰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1714500" y="3352800"/>
            <a:ext cx="3010730" cy="285750"/>
          </a:xfrm>
          <a:prstGeom prst="roundRect">
            <a:avLst>
              <a:gd name="adj" fmla="val 6667"/>
            </a:avLst>
          </a:prstGeom>
          <a:solidFill>
            <a:srgbClr val="C9BFA8"/>
          </a:solidFill>
          <a:ln/>
        </p:spPr>
      </p:sp>
      <p:sp>
        <p:nvSpPr>
          <p:cNvPr id="33" name="Text 31"/>
          <p:cNvSpPr/>
          <p:nvPr/>
        </p:nvSpPr>
        <p:spPr>
          <a:xfrm>
            <a:off x="4820480" y="3418124"/>
            <a:ext cx="737152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2.483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3930085"/>
            <a:ext cx="1581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土耳其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1714500" y="3905250"/>
            <a:ext cx="2944041" cy="285750"/>
          </a:xfrm>
          <a:prstGeom prst="roundRect">
            <a:avLst>
              <a:gd name="adj" fmla="val 6667"/>
            </a:avLst>
          </a:prstGeom>
          <a:solidFill>
            <a:srgbClr val="C9BFA8"/>
          </a:solidFill>
          <a:ln/>
        </p:spPr>
      </p:sp>
      <p:sp>
        <p:nvSpPr>
          <p:cNvPr id="36" name="Text 34"/>
          <p:cNvSpPr/>
          <p:nvPr/>
        </p:nvSpPr>
        <p:spPr>
          <a:xfrm>
            <a:off x="4753791" y="3970574"/>
            <a:ext cx="743820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2.428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0" y="4482535"/>
            <a:ext cx="1581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越南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1714500" y="4457700"/>
            <a:ext cx="2849463" cy="285750"/>
          </a:xfrm>
          <a:prstGeom prst="roundRect">
            <a:avLst>
              <a:gd name="adj" fmla="val 6667"/>
            </a:avLst>
          </a:prstGeom>
          <a:solidFill>
            <a:srgbClr val="C9BFA8"/>
          </a:solidFill>
          <a:ln/>
        </p:spPr>
      </p:sp>
      <p:sp>
        <p:nvSpPr>
          <p:cNvPr id="39" name="Text 37"/>
          <p:cNvSpPr/>
          <p:nvPr/>
        </p:nvSpPr>
        <p:spPr>
          <a:xfrm>
            <a:off x="4659213" y="4523024"/>
            <a:ext cx="753278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2.35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0" y="5034985"/>
            <a:ext cx="1581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韩国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1714500" y="5010150"/>
            <a:ext cx="2568154" cy="285750"/>
          </a:xfrm>
          <a:prstGeom prst="roundRect">
            <a:avLst>
              <a:gd name="adj" fmla="val 6667"/>
            </a:avLst>
          </a:prstGeom>
          <a:solidFill>
            <a:srgbClr val="C9BFA8"/>
          </a:solidFill>
          <a:ln/>
        </p:spPr>
      </p:sp>
      <p:sp>
        <p:nvSpPr>
          <p:cNvPr id="42" name="Text 40"/>
          <p:cNvSpPr/>
          <p:nvPr/>
        </p:nvSpPr>
        <p:spPr>
          <a:xfrm>
            <a:off x="4377904" y="5075474"/>
            <a:ext cx="781409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2.118</a:t>
            </a:r>
            <a:endParaRPr lang="en-US" sz="11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3375676" y="2114550"/>
            <a:ext cx="0" cy="3505200"/>
          </a:xfrm>
          <a:prstGeom prst="line">
            <a:avLst/>
          </a:prstGeom>
          <a:noFill/>
          <a:ln w="19050">
            <a:solidFill>
              <a:srgbClr val="4D5D39"/>
            </a:solidFill>
            <a:prstDash val="dash"/>
          </a:ln>
        </p:spPr>
      </p:sp>
      <p:sp>
        <p:nvSpPr>
          <p:cNvPr id="44" name="Text 42"/>
          <p:cNvSpPr/>
          <p:nvPr/>
        </p:nvSpPr>
        <p:spPr>
          <a:xfrm>
            <a:off x="3432826" y="5653025"/>
            <a:ext cx="875917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欧盟基准 1.370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7624762" y="1871663"/>
            <a:ext cx="3952875" cy="1323975"/>
          </a:xfrm>
          <a:prstGeom prst="roundRect">
            <a:avLst>
              <a:gd name="adj" fmla="val 431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905750" y="2062162"/>
            <a:ext cx="5953" cy="142875"/>
          </a:xfrm>
          <a:custGeom>
            <a:avLst/>
            <a:gdLst/>
            <a:ahLst/>
            <a:cxnLst/>
            <a:rect l="l" t="t" r="r" b="b"/>
            <a:pathLst>
              <a:path w="5953"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937500" y="2093912"/>
            <a:ext cx="47625" cy="79375"/>
          </a:xfrm>
          <a:custGeom>
            <a:avLst/>
            <a:gdLst/>
            <a:ahLst/>
            <a:cxnLst/>
            <a:rect l="l" t="t" r="r" b="b"/>
            <a:pathLst>
              <a:path w="47625" h="79375">
                <a:moveTo>
                  <a:pt x="23813" y="7938"/>
                </a:moveTo>
                <a:lnTo>
                  <a:pt x="47625" y="71438"/>
                </a:lnTo>
                <a:arcTo hR="39688" wR="39688" stAng="3187806" swAng="4424388"/>
                <a:close/>
                <a:lnTo>
                  <a:pt x="23813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834312" y="2078037"/>
            <a:ext cx="142875" cy="15875"/>
          </a:xfrm>
          <a:custGeom>
            <a:avLst/>
            <a:gdLst/>
            <a:ahLst/>
            <a:cxnLst/>
            <a:rect l="l" t="t" r="r" b="b"/>
            <a:pathLst>
              <a:path w="142875" h="15875">
                <a:moveTo>
                  <a:pt x="0" y="15875"/>
                </a:moveTo>
                <a:lnTo>
                  <a:pt x="7938" y="15875"/>
                </a:lnTo>
                <a:arcTo hR="134938" wR="134938" stAng="5400000" swAng="-1684349"/>
                <a:arcTo hR="134938" wR="134938" stAng="7084349" swAng="-1684349"/>
                <a:lnTo>
                  <a:pt x="142875" y="158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826375" y="2093912"/>
            <a:ext cx="47625" cy="79375"/>
          </a:xfrm>
          <a:custGeom>
            <a:avLst/>
            <a:gdLst/>
            <a:ahLst/>
            <a:cxnLst/>
            <a:rect l="l" t="t" r="r" b="b"/>
            <a:pathLst>
              <a:path w="47625" h="79375">
                <a:moveTo>
                  <a:pt x="23813" y="7938"/>
                </a:moveTo>
                <a:lnTo>
                  <a:pt x="47625" y="71438"/>
                </a:lnTo>
                <a:arcTo hR="39688" wR="39688" stAng="3187806" swAng="4424388"/>
                <a:close/>
                <a:lnTo>
                  <a:pt x="23813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866063" y="2205037"/>
            <a:ext cx="79375" cy="5953"/>
          </a:xfrm>
          <a:custGeom>
            <a:avLst/>
            <a:gdLst/>
            <a:ahLst/>
            <a:cxnLst/>
            <a:rect l="l" t="t" r="r" b="b"/>
            <a:pathLst>
              <a:path w="79375" h="5953">
                <a:moveTo>
                  <a:pt x="0" y="0"/>
                </a:moveTo>
                <a:lnTo>
                  <a:pt x="79375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810500" y="2307818"/>
            <a:ext cx="43815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B25E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€63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7810500" y="2728850"/>
            <a:ext cx="4381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中国热轧卷 2026 年每吨比土耳其多付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810500" y="2899939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€163.5 对 €100.6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7624762" y="3357563"/>
            <a:ext cx="3952875" cy="1323975"/>
          </a:xfrm>
          <a:prstGeom prst="roundRect">
            <a:avLst>
              <a:gd name="adj" fmla="val 4317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7937500" y="3579813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0"/>
                </a:moveTo>
                <a:lnTo>
                  <a:pt x="47625" y="0"/>
                </a:lnTo>
                <a:lnTo>
                  <a:pt x="47625" y="4762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826375" y="3579813"/>
            <a:ext cx="158750" cy="79375"/>
          </a:xfrm>
          <a:custGeom>
            <a:avLst/>
            <a:gdLst/>
            <a:ahLst/>
            <a:cxnLst/>
            <a:rect l="l" t="t" r="r" b="b"/>
            <a:pathLst>
              <a:path w="158750" h="79375">
                <a:moveTo>
                  <a:pt x="158750" y="0"/>
                </a:moveTo>
                <a:lnTo>
                  <a:pt x="91281" y="67469"/>
                </a:lnTo>
                <a:lnTo>
                  <a:pt x="51594" y="27781"/>
                </a:lnTo>
                <a:lnTo>
                  <a:pt x="0" y="793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810500" y="3793718"/>
            <a:ext cx="43815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2.3 倍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7810500" y="4214750"/>
            <a:ext cx="4381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中国默认值是欧盟基准 1.370 的倍数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7810500" y="4385839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韩国 1.5 倍，土耳其 1.8 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7620000" y="4910075"/>
            <a:ext cx="457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比的是「大家都用默认值」时的差距。对手改报实际值后，差距会变。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来源：实施条例 (EU) 2025/2621、2026/1740（加成前），2025/2620。国家取 2025 年对欧进口额靠前的几个，按默认值排列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09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降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6773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38725" y="148870"/>
            <a:ext cx="71532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991600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86450" y="148870"/>
            <a:ext cx="63055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415463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34175" y="148870"/>
            <a:ext cx="54578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2029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83932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581900" y="148870"/>
            <a:ext cx="46101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2030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026318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29625" y="148870"/>
            <a:ext cx="37623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2031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0687050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277350" y="148870"/>
            <a:ext cx="29146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2032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1110913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125075" y="148870"/>
            <a:ext cx="2066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2033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15347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最快的降费是改报实际排放：铝按行业均值情景每吨降到约 €14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31" name="Text 29"/>
          <p:cNvSpPr/>
          <p:nvPr/>
        </p:nvSpPr>
        <p:spPr>
          <a:xfrm>
            <a:off x="609600" y="18906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未锻轧铝每吨证书费用（€）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429000" y="1905000"/>
            <a:ext cx="114300" cy="114300"/>
          </a:xfrm>
          <a:prstGeom prst="rect">
            <a:avLst/>
          </a:prstGeom>
          <a:solidFill>
            <a:srgbClr val="C9BFA8"/>
          </a:solidFill>
          <a:ln/>
        </p:spPr>
      </p:sp>
      <p:sp>
        <p:nvSpPr>
          <p:cNvPr id="33" name="Text 31"/>
          <p:cNvSpPr/>
          <p:nvPr/>
        </p:nvSpPr>
        <p:spPr>
          <a:xfrm>
            <a:off x="3600450" y="1899814"/>
            <a:ext cx="8591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默认值路径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400550" y="1905000"/>
            <a:ext cx="114300" cy="114300"/>
          </a:xfrm>
          <a:prstGeom prst="rect">
            <a:avLst/>
          </a:prstGeom>
          <a:solidFill>
            <a:srgbClr val="4D5D39"/>
          </a:solidFill>
          <a:ln/>
        </p:spPr>
      </p:sp>
      <p:sp>
        <p:nvSpPr>
          <p:cNvPr id="35" name="Text 33"/>
          <p:cNvSpPr/>
          <p:nvPr/>
        </p:nvSpPr>
        <p:spPr>
          <a:xfrm>
            <a:off x="4572000" y="1899814"/>
            <a:ext cx="762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实际值情景 1.57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476250" y="5143500"/>
            <a:ext cx="6419850" cy="0"/>
          </a:xfrm>
          <a:prstGeom prst="line">
            <a:avLst/>
          </a:prstGeom>
          <a:noFill/>
          <a:ln w="14288">
            <a:solidFill>
              <a:srgbClr val="2B2A2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57250" y="3701920"/>
            <a:ext cx="419100" cy="1441580"/>
          </a:xfrm>
          <a:prstGeom prst="roundRect">
            <a:avLst>
              <a:gd name="adj" fmla="val 4545"/>
            </a:avLst>
          </a:prstGeom>
          <a:solidFill>
            <a:srgbClr val="C9BFA8"/>
          </a:solidFill>
          <a:ln/>
        </p:spPr>
      </p:sp>
      <p:sp>
        <p:nvSpPr>
          <p:cNvPr id="38" name="Text 36"/>
          <p:cNvSpPr/>
          <p:nvPr/>
        </p:nvSpPr>
        <p:spPr>
          <a:xfrm>
            <a:off x="0" y="3508980"/>
            <a:ext cx="2133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144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1333500" y="5003346"/>
            <a:ext cx="419100" cy="140154"/>
          </a:xfrm>
          <a:prstGeom prst="roundRect">
            <a:avLst>
              <a:gd name="adj" fmla="val 13592"/>
            </a:avLst>
          </a:prstGeom>
          <a:solidFill>
            <a:srgbClr val="4D5D39"/>
          </a:solidFill>
          <a:ln/>
        </p:spPr>
      </p:sp>
      <p:sp>
        <p:nvSpPr>
          <p:cNvPr id="40" name="Text 38"/>
          <p:cNvSpPr/>
          <p:nvPr/>
        </p:nvSpPr>
        <p:spPr>
          <a:xfrm>
            <a:off x="0" y="4801426"/>
            <a:ext cx="3086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14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0" y="5236310"/>
            <a:ext cx="2609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2057400" y="3451646"/>
            <a:ext cx="419100" cy="1691854"/>
          </a:xfrm>
          <a:prstGeom prst="roundRect">
            <a:avLst>
              <a:gd name="adj" fmla="val 4545"/>
            </a:avLst>
          </a:prstGeom>
          <a:solidFill>
            <a:srgbClr val="C9BFA8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3258706"/>
            <a:ext cx="4533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169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2533650" y="4983324"/>
            <a:ext cx="419100" cy="160176"/>
          </a:xfrm>
          <a:prstGeom prst="roundRect">
            <a:avLst>
              <a:gd name="adj" fmla="val 11893"/>
            </a:avLst>
          </a:prstGeom>
          <a:solidFill>
            <a:srgbClr val="4D5D39"/>
          </a:solidFill>
          <a:ln/>
        </p:spPr>
      </p:sp>
      <p:sp>
        <p:nvSpPr>
          <p:cNvPr id="45" name="Text 43"/>
          <p:cNvSpPr/>
          <p:nvPr/>
        </p:nvSpPr>
        <p:spPr>
          <a:xfrm>
            <a:off x="0" y="4790384"/>
            <a:ext cx="5486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16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0" y="5236310"/>
            <a:ext cx="50101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3257550" y="3171339"/>
            <a:ext cx="419100" cy="1972161"/>
          </a:xfrm>
          <a:prstGeom prst="roundRect">
            <a:avLst>
              <a:gd name="adj" fmla="val 4545"/>
            </a:avLst>
          </a:prstGeom>
          <a:solidFill>
            <a:srgbClr val="C9BFA8"/>
          </a:solidFill>
          <a:ln/>
        </p:spPr>
      </p:sp>
      <p:sp>
        <p:nvSpPr>
          <p:cNvPr id="48" name="Text 46"/>
          <p:cNvSpPr/>
          <p:nvPr/>
        </p:nvSpPr>
        <p:spPr>
          <a:xfrm>
            <a:off x="0" y="2978399"/>
            <a:ext cx="6934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197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3733800" y="4923259"/>
            <a:ext cx="419100" cy="220241"/>
          </a:xfrm>
          <a:prstGeom prst="roundRect">
            <a:avLst>
              <a:gd name="adj" fmla="val 8650"/>
            </a:avLst>
          </a:prstGeom>
          <a:solidFill>
            <a:srgbClr val="4D5D39"/>
          </a:solidFill>
          <a:ln/>
        </p:spPr>
      </p:sp>
      <p:sp>
        <p:nvSpPr>
          <p:cNvPr id="50" name="Text 48"/>
          <p:cNvSpPr/>
          <p:nvPr/>
        </p:nvSpPr>
        <p:spPr>
          <a:xfrm>
            <a:off x="0" y="4730318"/>
            <a:ext cx="7886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22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0" y="5236310"/>
            <a:ext cx="7410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4457700" y="2750878"/>
            <a:ext cx="419100" cy="2392622"/>
          </a:xfrm>
          <a:prstGeom prst="roundRect">
            <a:avLst>
              <a:gd name="adj" fmla="val 4545"/>
            </a:avLst>
          </a:prstGeom>
          <a:solidFill>
            <a:srgbClr val="C9BFA8"/>
          </a:solidFill>
          <a:ln/>
        </p:spPr>
      </p:sp>
      <p:sp>
        <p:nvSpPr>
          <p:cNvPr id="53" name="Text 51"/>
          <p:cNvSpPr/>
          <p:nvPr/>
        </p:nvSpPr>
        <p:spPr>
          <a:xfrm>
            <a:off x="0" y="2557938"/>
            <a:ext cx="9334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239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4933950" y="4512809"/>
            <a:ext cx="419100" cy="630691"/>
          </a:xfrm>
          <a:prstGeom prst="roundRect">
            <a:avLst>
              <a:gd name="adj" fmla="val 4545"/>
            </a:avLst>
          </a:prstGeom>
          <a:solidFill>
            <a:srgbClr val="4D5D39"/>
          </a:solidFill>
          <a:ln/>
        </p:spPr>
      </p:sp>
      <p:sp>
        <p:nvSpPr>
          <p:cNvPr id="55" name="Text 53"/>
          <p:cNvSpPr/>
          <p:nvPr/>
        </p:nvSpPr>
        <p:spPr>
          <a:xfrm>
            <a:off x="0" y="4319868"/>
            <a:ext cx="1028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63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0" y="5236310"/>
            <a:ext cx="9810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2030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5657850" y="2200275"/>
            <a:ext cx="419100" cy="2943225"/>
          </a:xfrm>
          <a:prstGeom prst="roundRect">
            <a:avLst>
              <a:gd name="adj" fmla="val 4545"/>
            </a:avLst>
          </a:prstGeom>
          <a:solidFill>
            <a:srgbClr val="C9BFA8"/>
          </a:solidFill>
          <a:ln/>
        </p:spPr>
      </p:sp>
      <p:sp>
        <p:nvSpPr>
          <p:cNvPr id="58" name="Text 56"/>
          <p:cNvSpPr/>
          <p:nvPr/>
        </p:nvSpPr>
        <p:spPr>
          <a:xfrm>
            <a:off x="0" y="2007335"/>
            <a:ext cx="11734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294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6134100" y="3962206"/>
            <a:ext cx="419100" cy="1181294"/>
          </a:xfrm>
          <a:prstGeom prst="roundRect">
            <a:avLst>
              <a:gd name="adj" fmla="val 4545"/>
            </a:avLst>
          </a:prstGeom>
          <a:solidFill>
            <a:srgbClr val="4D5D39"/>
          </a:solidFill>
          <a:ln/>
        </p:spPr>
      </p:sp>
      <p:sp>
        <p:nvSpPr>
          <p:cNvPr id="60" name="Text 58"/>
          <p:cNvSpPr/>
          <p:nvPr/>
        </p:nvSpPr>
        <p:spPr>
          <a:xfrm>
            <a:off x="495300" y="3769265"/>
            <a:ext cx="11696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118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19050" y="5236310"/>
            <a:ext cx="121729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614363" y="5624513"/>
            <a:ext cx="22574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25E38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0" y="5662189"/>
            <a:ext cx="3486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E56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演示 · 碳价冻结在 €75.36，不是预测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64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115" b="7115"/>
          <a:stretch/>
        </p:blipFill>
        <p:spPr>
          <a:xfrm>
            <a:off x="7239000" y="1866900"/>
            <a:ext cx="4343400" cy="2095500"/>
          </a:xfrm>
          <a:prstGeom prst="rect">
            <a:avLst/>
          </a:prstGeom>
        </p:spPr>
      </p:pic>
      <p:sp>
        <p:nvSpPr>
          <p:cNvPr id="65" name="Text 62"/>
          <p:cNvSpPr/>
          <p:nvPr/>
        </p:nvSpPr>
        <p:spPr>
          <a:xfrm>
            <a:off x="7239000" y="4042939"/>
            <a:ext cx="495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示意图：原铝锭（AI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3"/>
          <p:cNvSpPr/>
          <p:nvPr/>
        </p:nvSpPr>
        <p:spPr>
          <a:xfrm>
            <a:off x="7246144" y="4236244"/>
            <a:ext cx="4329113" cy="1624013"/>
          </a:xfrm>
          <a:prstGeom prst="roundRect">
            <a:avLst>
              <a:gd name="adj" fmla="val 3519"/>
            </a:avLst>
          </a:prstGeom>
          <a:solidFill>
            <a:srgbClr val="F7F3E8"/>
          </a:solidFill>
          <a:ln w="14288">
            <a:solidFill>
              <a:srgbClr val="B25E38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7464425" y="4437062"/>
            <a:ext cx="139700" cy="174625"/>
          </a:xfrm>
          <a:custGeom>
            <a:avLst/>
            <a:gdLst/>
            <a:ahLst/>
            <a:cxnLst/>
            <a:rect l="l" t="t" r="r" b="b"/>
            <a:pathLst>
              <a:path w="139700" h="174625">
                <a:moveTo>
                  <a:pt x="17463" y="174625"/>
                </a:move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87313" y="0"/>
                </a:lnTo>
                <a:arcTo hR="20955" wR="20955" stAng="16194428" swAng="2711764"/>
                <a:lnTo>
                  <a:pt x="133518" y="37492"/>
                </a:lnTo>
                <a:arcTo hR="20955" wR="20955" stAng="18889766" swAng="2715819"/>
                <a:lnTo>
                  <a:pt x="139700" y="157163"/>
                </a:lnTo>
                <a:arcTo hR="17463" wR="17463" stAng="0" swAng="5400000"/>
                <a:close/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7551738" y="4437063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0"/>
                </a:moveTo>
                <a:lnTo>
                  <a:pt x="0" y="43656"/>
                </a:lnTo>
                <a:arcTo hR="8731" wR="8731" stAng="10800000" swAng="-5400000"/>
                <a:lnTo>
                  <a:pt x="52388" y="52388"/>
                </a:lnTo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7508081" y="4533106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70" name="Text 67"/>
          <p:cNvSpPr/>
          <p:nvPr/>
        </p:nvSpPr>
        <p:spPr>
          <a:xfrm>
            <a:off x="7734300" y="4425385"/>
            <a:ext cx="4457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1.57 是据报道的行业协会口径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8"/>
          <p:cNvSpPr/>
          <p:nvPr/>
        </p:nvSpPr>
        <p:spPr>
          <a:xfrm>
            <a:off x="7429500" y="4748512"/>
            <a:ext cx="4762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不是本企业实测。用实际值不加 10% 至 30% 的加成，但必须过欧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69"/>
          <p:cNvSpPr/>
          <p:nvPr/>
        </p:nvSpPr>
        <p:spPr>
          <a:xfrm>
            <a:off x="7429500" y="4958062"/>
            <a:ext cx="4762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盟认可的核查。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0"/>
          <p:cNvSpPr/>
          <p:nvPr/>
        </p:nvSpPr>
        <p:spPr>
          <a:xfrm>
            <a:off x="7434263" y="5434013"/>
            <a:ext cx="15716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25E38"/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4248150" y="5471689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559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本企业实测：待核查后填入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2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来源：行业协会口径（据界面 2026 年 5 月 23 日报道），实施条例 2025/2621、2025/2620。图为 AI 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10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6773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38725" y="148870"/>
            <a:ext cx="71532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改报实际值要先过核查：首个核查年度必须实地查厂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5" name="Shape 23"/>
          <p:cNvSpPr/>
          <p:nvPr/>
        </p:nvSpPr>
        <p:spPr>
          <a:xfrm>
            <a:off x="614363" y="1871663"/>
            <a:ext cx="2590800" cy="1590675"/>
          </a:xfrm>
          <a:prstGeom prst="roundRect">
            <a:avLst>
              <a:gd name="adj" fmla="val 3593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23888" y="1881187"/>
            <a:ext cx="2571750" cy="42863"/>
          </a:xfrm>
          <a:custGeom>
            <a:avLst/>
            <a:gdLst/>
            <a:ahLst/>
            <a:cxnLst/>
            <a:rect l="l" t="t" r="r" b="b"/>
            <a:pathLst>
              <a:path w="2571750" h="42863">
                <a:moveTo>
                  <a:pt x="0" y="42863"/>
                </a:moveTo>
                <a:arcTo hR="42863" wR="42863" stAng="10800000" swAng="5400000"/>
                <a:lnTo>
                  <a:pt x="2528888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4D5D3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0100" y="2045980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01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828925" y="2019300"/>
            <a:ext cx="152400" cy="190500"/>
          </a:xfrm>
          <a:prstGeom prst="roundRect">
            <a:avLst>
              <a:gd name="adj" fmla="val 12500"/>
            </a:avLst>
          </a:pr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867025" y="2057400"/>
            <a:ext cx="76200" cy="0"/>
          </a:xfrm>
          <a:prstGeom prst="line">
            <a:avLst/>
          </a:pr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943225" y="2133600"/>
            <a:ext cx="0" cy="38100"/>
          </a:xfrm>
          <a:prstGeom prst="line">
            <a:avLst/>
          </a:pr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943225" y="20955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05125" y="20955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867025" y="20955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905125" y="21336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2867025" y="21336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905125" y="21717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867025" y="217170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00100" y="2321444"/>
            <a:ext cx="113919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按欧盟方法核算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00100" y="265301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实施条例 2025/2547 规定算法，钢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00100" y="28625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铝只算直接排放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3248025" y="26098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4D5D39"/>
          </a:solidFill>
          <a:ln/>
        </p:spPr>
      </p:sp>
      <p:sp>
        <p:nvSpPr>
          <p:cNvPr id="42" name="Shape 40"/>
          <p:cNvSpPr/>
          <p:nvPr/>
        </p:nvSpPr>
        <p:spPr>
          <a:xfrm>
            <a:off x="3405188" y="1871663"/>
            <a:ext cx="2590800" cy="1590675"/>
          </a:xfrm>
          <a:prstGeom prst="roundRect">
            <a:avLst>
              <a:gd name="adj" fmla="val 3593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414713" y="1881187"/>
            <a:ext cx="2571750" cy="42863"/>
          </a:xfrm>
          <a:custGeom>
            <a:avLst/>
            <a:gdLst/>
            <a:ahLst/>
            <a:cxnLst/>
            <a:rect l="l" t="t" r="r" b="b"/>
            <a:pathLst>
              <a:path w="2571750" h="42863">
                <a:moveTo>
                  <a:pt x="0" y="42863"/>
                </a:moveTo>
                <a:arcTo hR="42863" wR="42863" stAng="10800000" swAng="5400000"/>
                <a:lnTo>
                  <a:pt x="2528888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4D5D39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590925" y="2045980"/>
            <a:ext cx="8601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02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5600596" y="2019346"/>
            <a:ext cx="190559" cy="190484"/>
          </a:xfrm>
          <a:custGeom>
            <a:avLst/>
            <a:gdLst/>
            <a:ahLst/>
            <a:cxnLst/>
            <a:rect l="l" t="t" r="r" b="b"/>
            <a:pathLst>
              <a:path w="190559" h="190484">
                <a:moveTo>
                  <a:pt x="17725" y="63010"/>
                </a:moveTo>
                <a:arcTo hR="38100" wR="38100" stAng="10049003" swAng="6909194"/>
                <a:arcTo hR="38100" wR="38100" stAng="12755696" swAng="6888608"/>
                <a:arcTo hR="38100" wR="38100" stAng="15439731" swAng="6920537"/>
                <a:arcTo hR="38100" wR="38100" stAng="18155696" swAng="6888608"/>
                <a:arcTo hR="38100" wR="38100" stAng="20841803" swAng="6909194"/>
                <a:arcTo hR="38100" wR="38100" stAng="1947705" swAng="6904591"/>
                <a:arcTo hR="38100" wR="38100" stAng="4641803" swAng="6909194"/>
                <a:arcTo hR="38100" wR="38100" stAng="7339684" swAng="6920632"/>
                <a:close/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667375" y="209550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590925" y="2321444"/>
            <a:ext cx="8601075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找认可核查机构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3590925" y="2653012"/>
            <a:ext cx="8601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由成员国认可机构认可，欧盟以外的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3590925" y="2862562"/>
            <a:ext cx="8601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机构也可申请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038850" y="26098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4D5D39"/>
          </a:solidFill>
          <a:ln/>
        </p:spPr>
      </p:sp>
      <p:sp>
        <p:nvSpPr>
          <p:cNvPr id="51" name="Shape 49"/>
          <p:cNvSpPr/>
          <p:nvPr/>
        </p:nvSpPr>
        <p:spPr>
          <a:xfrm>
            <a:off x="6196013" y="1871663"/>
            <a:ext cx="2590800" cy="1590675"/>
          </a:xfrm>
          <a:prstGeom prst="roundRect">
            <a:avLst>
              <a:gd name="adj" fmla="val 3593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205538" y="1881187"/>
            <a:ext cx="2571750" cy="42863"/>
          </a:xfrm>
          <a:custGeom>
            <a:avLst/>
            <a:gdLst/>
            <a:ahLst/>
            <a:cxnLst/>
            <a:rect l="l" t="t" r="r" b="b"/>
            <a:pathLst>
              <a:path w="2571750" h="42863">
                <a:moveTo>
                  <a:pt x="0" y="42863"/>
                </a:moveTo>
                <a:arcTo hR="42863" wR="42863" stAng="10800000" swAng="5400000"/>
                <a:lnTo>
                  <a:pt x="2528888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B25E38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381750" y="2045980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1563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03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8486775" y="215265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B25E38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524875" y="215265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B25E38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401050" y="202882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0" y="152400"/>
                </a:moveTo>
                <a:arcTo hR="19050" wR="19050" stAng="10800000" swAng="-5400000"/>
                <a:lnTo>
                  <a:pt x="152400" y="171450"/>
                </a:lnTo>
                <a:arcTo hR="19050" wR="19050" stAng="5400000" swAng="-5400000"/>
                <a:lnTo>
                  <a:pt x="171450" y="52388"/>
                </a:lnTo>
                <a:arcTo hR="4763" wR="4763" stAng="3629" swAng="-7356486"/>
                <a:lnTo>
                  <a:pt x="121625" y="75457"/>
                </a:lnTo>
                <a:arcTo hR="4763" wR="4763" stAng="3447142" swAng="7356486"/>
                <a:lnTo>
                  <a:pt x="114300" y="52388"/>
                </a:lnTo>
                <a:arcTo hR="4763" wR="4763" stAng="3629" swAng="-7356486"/>
                <a:lnTo>
                  <a:pt x="64484" y="75457"/>
                </a:lnTo>
                <a:arcTo hR="4763" wR="4763" stAng="3438971" swAng="7369063"/>
                <a:lnTo>
                  <a:pt x="57150" y="19050"/>
                </a:lnTo>
                <a:arcTo hR="19050" wR="19050" stAng="0" swAng="-5400000"/>
                <a:lnTo>
                  <a:pt x="19050" y="0"/>
                </a:lnTo>
                <a:arcTo hR="19050" wR="19050" stAng="16200000" swAng="-5400000"/>
                <a:close/>
              </a:path>
            </a:pathLst>
          </a:custGeom>
          <a:noFill/>
          <a:ln w="19050">
            <a:solidFill>
              <a:srgbClr val="B25E38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448675" y="215265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B25E38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6381750" y="2321444"/>
            <a:ext cx="58102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首年实地查厂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381750" y="2653012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首个核查年度必须现场核查，之后至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6381750" y="2862562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少每两年一次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8829675" y="26098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0"/>
                </a:moveTo>
                <a:lnTo>
                  <a:pt x="114300" y="57150"/>
                </a:lnTo>
                <a:lnTo>
                  <a:pt x="0" y="114300"/>
                </a:lnTo>
                <a:close/>
              </a:path>
            </a:pathLst>
          </a:custGeom>
          <a:solidFill>
            <a:srgbClr val="4D5D39"/>
          </a:solidFill>
          <a:ln/>
        </p:spPr>
      </p:sp>
      <p:sp>
        <p:nvSpPr>
          <p:cNvPr id="62" name="Shape 60"/>
          <p:cNvSpPr/>
          <p:nvPr/>
        </p:nvSpPr>
        <p:spPr>
          <a:xfrm>
            <a:off x="8986838" y="1871663"/>
            <a:ext cx="2590800" cy="1590675"/>
          </a:xfrm>
          <a:prstGeom prst="roundRect">
            <a:avLst>
              <a:gd name="adj" fmla="val 3593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996363" y="1881187"/>
            <a:ext cx="2571750" cy="42863"/>
          </a:xfrm>
          <a:custGeom>
            <a:avLst/>
            <a:gdLst/>
            <a:ahLst/>
            <a:cxnLst/>
            <a:rect l="l" t="t" r="r" b="b"/>
            <a:pathLst>
              <a:path w="2571750" h="42863">
                <a:moveTo>
                  <a:pt x="0" y="42863"/>
                </a:moveTo>
                <a:arcTo hR="42863" wR="42863" stAng="10800000" swAng="5400000"/>
                <a:lnTo>
                  <a:pt x="2528888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4D5D39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9172575" y="2045980"/>
            <a:ext cx="3019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04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11182352" y="2019276"/>
            <a:ext cx="190522" cy="190522"/>
          </a:xfrm>
          <a:custGeom>
            <a:avLst/>
            <a:gdLst/>
            <a:ahLst/>
            <a:cxnLst/>
            <a:rect l="l" t="t" r="r" b="b"/>
            <a:pathLst>
              <a:path w="190522" h="190522">
                <a:moveTo>
                  <a:pt x="119404" y="187533"/>
                </a:moveTo>
                <a:arcTo hR="4763" wR="4763" stAng="9488216" swAng="-8352500"/>
                <a:lnTo>
                  <a:pt x="190241" y="6329"/>
                </a:lnTo>
                <a:arcTo hR="4724" wR="4724" stAng="1191562" swAng="-7783124"/>
                <a:lnTo>
                  <a:pt x="3218" y="62193"/>
                </a:lnTo>
                <a:arcTo hR="4763" wR="4763" stAng="15064284" swAng="-8352500"/>
                <a:lnTo>
                  <a:pt x="78522" y="101408"/>
                </a:lnTo>
                <a:arcTo hR="19050" wR="19050" stAng="17509183" swAng="2775445"/>
                <a:close/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1267256" y="2020700"/>
            <a:ext cx="104204" cy="104194"/>
          </a:xfrm>
          <a:custGeom>
            <a:avLst/>
            <a:gdLst/>
            <a:ahLst/>
            <a:cxnLst/>
            <a:rect l="l" t="t" r="r" b="b"/>
            <a:pathLst>
              <a:path w="104204" h="104194">
                <a:moveTo>
                  <a:pt x="104204" y="0"/>
                </a:moveTo>
                <a:lnTo>
                  <a:pt x="0" y="104194"/>
                </a:lnTo>
              </a:path>
            </a:pathLst>
          </a:cu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9172575" y="2321444"/>
            <a:ext cx="3019425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交给欧盟申报人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9172575" y="2653012"/>
            <a:ext cx="3019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 9 月 30 日前随 2026 年申报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9172575" y="2862562"/>
            <a:ext cx="3019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一并提交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7429500" y="3971925"/>
            <a:ext cx="4152900" cy="571500"/>
          </a:xfrm>
          <a:prstGeom prst="rect">
            <a:avLst/>
          </a:prstGeom>
          <a:solidFill>
            <a:srgbClr val="E0DFD0"/>
          </a:solidFill>
          <a:ln/>
        </p:spPr>
      </p:sp>
      <p:sp>
        <p:nvSpPr>
          <p:cNvPr id="71" name="Shape 69"/>
          <p:cNvSpPr/>
          <p:nvPr/>
        </p:nvSpPr>
        <p:spPr>
          <a:xfrm>
            <a:off x="7429500" y="4543425"/>
            <a:ext cx="4152900" cy="571500"/>
          </a:xfrm>
          <a:prstGeom prst="rect">
            <a:avLst/>
          </a:prstGeom>
          <a:solidFill>
            <a:srgbClr val="E0DFD0"/>
          </a:solidFill>
          <a:ln/>
        </p:spPr>
      </p:sp>
      <p:sp>
        <p:nvSpPr>
          <p:cNvPr id="72" name="Shape 70"/>
          <p:cNvSpPr/>
          <p:nvPr/>
        </p:nvSpPr>
        <p:spPr>
          <a:xfrm>
            <a:off x="7429500" y="5114925"/>
            <a:ext cx="4152900" cy="571500"/>
          </a:xfrm>
          <a:prstGeom prst="rect">
            <a:avLst/>
          </a:prstGeom>
          <a:solidFill>
            <a:srgbClr val="E0DFD0"/>
          </a:solidFill>
          <a:ln/>
        </p:spPr>
      </p:sp>
      <p:sp>
        <p:nvSpPr>
          <p:cNvPr id="73" name="Text 71"/>
          <p:cNvSpPr/>
          <p:nvPr/>
        </p:nvSpPr>
        <p:spPr>
          <a:xfrm>
            <a:off x="3619500" y="3757550"/>
            <a:ext cx="8572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默认值申报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7620000" y="3757550"/>
            <a:ext cx="457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实际值申报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8316913" y="3802856"/>
            <a:ext cx="82550" cy="56753"/>
          </a:xfrm>
          <a:custGeom>
            <a:avLst/>
            <a:gdLst/>
            <a:ahLst/>
            <a:cxnLst/>
            <a:rect l="l" t="t" r="r" b="b"/>
            <a:pathLst>
              <a:path w="82550" h="56753">
                <a:moveTo>
                  <a:pt x="82550" y="0"/>
                </a:moveTo>
                <a:lnTo>
                  <a:pt x="25797" y="56753"/>
                </a:lnTo>
                <a:lnTo>
                  <a:pt x="0" y="30956"/>
                </a:lnTo>
              </a:path>
            </a:pathLst>
          </a:custGeom>
          <a:noFill/>
          <a:ln w="10319">
            <a:solidFill>
              <a:srgbClr val="4D5D39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609600" y="3952875"/>
            <a:ext cx="10972800" cy="19050"/>
          </a:xfrm>
          <a:prstGeom prst="rect">
            <a:avLst/>
          </a:prstGeom>
          <a:solidFill>
            <a:srgbClr val="2B2A22"/>
          </a:solidFill>
          <a:ln/>
        </p:spPr>
      </p:sp>
      <p:sp>
        <p:nvSpPr>
          <p:cNvPr id="77" name="Shape 75"/>
          <p:cNvSpPr/>
          <p:nvPr/>
        </p:nvSpPr>
        <p:spPr>
          <a:xfrm>
            <a:off x="609600" y="453390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78" name="Text 76"/>
          <p:cNvSpPr/>
          <p:nvPr/>
        </p:nvSpPr>
        <p:spPr>
          <a:xfrm>
            <a:off x="723900" y="4168210"/>
            <a:ext cx="1146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3619500" y="4168210"/>
            <a:ext cx="8572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不需要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7620000" y="4168210"/>
            <a:ext cx="457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必须由欧盟认可的机构核查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609600" y="510540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82" name="Text 80"/>
          <p:cNvSpPr/>
          <p:nvPr/>
        </p:nvSpPr>
        <p:spPr>
          <a:xfrm>
            <a:off x="723900" y="4739710"/>
            <a:ext cx="1146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加成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Text 81"/>
          <p:cNvSpPr/>
          <p:nvPr/>
        </p:nvSpPr>
        <p:spPr>
          <a:xfrm>
            <a:off x="3619500" y="4739710"/>
            <a:ext cx="8572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10%，2028 年起 30%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7620000" y="4739710"/>
            <a:ext cx="457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不加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5" name="Shape 83"/>
          <p:cNvSpPr/>
          <p:nvPr/>
        </p:nvSpPr>
        <p:spPr>
          <a:xfrm>
            <a:off x="609600" y="567690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86" name="Text 84"/>
          <p:cNvSpPr/>
          <p:nvPr/>
        </p:nvSpPr>
        <p:spPr>
          <a:xfrm>
            <a:off x="723900" y="5311210"/>
            <a:ext cx="11468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抵扣中国碳价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3619500" y="5311210"/>
            <a:ext cx="8572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只能按年度默认碳价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Text 86"/>
          <p:cNvSpPr/>
          <p:nvPr/>
        </p:nvSpPr>
        <p:spPr>
          <a:xfrm>
            <a:off x="7620000" y="5311210"/>
            <a:ext cx="457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可扣实际已付碳价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9" name="Text 87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来源：实施条例 (EU) 2025/2546、2025/2547、2025/2621，授权条例 (EU) 2025/2551，条例 2025/2083 第 9 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11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抵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扣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8202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能拿中国碳价抵扣的很少：钢铝配额盈亏不超过 3%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4" name="Text 22"/>
          <p:cNvSpPr/>
          <p:nvPr/>
        </p:nvSpPr>
        <p:spPr>
          <a:xfrm>
            <a:off x="609600" y="1720135"/>
            <a:ext cx="11582400" cy="2286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0" b="1" dirty="0">
                <a:solidFill>
                  <a:srgbClr val="B25E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±3%</a:t>
            </a:r>
            <a:endParaRPr lang="en-US" sz="15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09600" y="397771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年度钢铝企业配额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09600" y="475839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配额基本按核查排放等量发放，企业最多为约 3% 的排放实际花钱。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14363" y="5395913"/>
            <a:ext cx="1666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8C7B54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0" y="5433589"/>
            <a:ext cx="2895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4674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 国环规气候〔2026〕1 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09600" y="4308854"/>
            <a:ext cx="115824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A = E × (1 + α)，−3% ≤ α ≤ +3%</a:t>
            </a:r>
            <a:endParaRPr lang="en-US" sz="18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862763" y="1871663"/>
            <a:ext cx="4714875" cy="3990975"/>
          </a:xfrm>
          <a:prstGeom prst="roundRect">
            <a:avLst>
              <a:gd name="adj" fmla="val 1432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086600" y="2081512"/>
            <a:ext cx="5105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年碳价，€/吨 CO₂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086600" y="2529548"/>
            <a:ext cx="5105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欧盟 EUA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191500" y="2495550"/>
            <a:ext cx="2933700" cy="323850"/>
          </a:xfrm>
          <a:prstGeom prst="roundRect">
            <a:avLst>
              <a:gd name="adj" fmla="val 5882"/>
            </a:avLst>
          </a:prstGeom>
          <a:solidFill>
            <a:srgbClr val="4D5D39"/>
          </a:solidFill>
          <a:ln/>
        </p:spPr>
      </p:sp>
      <p:sp>
        <p:nvSpPr>
          <p:cNvPr id="34" name="Text 32"/>
          <p:cNvSpPr/>
          <p:nvPr/>
        </p:nvSpPr>
        <p:spPr>
          <a:xfrm>
            <a:off x="8286750" y="2588905"/>
            <a:ext cx="3905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€73.43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7086600" y="3291548"/>
            <a:ext cx="5105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CEA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8191500" y="3257550"/>
            <a:ext cx="306834" cy="323850"/>
          </a:xfrm>
          <a:prstGeom prst="roundRect">
            <a:avLst>
              <a:gd name="adj" fmla="val 6209"/>
            </a:avLst>
          </a:prstGeom>
          <a:solidFill>
            <a:srgbClr val="B25E38"/>
          </a:solidFill>
          <a:ln/>
        </p:spPr>
      </p:sp>
      <p:sp>
        <p:nvSpPr>
          <p:cNvPr id="37" name="Text 35"/>
          <p:cNvSpPr/>
          <p:nvPr/>
        </p:nvSpPr>
        <p:spPr>
          <a:xfrm>
            <a:off x="8574534" y="3350905"/>
            <a:ext cx="361746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15634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€7.68 · 62.36 元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086600" y="4136599"/>
            <a:ext cx="5105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约 9.6 倍</a:t>
            </a:r>
            <a:endParaRPr lang="en-US" sz="30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086600" y="4662425"/>
            <a:ext cx="5105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欧中碳价差（2025 年均价，按欧洲央行汇率折算）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7086600" y="4972050"/>
            <a:ext cx="41910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41" name="Shape 39"/>
          <p:cNvSpPr/>
          <p:nvPr/>
        </p:nvSpPr>
        <p:spPr>
          <a:xfrm>
            <a:off x="7091363" y="5148263"/>
            <a:ext cx="16668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8C7B54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657600" y="5185939"/>
            <a:ext cx="8534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96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9 条抵扣细则：仍是草案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7086600" y="5481575"/>
            <a:ext cx="5105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用默认值申报时，只能按欧盟公布的年度默认碳价扣减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来源：生态环境部国环规气候〔2026〕1 号（2026-09-01），生态环境部 2025 年全国碳市场数据（2026-01-01），EEX 拍卖数据，欧洲央行汇率，条例 2025/2083 第 9 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12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6773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38725" y="148870"/>
            <a:ext cx="71532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00588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绿电和绿证今天不减 CBAM 账单，但国内考核已经在要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5556" b="5556"/>
          <a:stretch/>
        </p:blipFill>
        <p:spPr>
          <a:xfrm>
            <a:off x="609600" y="1866900"/>
            <a:ext cx="4953000" cy="2476500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609600" y="44239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示意图：钢厂屋顶光伏（AI 生成）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5943600" y="1891012"/>
            <a:ext cx="6248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电解铝每吨排放的两段（tCO₂）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5943600" y="2247900"/>
            <a:ext cx="1634490" cy="495300"/>
          </a:xfrm>
          <a:prstGeom prst="roundRect">
            <a:avLst>
              <a:gd name="adj" fmla="val 3846"/>
            </a:avLst>
          </a:prstGeom>
          <a:solidFill>
            <a:srgbClr val="B25E38"/>
          </a:solidFill>
          <a:ln/>
        </p:spPr>
      </p:sp>
      <p:sp>
        <p:nvSpPr>
          <p:cNvPr id="29" name="Text 26"/>
          <p:cNvSpPr/>
          <p:nvPr/>
        </p:nvSpPr>
        <p:spPr>
          <a:xfrm>
            <a:off x="6057900" y="2348212"/>
            <a:ext cx="6134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直接排放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6057900" y="2541280"/>
            <a:ext cx="6134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3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5943600" y="2857500"/>
            <a:ext cx="1634490" cy="0"/>
          </a:xfrm>
          <a:prstGeom prst="line">
            <a:avLst/>
          </a:prstGeom>
          <a:noFill/>
          <a:ln w="19050">
            <a:solidFill>
              <a:srgbClr val="B25E3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5943600" y="2928875"/>
            <a:ext cx="6248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9952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CBAM 只算这段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7606665" y="2247900"/>
            <a:ext cx="3813810" cy="495300"/>
          </a:xfrm>
          <a:prstGeom prst="roundRect">
            <a:avLst>
              <a:gd name="adj" fmla="val 3846"/>
            </a:avLst>
          </a:prstGeom>
          <a:solidFill>
            <a:srgbClr val="C9BFA8"/>
          </a:solidFill>
          <a:ln/>
        </p:spPr>
      </p:sp>
      <p:sp>
        <p:nvSpPr>
          <p:cNvPr id="34" name="Text 31"/>
          <p:cNvSpPr/>
          <p:nvPr/>
        </p:nvSpPr>
        <p:spPr>
          <a:xfrm>
            <a:off x="7720965" y="2348212"/>
            <a:ext cx="447103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电力间接排放（范围二）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7720965" y="2541280"/>
            <a:ext cx="447103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7，占 70%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7606665" y="2857500"/>
            <a:ext cx="3813810" cy="0"/>
          </a:xfrm>
          <a:prstGeom prst="line">
            <a:avLst/>
          </a:prstGeom>
          <a:noFill/>
          <a:ln w="14288">
            <a:solidFill>
              <a:srgbClr val="656155"/>
            </a:solidFill>
            <a:prstDash val="dash"/>
          </a:ln>
        </p:spPr>
      </p:sp>
      <p:sp>
        <p:nvSpPr>
          <p:cNvPr id="37" name="Text 34"/>
          <p:cNvSpPr/>
          <p:nvPr/>
        </p:nvSpPr>
        <p:spPr>
          <a:xfrm>
            <a:off x="7606665" y="2928875"/>
            <a:ext cx="458533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绿电降的是这段，今天不进 CBAM 账单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5"/>
          <p:cNvSpPr/>
          <p:nvPr/>
        </p:nvSpPr>
        <p:spPr>
          <a:xfrm>
            <a:off x="5943600" y="3300350"/>
            <a:ext cx="6248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直接排放取欧盟默认值 3.000，间接 = 13,202 kWh × 0.5306 kgCO₂/kWh。Guidance No.3：不允许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6"/>
          <p:cNvSpPr/>
          <p:nvPr/>
        </p:nvSpPr>
        <p:spPr>
          <a:xfrm>
            <a:off x="5943600" y="3490850"/>
            <a:ext cx="6248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用绿证确定排放因子。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614363" y="4614863"/>
            <a:ext cx="3571875" cy="1247775"/>
          </a:xfrm>
          <a:prstGeom prst="roundRect">
            <a:avLst>
              <a:gd name="adj" fmla="val 4580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895350" y="4805363"/>
            <a:ext cx="5953" cy="142875"/>
          </a:xfrm>
          <a:custGeom>
            <a:avLst/>
            <a:gdLst/>
            <a:ahLst/>
            <a:cxnLst/>
            <a:rect l="l" t="t" r="r" b="b"/>
            <a:pathLst>
              <a:path w="5953" h="142875">
                <a:moveTo>
                  <a:pt x="0" y="0"/>
                </a:moveTo>
                <a:lnTo>
                  <a:pt x="0" y="1428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927100" y="4837113"/>
            <a:ext cx="47625" cy="79375"/>
          </a:xfrm>
          <a:custGeom>
            <a:avLst/>
            <a:gdLst/>
            <a:ahLst/>
            <a:cxnLst/>
            <a:rect l="l" t="t" r="r" b="b"/>
            <a:pathLst>
              <a:path w="47625" h="79375">
                <a:moveTo>
                  <a:pt x="23813" y="7938"/>
                </a:moveTo>
                <a:lnTo>
                  <a:pt x="47625" y="71438"/>
                </a:lnTo>
                <a:arcTo hR="39688" wR="39688" stAng="3187806" swAng="4424388"/>
                <a:close/>
                <a:lnTo>
                  <a:pt x="23813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823913" y="4821238"/>
            <a:ext cx="142875" cy="15875"/>
          </a:xfrm>
          <a:custGeom>
            <a:avLst/>
            <a:gdLst/>
            <a:ahLst/>
            <a:cxnLst/>
            <a:rect l="l" t="t" r="r" b="b"/>
            <a:pathLst>
              <a:path w="142875" h="15875">
                <a:moveTo>
                  <a:pt x="0" y="15875"/>
                </a:moveTo>
                <a:lnTo>
                  <a:pt x="7938" y="15875"/>
                </a:lnTo>
                <a:arcTo hR="134938" wR="134938" stAng="5400000" swAng="-1684349"/>
                <a:arcTo hR="134938" wR="134938" stAng="7084349" swAng="-1684349"/>
                <a:lnTo>
                  <a:pt x="142875" y="158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815975" y="4837113"/>
            <a:ext cx="47625" cy="79375"/>
          </a:xfrm>
          <a:custGeom>
            <a:avLst/>
            <a:gdLst/>
            <a:ahLst/>
            <a:cxnLst/>
            <a:rect l="l" t="t" r="r" b="b"/>
            <a:pathLst>
              <a:path w="47625" h="79375">
                <a:moveTo>
                  <a:pt x="23813" y="7938"/>
                </a:moveTo>
                <a:lnTo>
                  <a:pt x="47625" y="71438"/>
                </a:lnTo>
                <a:arcTo hR="39688" wR="39688" stAng="3187806" swAng="4424388"/>
                <a:close/>
                <a:lnTo>
                  <a:pt x="23813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855663" y="4948238"/>
            <a:ext cx="79375" cy="5953"/>
          </a:xfrm>
          <a:custGeom>
            <a:avLst/>
            <a:gdLst/>
            <a:ahLst/>
            <a:cxnLst/>
            <a:rect l="l" t="t" r="r" b="b"/>
            <a:pathLst>
              <a:path w="79375" h="5953">
                <a:moveTo>
                  <a:pt x="0" y="0"/>
                </a:moveTo>
                <a:lnTo>
                  <a:pt x="79375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800100" y="5051018"/>
            <a:ext cx="113919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B25E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4"/>
          <p:cNvSpPr/>
          <p:nvPr/>
        </p:nvSpPr>
        <p:spPr>
          <a:xfrm>
            <a:off x="800100" y="547205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买绿电、绿证今天能减的 CBAM 证书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5"/>
          <p:cNvSpPr/>
          <p:nvPr/>
        </p:nvSpPr>
        <p:spPr>
          <a:xfrm>
            <a:off x="800100" y="5643139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钢铝只计直接排放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6"/>
          <p:cNvSpPr/>
          <p:nvPr/>
        </p:nvSpPr>
        <p:spPr>
          <a:xfrm>
            <a:off x="4310063" y="4614863"/>
            <a:ext cx="3571875" cy="1247775"/>
          </a:xfrm>
          <a:prstGeom prst="roundRect">
            <a:avLst>
              <a:gd name="adj" fmla="val 4580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4519585" y="4797404"/>
            <a:ext cx="142929" cy="158791"/>
          </a:xfrm>
          <a:custGeom>
            <a:avLst/>
            <a:gdLst/>
            <a:ahLst/>
            <a:cxnLst/>
            <a:rect l="l" t="t" r="r" b="b"/>
            <a:pathLst>
              <a:path w="142929" h="158791">
                <a:moveTo>
                  <a:pt x="7965" y="95271"/>
                </a:moveTo>
                <a:arcTo hR="7938" wR="7938" stAng="5388279" swAng="7754754"/>
                <a:lnTo>
                  <a:pt x="80355" y="1370"/>
                </a:lnTo>
                <a:arcTo hR="3969" wR="3969" stAng="13254236" swAng="9268521"/>
                <a:lnTo>
                  <a:pt x="71941" y="52805"/>
                </a:lnTo>
                <a:arcTo hR="7938" wR="7938" stAng="12029258" swAng="-6640439"/>
                <a:lnTo>
                  <a:pt x="134965" y="63521"/>
                </a:lnTo>
                <a:arcTo hR="7938" wR="7938" stAng="16188279" swAng="7754754"/>
                <a:lnTo>
                  <a:pt x="62575" y="157421"/>
                </a:lnTo>
                <a:arcTo hR="3969" wR="3969" stAng="2454236" swAng="9268521"/>
                <a:lnTo>
                  <a:pt x="70988" y="105986"/>
                </a:lnTo>
                <a:arcTo hR="7938" wR="7938" stAng="1229258" swAng="-6640439"/>
                <a:close/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4495800" y="5051018"/>
            <a:ext cx="76962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25.2% 至 70%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49"/>
          <p:cNvSpPr/>
          <p:nvPr/>
        </p:nvSpPr>
        <p:spPr>
          <a:xfrm>
            <a:off x="4495800" y="5472050"/>
            <a:ext cx="7696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年各省电解铝绿电消费比例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0"/>
          <p:cNvSpPr/>
          <p:nvPr/>
        </p:nvSpPr>
        <p:spPr>
          <a:xfrm>
            <a:off x="4495800" y="5643139"/>
            <a:ext cx="7696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国内考核，按绿证核算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1"/>
          <p:cNvSpPr/>
          <p:nvPr/>
        </p:nvSpPr>
        <p:spPr>
          <a:xfrm>
            <a:off x="8005763" y="4614863"/>
            <a:ext cx="3571875" cy="1247775"/>
          </a:xfrm>
          <a:prstGeom prst="roundRect">
            <a:avLst>
              <a:gd name="adj" fmla="val 4580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8255000" y="4845050"/>
            <a:ext cx="63500" cy="63500"/>
          </a:xfrm>
          <a:prstGeom prst="ellipse">
            <a:avLst/>
          </a:pr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8286750" y="4797425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8286750" y="4940300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8230632" y="4820682"/>
            <a:ext cx="11192" cy="11192"/>
          </a:xfrm>
          <a:custGeom>
            <a:avLst/>
            <a:gdLst/>
            <a:ahLst/>
            <a:cxnLst/>
            <a:rect l="l" t="t" r="r" b="b"/>
            <a:pathLst>
              <a:path w="11192" h="11192">
                <a:moveTo>
                  <a:pt x="0" y="0"/>
                </a:moveTo>
                <a:lnTo>
                  <a:pt x="11192" y="11192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8331676" y="4921726"/>
            <a:ext cx="11192" cy="11192"/>
          </a:xfrm>
          <a:custGeom>
            <a:avLst/>
            <a:gdLst/>
            <a:ahLst/>
            <a:cxnLst/>
            <a:rect l="l" t="t" r="r" b="b"/>
            <a:pathLst>
              <a:path w="11192" h="11192">
                <a:moveTo>
                  <a:pt x="0" y="0"/>
                </a:moveTo>
                <a:lnTo>
                  <a:pt x="11192" y="11192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8207375" y="4876800"/>
            <a:ext cx="15875" cy="5953"/>
          </a:xfrm>
          <a:custGeom>
            <a:avLst/>
            <a:gdLst/>
            <a:ahLst/>
            <a:cxnLst/>
            <a:rect l="l" t="t" r="r" b="b"/>
            <a:pathLst>
              <a:path w="15875" h="5953">
                <a:moveTo>
                  <a:pt x="0" y="0"/>
                </a:moveTo>
                <a:lnTo>
                  <a:pt x="15875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8350250" y="4876800"/>
            <a:ext cx="15875" cy="5953"/>
          </a:xfrm>
          <a:custGeom>
            <a:avLst/>
            <a:gdLst/>
            <a:ahLst/>
            <a:cxnLst/>
            <a:rect l="l" t="t" r="r" b="b"/>
            <a:pathLst>
              <a:path w="15875" h="5953">
                <a:moveTo>
                  <a:pt x="0" y="0"/>
                </a:moveTo>
                <a:lnTo>
                  <a:pt x="15875" y="0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8230632" y="4921726"/>
            <a:ext cx="11192" cy="11192"/>
          </a:xfrm>
          <a:custGeom>
            <a:avLst/>
            <a:gdLst/>
            <a:ahLst/>
            <a:cxnLst/>
            <a:rect l="l" t="t" r="r" b="b"/>
            <a:pathLst>
              <a:path w="11192" h="11192">
                <a:moveTo>
                  <a:pt x="11192" y="0"/>
                </a:moveTo>
                <a:lnTo>
                  <a:pt x="0" y="11192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8331676" y="4820682"/>
            <a:ext cx="11192" cy="11192"/>
          </a:xfrm>
          <a:custGeom>
            <a:avLst/>
            <a:gdLst/>
            <a:ahLst/>
            <a:cxnLst/>
            <a:rect l="l" t="t" r="r" b="b"/>
            <a:pathLst>
              <a:path w="11192" h="11192">
                <a:moveTo>
                  <a:pt x="11192" y="0"/>
                </a:moveTo>
                <a:lnTo>
                  <a:pt x="0" y="11192"/>
                </a:lnTo>
              </a:path>
            </a:pathLst>
          </a:custGeom>
          <a:noFill/>
          <a:ln w="15875">
            <a:solidFill>
              <a:srgbClr val="4D5D39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8191500" y="5051018"/>
            <a:ext cx="40005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83 元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2"/>
          <p:cNvSpPr/>
          <p:nvPr/>
        </p:nvSpPr>
        <p:spPr>
          <a:xfrm>
            <a:off x="8191500" y="5472050"/>
            <a:ext cx="4000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每吨电解铝对应的绿证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3"/>
          <p:cNvSpPr/>
          <p:nvPr/>
        </p:nvSpPr>
        <p:spPr>
          <a:xfrm>
            <a:off x="8191500" y="5643139"/>
            <a:ext cx="400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13.2 个 × 6.32 元，RE100 认可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4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来源：条例 (EU) 2023/956 附件 II，Guidance No.3（2026-08-14），发改办能源〔2025〕669 号，国家能源局，生态环境部。图为 AI 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13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艺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581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8202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991600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886450" y="148870"/>
            <a:ext cx="63055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415463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734175" y="148870"/>
            <a:ext cx="54578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2029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83932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81900" y="148870"/>
            <a:ext cx="46101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2030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026318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29625" y="148870"/>
            <a:ext cx="37623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2031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0687050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77350" y="148870"/>
            <a:ext cx="29146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2032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1110913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125075" y="148870"/>
            <a:ext cx="20669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2033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115347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工艺路线是十年的事：电炉、直接还原铁、氢冶金要分开算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pic>
        <p:nvPicPr>
          <p:cNvPr id="30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4106" b="4106"/>
          <a:stretch/>
        </p:blipFill>
        <p:spPr>
          <a:xfrm>
            <a:off x="609600" y="1866900"/>
            <a:ext cx="3505200" cy="1809750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609600" y="37571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废钢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32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4106" b="4106"/>
          <a:stretch/>
        </p:blipFill>
        <p:spPr>
          <a:xfrm>
            <a:off x="4343400" y="1866900"/>
            <a:ext cx="3505200" cy="1809750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4343400" y="3757189"/>
            <a:ext cx="7848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4106" b="4106"/>
          <a:stretch/>
        </p:blipFill>
        <p:spPr>
          <a:xfrm>
            <a:off x="8077200" y="1866900"/>
            <a:ext cx="3505200" cy="1809750"/>
          </a:xfrm>
          <a:prstGeom prst="rect">
            <a:avLst/>
          </a:prstGeom>
        </p:spPr>
      </p:pic>
      <p:sp>
        <p:nvSpPr>
          <p:cNvPr id="35" name="Text 30"/>
          <p:cNvSpPr/>
          <p:nvPr/>
        </p:nvSpPr>
        <p:spPr>
          <a:xfrm>
            <a:off x="8077200" y="3757189"/>
            <a:ext cx="4114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直接还原竖炉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1"/>
          <p:cNvSpPr/>
          <p:nvPr/>
        </p:nvSpPr>
        <p:spPr>
          <a:xfrm>
            <a:off x="609600" y="40246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吨钢 CO₂，世界钢协全口径（不能直接代入 CBAM）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2"/>
          <p:cNvSpPr/>
          <p:nvPr/>
        </p:nvSpPr>
        <p:spPr>
          <a:xfrm>
            <a:off x="609600" y="43675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高炉转炉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3"/>
          <p:cNvSpPr/>
          <p:nvPr/>
        </p:nvSpPr>
        <p:spPr>
          <a:xfrm>
            <a:off x="2000250" y="4343400"/>
            <a:ext cx="3819516" cy="247650"/>
          </a:xfrm>
          <a:prstGeom prst="roundRect">
            <a:avLst>
              <a:gd name="adj" fmla="val 7692"/>
            </a:avLst>
          </a:prstGeom>
          <a:solidFill>
            <a:srgbClr val="C9BFA8"/>
          </a:solidFill>
          <a:ln/>
        </p:spPr>
      </p:sp>
      <p:sp>
        <p:nvSpPr>
          <p:cNvPr id="39" name="Text 34"/>
          <p:cNvSpPr/>
          <p:nvPr/>
        </p:nvSpPr>
        <p:spPr>
          <a:xfrm>
            <a:off x="5895966" y="4389130"/>
            <a:ext cx="629603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2.34 · 基准线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0" name="Text 35"/>
          <p:cNvSpPr/>
          <p:nvPr/>
        </p:nvSpPr>
        <p:spPr>
          <a:xfrm>
            <a:off x="609600" y="476756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直接还原铁电炉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6"/>
          <p:cNvSpPr/>
          <p:nvPr/>
        </p:nvSpPr>
        <p:spPr>
          <a:xfrm>
            <a:off x="2000250" y="4743450"/>
            <a:ext cx="2399439" cy="247650"/>
          </a:xfrm>
          <a:prstGeom prst="roundRect">
            <a:avLst>
              <a:gd name="adj" fmla="val 7692"/>
            </a:avLst>
          </a:prstGeom>
          <a:solidFill>
            <a:srgbClr val="8C7B54"/>
          </a:solidFill>
          <a:ln/>
        </p:spPr>
      </p:sp>
      <p:sp>
        <p:nvSpPr>
          <p:cNvPr id="42" name="Text 37"/>
          <p:cNvSpPr/>
          <p:nvPr/>
        </p:nvSpPr>
        <p:spPr>
          <a:xfrm>
            <a:off x="4475889" y="4789180"/>
            <a:ext cx="771611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726547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1.47 · 低约 37%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3" name="Text 38"/>
          <p:cNvSpPr/>
          <p:nvPr/>
        </p:nvSpPr>
        <p:spPr>
          <a:xfrm>
            <a:off x="609600" y="51676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废钢电炉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39"/>
          <p:cNvSpPr/>
          <p:nvPr/>
        </p:nvSpPr>
        <p:spPr>
          <a:xfrm>
            <a:off x="2000250" y="5143500"/>
            <a:ext cx="1126267" cy="247650"/>
          </a:xfrm>
          <a:prstGeom prst="roundRect">
            <a:avLst>
              <a:gd name="adj" fmla="val 7692"/>
            </a:avLst>
          </a:prstGeom>
          <a:solidFill>
            <a:srgbClr val="4D5D39"/>
          </a:solidFill>
          <a:ln/>
        </p:spPr>
      </p:sp>
      <p:sp>
        <p:nvSpPr>
          <p:cNvPr id="45" name="Text 40"/>
          <p:cNvSpPr/>
          <p:nvPr/>
        </p:nvSpPr>
        <p:spPr>
          <a:xfrm>
            <a:off x="3202717" y="5189230"/>
            <a:ext cx="8989283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0.69 · 低约 70%</a:t>
            </a:r>
            <a:endParaRPr lang="en-US" sz="105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6" name="Shape 41"/>
          <p:cNvSpPr/>
          <p:nvPr/>
        </p:nvSpPr>
        <p:spPr>
          <a:xfrm>
            <a:off x="7627144" y="4007644"/>
            <a:ext cx="3948112" cy="1509713"/>
          </a:xfrm>
          <a:prstGeom prst="roundRect">
            <a:avLst>
              <a:gd name="adj" fmla="val 3785"/>
            </a:avLst>
          </a:prstGeom>
          <a:solidFill>
            <a:srgbClr val="F7F3E8"/>
          </a:solidFill>
          <a:ln w="14288">
            <a:solidFill>
              <a:srgbClr val="8C7B54"/>
            </a:solidFill>
            <a:prstDash val="solid"/>
          </a:ln>
        </p:spPr>
      </p:sp>
      <p:sp>
        <p:nvSpPr>
          <p:cNvPr id="47" name="Shape 42"/>
          <p:cNvSpPr/>
          <p:nvPr/>
        </p:nvSpPr>
        <p:spPr>
          <a:xfrm>
            <a:off x="7906544" y="4287044"/>
            <a:ext cx="17463" cy="17463"/>
          </a:xfrm>
          <a:prstGeom prst="ellipse">
            <a:avLst/>
          </a:prstGeom>
          <a:noFill/>
          <a:ln w="17463">
            <a:solidFill>
              <a:srgbClr val="8C7B54"/>
            </a:solidFill>
            <a:prstDash val="solid"/>
          </a:ln>
        </p:spPr>
      </p:sp>
      <p:sp>
        <p:nvSpPr>
          <p:cNvPr id="48" name="Shape 43"/>
          <p:cNvSpPr/>
          <p:nvPr/>
        </p:nvSpPr>
        <p:spPr>
          <a:xfrm>
            <a:off x="7825867" y="4206367"/>
            <a:ext cx="178816" cy="178816"/>
          </a:xfrm>
          <a:custGeom>
            <a:avLst/>
            <a:gdLst/>
            <a:ahLst/>
            <a:cxnLst/>
            <a:rect l="l" t="t" r="r" b="b"/>
            <a:pathLst>
              <a:path w="178816" h="178816">
                <a:moveTo>
                  <a:pt x="161004" y="161004"/>
                </a:moveTo>
                <a:cubicBezTo>
                  <a:pt x="178816" y="143280"/>
                  <a:pt x="161179" y="96742"/>
                  <a:pt x="121714" y="57102"/>
                </a:cubicBezTo>
                <a:cubicBezTo>
                  <a:pt x="82074" y="17637"/>
                  <a:pt x="35536" y="0"/>
                  <a:pt x="17812" y="17812"/>
                </a:cubicBezTo>
                <a:cubicBezTo>
                  <a:pt x="0" y="35536"/>
                  <a:pt x="17637" y="82074"/>
                  <a:pt x="57102" y="121714"/>
                </a:cubicBezTo>
                <a:cubicBezTo>
                  <a:pt x="96742" y="161179"/>
                  <a:pt x="143280" y="178816"/>
                  <a:pt x="161004" y="161004"/>
                </a:cubicBezTo>
                <a:close/>
              </a:path>
            </a:pathLst>
          </a:custGeom>
          <a:noFill/>
          <a:ln w="17463">
            <a:solidFill>
              <a:srgbClr val="8C7B54"/>
            </a:solidFill>
            <a:prstDash val="solid"/>
          </a:ln>
        </p:spPr>
      </p:sp>
      <p:sp>
        <p:nvSpPr>
          <p:cNvPr id="49" name="Shape 44"/>
          <p:cNvSpPr/>
          <p:nvPr/>
        </p:nvSpPr>
        <p:spPr>
          <a:xfrm>
            <a:off x="7825867" y="4206367"/>
            <a:ext cx="178816" cy="178816"/>
          </a:xfrm>
          <a:custGeom>
            <a:avLst/>
            <a:gdLst/>
            <a:ahLst/>
            <a:cxnLst/>
            <a:rect l="l" t="t" r="r" b="b"/>
            <a:pathLst>
              <a:path w="178816" h="178816">
                <a:moveTo>
                  <a:pt x="121714" y="121714"/>
                </a:moveTo>
                <a:cubicBezTo>
                  <a:pt x="161179" y="82074"/>
                  <a:pt x="178816" y="35536"/>
                  <a:pt x="161004" y="17812"/>
                </a:cubicBezTo>
                <a:cubicBezTo>
                  <a:pt x="143280" y="0"/>
                  <a:pt x="96742" y="17637"/>
                  <a:pt x="57102" y="57102"/>
                </a:cubicBezTo>
                <a:cubicBezTo>
                  <a:pt x="17637" y="96742"/>
                  <a:pt x="0" y="143280"/>
                  <a:pt x="17812" y="161004"/>
                </a:cubicBezTo>
                <a:cubicBezTo>
                  <a:pt x="35536" y="178816"/>
                  <a:pt x="82074" y="161179"/>
                  <a:pt x="121714" y="121714"/>
                </a:cubicBezTo>
                <a:close/>
              </a:path>
            </a:pathLst>
          </a:custGeom>
          <a:noFill/>
          <a:ln w="17463">
            <a:solidFill>
              <a:srgbClr val="8C7B54"/>
            </a:solidFill>
            <a:prstDash val="solid"/>
          </a:ln>
        </p:spPr>
      </p:sp>
      <p:sp>
        <p:nvSpPr>
          <p:cNvPr id="50" name="Text 45"/>
          <p:cNvSpPr/>
          <p:nvPr/>
        </p:nvSpPr>
        <p:spPr>
          <a:xfrm>
            <a:off x="8115300" y="4196785"/>
            <a:ext cx="4076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氢冶金示范：减碳约 70%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6"/>
          <p:cNvSpPr/>
          <p:nvPr/>
        </p:nvSpPr>
        <p:spPr>
          <a:xfrm>
            <a:off x="7810500" y="4519912"/>
            <a:ext cx="4381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河钢张宣科技 120 万吨项目自称，比同规模长流程。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47"/>
          <p:cNvSpPr/>
          <p:nvPr/>
        </p:nvSpPr>
        <p:spPr>
          <a:xfrm>
            <a:off x="7815263" y="5148263"/>
            <a:ext cx="120967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8C7B54"/>
            </a:solidFill>
            <a:prstDash val="solid"/>
          </a:ln>
        </p:spPr>
      </p:sp>
      <p:sp>
        <p:nvSpPr>
          <p:cNvPr id="53" name="Text 48"/>
          <p:cNvSpPr/>
          <p:nvPr/>
        </p:nvSpPr>
        <p:spPr>
          <a:xfrm>
            <a:off x="4648200" y="5185939"/>
            <a:ext cx="754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96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企业口径 · 据报道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49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来源：世界钢铁协会 Sustainability Indicators 2025，河钢张宣科技示范项目（企业口径）。图为 AI 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14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则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581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6773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38725" y="148870"/>
            <a:ext cx="71532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991600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86450" y="148870"/>
            <a:ext cx="63055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347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规则还在变：默认值复审、下游扩围、免费配额延期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6" name="Shape 24"/>
          <p:cNvSpPr/>
          <p:nvPr/>
        </p:nvSpPr>
        <p:spPr>
          <a:xfrm>
            <a:off x="952500" y="2971800"/>
            <a:ext cx="6858000" cy="95250"/>
          </a:xfrm>
          <a:prstGeom prst="roundRect">
            <a:avLst>
              <a:gd name="adj" fmla="val 30000"/>
            </a:avLst>
          </a:prstGeom>
          <a:solidFill>
            <a:srgbClr val="E0DFD0"/>
          </a:solidFill>
          <a:ln/>
        </p:spPr>
      </p:sp>
      <p:sp>
        <p:nvSpPr>
          <p:cNvPr id="27" name="Text 25"/>
          <p:cNvSpPr/>
          <p:nvPr/>
        </p:nvSpPr>
        <p:spPr>
          <a:xfrm>
            <a:off x="1009650" y="2804689"/>
            <a:ext cx="11182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现行法律：免费配额 2034 年清零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815263" y="2976563"/>
            <a:ext cx="3419475" cy="85725"/>
          </a:xfrm>
          <a:prstGeom prst="roundRect">
            <a:avLst>
              <a:gd name="adj" fmla="val 33333"/>
            </a:avLst>
          </a:prstGeom>
          <a:noFill/>
          <a:ln w="9525">
            <a:solidFill>
              <a:srgbClr val="B25E3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867650" y="2804689"/>
            <a:ext cx="4324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9952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提案：延到 2038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952500" y="3143250"/>
            <a:ext cx="10287000" cy="0"/>
          </a:xfrm>
          <a:prstGeom prst="line">
            <a:avLst/>
          </a:prstGeom>
          <a:noFill/>
          <a:ln w="19050">
            <a:solidFill>
              <a:srgbClr val="2B2A2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5250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0" y="3264090"/>
            <a:ext cx="1905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80975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0" y="3264090"/>
            <a:ext cx="3619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266700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0" y="3264090"/>
            <a:ext cx="5334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52425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38150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0" y="3264090"/>
            <a:ext cx="876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2030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523875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09600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95325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81050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429000" y="3264090"/>
            <a:ext cx="876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866775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52500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038225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1239500" y="3095625"/>
            <a:ext cx="0" cy="95250"/>
          </a:xfrm>
          <a:prstGeom prst="line">
            <a:avLst/>
          </a:prstGeom>
          <a:noFill/>
          <a:ln w="11430">
            <a:solidFill>
              <a:srgbClr val="2B2A22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287000" y="3264090"/>
            <a:ext cx="1905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2038</a:t>
            </a:r>
            <a:endParaRPr lang="en-US" sz="9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1809750" y="3429000"/>
            <a:ext cx="0" cy="266700"/>
          </a:xfrm>
          <a:prstGeom prst="line">
            <a:avLst/>
          </a:prstGeom>
          <a:noFill/>
          <a:ln w="11430">
            <a:solidFill>
              <a:srgbClr val="4D5D39"/>
            </a:solidFill>
            <a:prstDash val="dash"/>
          </a:ln>
        </p:spPr>
      </p:sp>
      <p:sp>
        <p:nvSpPr>
          <p:cNvPr id="51" name="Shape 49"/>
          <p:cNvSpPr/>
          <p:nvPr/>
        </p:nvSpPr>
        <p:spPr>
          <a:xfrm>
            <a:off x="1743075" y="3076575"/>
            <a:ext cx="133350" cy="13335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52" name="Shape 50"/>
          <p:cNvSpPr/>
          <p:nvPr/>
        </p:nvSpPr>
        <p:spPr>
          <a:xfrm>
            <a:off x="614363" y="3738563"/>
            <a:ext cx="3495675" cy="1590675"/>
          </a:xfrm>
          <a:prstGeom prst="roundRect">
            <a:avLst>
              <a:gd name="adj" fmla="val 3593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23888" y="3748087"/>
            <a:ext cx="3476625" cy="42863"/>
          </a:xfrm>
          <a:custGeom>
            <a:avLst/>
            <a:gdLst/>
            <a:ahLst/>
            <a:cxnLst/>
            <a:rect l="l" t="t" r="r" b="b"/>
            <a:pathLst>
              <a:path w="3476625" h="42863">
                <a:moveTo>
                  <a:pt x="0" y="42863"/>
                </a:moveTo>
                <a:arcTo hR="42863" wR="42863" stAng="10800000" swAng="5400000"/>
                <a:lnTo>
                  <a:pt x="3433763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4D5D39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35025" y="3941762"/>
            <a:ext cx="139700" cy="174625"/>
          </a:xfrm>
          <a:custGeom>
            <a:avLst/>
            <a:gdLst/>
            <a:ahLst/>
            <a:cxnLst/>
            <a:rect l="l" t="t" r="r" b="b"/>
            <a:pathLst>
              <a:path w="139700" h="174625">
                <a:moveTo>
                  <a:pt x="17463" y="174625"/>
                </a:move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87313" y="0"/>
                </a:lnTo>
                <a:arcTo hR="20955" wR="20955" stAng="16194428" swAng="2711764"/>
                <a:lnTo>
                  <a:pt x="133518" y="37492"/>
                </a:lnTo>
                <a:arcTo hR="20955" wR="20955" stAng="18889766" swAng="2715819"/>
                <a:lnTo>
                  <a:pt x="139700" y="157163"/>
                </a:lnTo>
                <a:arcTo hR="17463" wR="17463" stAng="0" swAng="5400000"/>
                <a:close/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922338" y="3941763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0"/>
                </a:moveTo>
                <a:lnTo>
                  <a:pt x="0" y="43656"/>
                </a:lnTo>
                <a:arcTo hR="8731" wR="8731" stAng="10800000" swAng="-5400000"/>
                <a:lnTo>
                  <a:pt x="52388" y="52388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69950" y="4002881"/>
            <a:ext cx="17463" cy="6548"/>
          </a:xfrm>
          <a:custGeom>
            <a:avLst/>
            <a:gdLst/>
            <a:ahLst/>
            <a:cxnLst/>
            <a:rect l="l" t="t" r="r" b="b"/>
            <a:pathLst>
              <a:path w="17463" h="6548">
                <a:moveTo>
                  <a:pt x="17463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69950" y="4037806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69850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69950" y="4072731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69850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104900" y="3899279"/>
            <a:ext cx="110871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18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3490913" y="3929063"/>
            <a:ext cx="4286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4D5D39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0" y="3966739"/>
            <a:ext cx="7410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800100" y="4320971"/>
            <a:ext cx="11391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默认值最迟复审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800100" y="45770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加成 2028 年起升到 30%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800100" y="5024014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796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实施条例 (EU) 2025/2621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2667000" y="3429000"/>
            <a:ext cx="0" cy="266700"/>
          </a:xfrm>
          <a:prstGeom prst="line">
            <a:avLst/>
          </a:prstGeom>
          <a:noFill/>
          <a:ln w="11430">
            <a:solidFill>
              <a:srgbClr val="B25E38"/>
            </a:solidFill>
            <a:prstDash val="dash"/>
          </a:ln>
        </p:spPr>
      </p:sp>
      <p:sp>
        <p:nvSpPr>
          <p:cNvPr id="66" name="Shape 64"/>
          <p:cNvSpPr/>
          <p:nvPr/>
        </p:nvSpPr>
        <p:spPr>
          <a:xfrm>
            <a:off x="2600325" y="3076575"/>
            <a:ext cx="133350" cy="133350"/>
          </a:xfrm>
          <a:prstGeom prst="ellipse">
            <a:avLst/>
          </a:prstGeom>
          <a:solidFill>
            <a:srgbClr val="B25E38"/>
          </a:solidFill>
          <a:ln/>
        </p:spPr>
      </p:sp>
      <p:sp>
        <p:nvSpPr>
          <p:cNvPr id="67" name="Shape 65"/>
          <p:cNvSpPr/>
          <p:nvPr/>
        </p:nvSpPr>
        <p:spPr>
          <a:xfrm>
            <a:off x="4348163" y="3738563"/>
            <a:ext cx="3495675" cy="1590675"/>
          </a:xfrm>
          <a:prstGeom prst="roundRect">
            <a:avLst>
              <a:gd name="adj" fmla="val 3593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357688" y="3748087"/>
            <a:ext cx="3476625" cy="42863"/>
          </a:xfrm>
          <a:custGeom>
            <a:avLst/>
            <a:gdLst/>
            <a:ahLst/>
            <a:cxnLst/>
            <a:rect l="l" t="t" r="r" b="b"/>
            <a:pathLst>
              <a:path w="3476625" h="42863">
                <a:moveTo>
                  <a:pt x="0" y="42863"/>
                </a:moveTo>
                <a:arcTo hR="42863" wR="42863" stAng="10800000" swAng="5400000"/>
                <a:lnTo>
                  <a:pt x="3433763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B25E38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4551393" y="3941759"/>
            <a:ext cx="174739" cy="87319"/>
          </a:xfrm>
          <a:custGeom>
            <a:avLst/>
            <a:gdLst/>
            <a:ahLst/>
            <a:cxnLst/>
            <a:rect l="l" t="t" r="r" b="b"/>
            <a:pathLst>
              <a:path w="174739" h="87319">
                <a:moveTo>
                  <a:pt x="94529" y="1575"/>
                </a:moveTo>
                <a:arcTo hR="17463" wR="17463" stAng="17671159" swAng="-2942318"/>
                <a:lnTo>
                  <a:pt x="5209" y="35627"/>
                </a:lnTo>
                <a:arcTo hR="8731" wR="8731" stAng="14772344" swAng="-7944687"/>
                <a:lnTo>
                  <a:pt x="80123" y="85744"/>
                </a:lnTo>
                <a:arcTo hR="17463" wR="17463" stAng="6871159" swAng="-2942318"/>
                <a:lnTo>
                  <a:pt x="169531" y="51692"/>
                </a:lnTo>
                <a:arcTo hR="8731" wR="8731" stAng="3972344" swAng="-7944687"/>
                <a:close/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4551362" y="4029075"/>
            <a:ext cx="174625" cy="43640"/>
          </a:xfrm>
          <a:custGeom>
            <a:avLst/>
            <a:gdLst/>
            <a:ahLst/>
            <a:cxnLst/>
            <a:rect l="l" t="t" r="r" b="b"/>
            <a:pathLst>
              <a:path w="174625" h="43640">
                <a:moveTo>
                  <a:pt x="0" y="0"/>
                </a:moveTo>
                <a:arcTo hR="8731" wR="8731" stAng="10808507" swAng="-3918443"/>
                <a:lnTo>
                  <a:pt x="80153" y="42085"/>
                </a:lnTo>
                <a:arcTo hR="17463" wR="17463" stAng="6861719" swAng="-2923437"/>
                <a:lnTo>
                  <a:pt x="169474" y="8033"/>
                </a:lnTo>
                <a:arcTo hR="8731" wR="8731" stAng="3947828" swAng="-3974988"/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4551362" y="4072731"/>
            <a:ext cx="174625" cy="43640"/>
          </a:xfrm>
          <a:custGeom>
            <a:avLst/>
            <a:gdLst/>
            <a:ahLst/>
            <a:cxnLst/>
            <a:rect l="l" t="t" r="r" b="b"/>
            <a:pathLst>
              <a:path w="174625" h="43640">
                <a:moveTo>
                  <a:pt x="0" y="0"/>
                </a:moveTo>
                <a:arcTo hR="8731" wR="8731" stAng="10808507" swAng="-3918443"/>
                <a:lnTo>
                  <a:pt x="80153" y="42085"/>
                </a:lnTo>
                <a:arcTo hR="17463" wR="17463" stAng="6861719" swAng="-2923437"/>
                <a:lnTo>
                  <a:pt x="169474" y="8033"/>
                </a:lnTo>
                <a:arcTo hR="8731" wR="8731" stAng="3947828" swAng="-3974988"/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4838700" y="3899279"/>
            <a:ext cx="73533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</a:t>
            </a:r>
            <a:endParaRPr lang="en-US" sz="18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7110413" y="3929063"/>
            <a:ext cx="5429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25E38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2571750" y="3966739"/>
            <a:ext cx="9620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559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谈判中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4533900" y="4320971"/>
            <a:ext cx="7658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下游扩围拟起适用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4533900" y="4577062"/>
            <a:ext cx="7658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更多钢铝制品纳入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4533900" y="5024014"/>
            <a:ext cx="7658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796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COM(2025) 989，三方谈判中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Shape 76"/>
          <p:cNvSpPr/>
          <p:nvPr/>
        </p:nvSpPr>
        <p:spPr>
          <a:xfrm>
            <a:off x="11239500" y="3429000"/>
            <a:ext cx="0" cy="266700"/>
          </a:xfrm>
          <a:prstGeom prst="line">
            <a:avLst/>
          </a:prstGeom>
          <a:noFill/>
          <a:ln w="11430">
            <a:solidFill>
              <a:srgbClr val="B25E38"/>
            </a:solidFill>
            <a:prstDash val="dash"/>
          </a:ln>
        </p:spPr>
      </p:sp>
      <p:sp>
        <p:nvSpPr>
          <p:cNvPr id="79" name="Shape 77"/>
          <p:cNvSpPr/>
          <p:nvPr/>
        </p:nvSpPr>
        <p:spPr>
          <a:xfrm>
            <a:off x="11172825" y="3076575"/>
            <a:ext cx="133350" cy="133350"/>
          </a:xfrm>
          <a:prstGeom prst="ellipse">
            <a:avLst/>
          </a:prstGeom>
          <a:solidFill>
            <a:srgbClr val="B25E38"/>
          </a:solidFill>
          <a:ln/>
        </p:spPr>
      </p:sp>
      <p:sp>
        <p:nvSpPr>
          <p:cNvPr id="80" name="Shape 78"/>
          <p:cNvSpPr/>
          <p:nvPr/>
        </p:nvSpPr>
        <p:spPr>
          <a:xfrm>
            <a:off x="8081962" y="3738563"/>
            <a:ext cx="3495675" cy="1590675"/>
          </a:xfrm>
          <a:prstGeom prst="roundRect">
            <a:avLst>
              <a:gd name="adj" fmla="val 3593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091488" y="3748087"/>
            <a:ext cx="3476625" cy="42863"/>
          </a:xfrm>
          <a:custGeom>
            <a:avLst/>
            <a:gdLst/>
            <a:ahLst/>
            <a:cxnLst/>
            <a:rect l="l" t="t" r="r" b="b"/>
            <a:pathLst>
              <a:path w="3476625" h="42863">
                <a:moveTo>
                  <a:pt x="0" y="42863"/>
                </a:moveTo>
                <a:arcTo hR="42863" wR="42863" stAng="10800000" swAng="5400000"/>
                <a:lnTo>
                  <a:pt x="3433763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B25E38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8311356" y="4116388"/>
            <a:ext cx="122238" cy="6548"/>
          </a:xfrm>
          <a:custGeom>
            <a:avLst/>
            <a:gdLst/>
            <a:ahLst/>
            <a:cxnLst/>
            <a:rect l="l" t="t" r="r" b="b"/>
            <a:pathLst>
              <a:path w="122238" h="6548">
                <a:moveTo>
                  <a:pt x="0" y="0"/>
                </a:moveTo>
                <a:lnTo>
                  <a:pt x="122238" y="0"/>
                </a:lnTo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8311356" y="3941763"/>
            <a:ext cx="122238" cy="6548"/>
          </a:xfrm>
          <a:custGeom>
            <a:avLst/>
            <a:gdLst/>
            <a:ahLst/>
            <a:cxnLst/>
            <a:rect l="l" t="t" r="r" b="b"/>
            <a:pathLst>
              <a:path w="122238" h="6548">
                <a:moveTo>
                  <a:pt x="0" y="0"/>
                </a:moveTo>
                <a:lnTo>
                  <a:pt x="122238" y="0"/>
                </a:lnTo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8328819" y="4029075"/>
            <a:ext cx="87313" cy="87313"/>
          </a:xfrm>
          <a:custGeom>
            <a:avLst/>
            <a:gdLst/>
            <a:ahLst/>
            <a:cxnLst/>
            <a:rect l="l" t="t" r="r" b="b"/>
            <a:pathLst>
              <a:path w="87313" h="87313">
                <a:moveTo>
                  <a:pt x="87313" y="87313"/>
                </a:moveTo>
                <a:lnTo>
                  <a:pt x="87313" y="50886"/>
                </a:lnTo>
                <a:arcTo hR="17463" wR="17463" stAng="21599266" swAng="-2699785"/>
                <a:lnTo>
                  <a:pt x="43656" y="0"/>
                </a:lnTo>
                <a:lnTo>
                  <a:pt x="5117" y="38540"/>
                </a:lnTo>
                <a:arcTo hR="17463" wR="17463" stAng="13500519" swAng="-2699785"/>
                <a:lnTo>
                  <a:pt x="0" y="87313"/>
                </a:lnTo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8328819" y="3941763"/>
            <a:ext cx="87313" cy="87313"/>
          </a:xfrm>
          <a:custGeom>
            <a:avLst/>
            <a:gdLst/>
            <a:ahLst/>
            <a:cxnLst/>
            <a:rect l="l" t="t" r="r" b="b"/>
            <a:pathLst>
              <a:path w="87313" h="87313">
                <a:moveTo>
                  <a:pt x="0" y="0"/>
                </a:moveTo>
                <a:lnTo>
                  <a:pt x="0" y="36427"/>
                </a:lnTo>
                <a:arcTo hR="17463" wR="17463" stAng="10799266" swAng="-2699785"/>
                <a:lnTo>
                  <a:pt x="43656" y="87313"/>
                </a:lnTo>
                <a:lnTo>
                  <a:pt x="82196" y="48773"/>
                </a:lnTo>
                <a:arcTo hR="17463" wR="17463" stAng="2700519" swAng="-2699785"/>
                <a:lnTo>
                  <a:pt x="87313" y="0"/>
                </a:lnTo>
              </a:path>
            </a:pathLst>
          </a:custGeom>
          <a:noFill/>
          <a:ln w="17463">
            <a:solidFill>
              <a:srgbClr val="B25E38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8572500" y="3899279"/>
            <a:ext cx="36195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B2A22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2038</a:t>
            </a:r>
            <a:endParaRPr lang="en-US" sz="1800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87" name="Shape 85"/>
          <p:cNvSpPr/>
          <p:nvPr/>
        </p:nvSpPr>
        <p:spPr>
          <a:xfrm>
            <a:off x="10958513" y="3929063"/>
            <a:ext cx="4286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B25E38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10153650" y="3966739"/>
            <a:ext cx="2038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A559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9" name="Text 87"/>
          <p:cNvSpPr/>
          <p:nvPr/>
        </p:nvSpPr>
        <p:spPr>
          <a:xfrm>
            <a:off x="8267700" y="4320971"/>
            <a:ext cx="39243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免费配额清零拟推迟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0" name="Text 88"/>
          <p:cNvSpPr/>
          <p:nvPr/>
        </p:nvSpPr>
        <p:spPr>
          <a:xfrm>
            <a:off x="8267700" y="4577062"/>
            <a:ext cx="3924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热轧卷 2034 年约 €297（提案情景）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1" name="Text 89"/>
          <p:cNvSpPr/>
          <p:nvPr/>
        </p:nvSpPr>
        <p:spPr>
          <a:xfrm>
            <a:off x="8267700" y="5024014"/>
            <a:ext cx="3924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796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COM(2026) 616（2026-07-17）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2" name="Text 90"/>
          <p:cNvSpPr/>
          <p:nvPr/>
        </p:nvSpPr>
        <p:spPr>
          <a:xfrm>
            <a:off x="609600" y="555849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两件提案都还不是法律，测算仍按现行法律。每季度跟踪一次，有变化再回委员会。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3" name="Text 91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来源：欧洲议会立法观察站 2025/0419(COD)，COM(2026) 616（2026 年 7 月 17 日），实施条例 2025/2621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9DC"/>
          </a:solidFill>
          <a:ln/>
        </p:spPr>
      </p:sp>
      <p:sp>
        <p:nvSpPr>
          <p:cNvPr id="3" name="Shape 1"/>
          <p:cNvSpPr/>
          <p:nvPr/>
        </p:nvSpPr>
        <p:spPr>
          <a:xfrm>
            <a:off x="695325" y="250031"/>
            <a:ext cx="57150" cy="128588"/>
          </a:xfrm>
          <a:custGeom>
            <a:avLst/>
            <a:gdLst/>
            <a:ahLst/>
            <a:cxnLst/>
            <a:rect l="l" t="t" r="r" b="b"/>
            <a:pathLst>
              <a:path w="57150" h="128588">
                <a:moveTo>
                  <a:pt x="14288" y="46692"/>
                </a:moveTo>
                <a:lnTo>
                  <a:pt x="14288" y="28575"/>
                </a:lnTo>
                <a:arcTo hR="28575" wR="28575" stAng="10800000" swAng="5400000"/>
                <a:lnTo>
                  <a:pt x="53578" y="0"/>
                </a:lnTo>
                <a:arcTo hR="3572" wR="3572" stAng="16200000" swAng="5400000"/>
                <a:lnTo>
                  <a:pt x="57150" y="14288"/>
                </a:lnTo>
                <a:arcTo hR="28575" wR="28575" stAng="0" swAng="5400000"/>
                <a:arcTo hR="28575" wR="28575" stAng="16200000" swAng="-5400000"/>
                <a:cubicBezTo>
                  <a:pt x="0" y="85725"/>
                  <a:pt x="7144" y="92869"/>
                  <a:pt x="7144" y="107156"/>
                </a:cubicBezTo>
                <a:arcTo hR="35719" wR="35719" stAng="0" swAng="22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8175" y="285750"/>
            <a:ext cx="57150" cy="42863"/>
          </a:xfrm>
          <a:custGeom>
            <a:avLst/>
            <a:gdLst/>
            <a:ahLst/>
            <a:cxnLst/>
            <a:rect l="l" t="t" r="r" b="b"/>
            <a:pathLst>
              <a:path w="57150" h="42863">
                <a:moveTo>
                  <a:pt x="0" y="7144"/>
                </a:moveTo>
                <a:arcTo hR="35719" wR="35719" stAng="13987806" swAng="7612194"/>
                <a:arcTo hR="35719" wR="35719" stAng="3187806" swAng="7612194"/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5319" y="378619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960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pptwise-slidenum-s0015"/>
          <p:cNvSpPr/>
          <p:nvPr/>
        </p:nvSpPr>
        <p:spPr>
          <a:xfrm>
            <a:off x="0" y="6557539"/>
            <a:ext cx="1133187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365699" y="6557539"/>
            <a:ext cx="82630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 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57250" y="252350"/>
            <a:ext cx="11334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91500" y="342900"/>
            <a:ext cx="3390900" cy="0"/>
          </a:xfrm>
          <a:prstGeom prst="line">
            <a:avLst/>
          </a:prstGeom>
          <a:noFill/>
          <a:ln w="14288">
            <a:solidFill>
              <a:srgbClr val="D8D0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43875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0" y="148870"/>
            <a:ext cx="8001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567738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38725" y="148870"/>
            <a:ext cx="715327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991600" y="295275"/>
            <a:ext cx="95250" cy="95250"/>
          </a:xfrm>
          <a:prstGeom prst="ellipse">
            <a:avLst/>
          </a:prstGeom>
          <a:solidFill>
            <a:srgbClr val="4D5D39"/>
          </a:solidFill>
          <a:ln w="14288">
            <a:solidFill>
              <a:srgbClr val="4D5D3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886450" y="148870"/>
            <a:ext cx="63055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42975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85361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277475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701338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125200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49063" y="309563"/>
            <a:ext cx="66675" cy="66675"/>
          </a:xfrm>
          <a:prstGeom prst="ellipse">
            <a:avLst/>
          </a:prstGeom>
          <a:solidFill>
            <a:srgbClr val="EFE9DC"/>
          </a:solidFill>
          <a:ln w="14288">
            <a:solidFill>
              <a:srgbClr val="C9BFA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972800" y="148870"/>
            <a:ext cx="12192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56155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2034</a:t>
            </a:r>
            <a:endParaRPr lang="en-US" sz="82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09600" y="1106221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路线图：2027 年 9 月 30 日前交出核查后的排放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1581150"/>
            <a:ext cx="10972800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26" name="Shape 24"/>
          <p:cNvSpPr/>
          <p:nvPr/>
        </p:nvSpPr>
        <p:spPr>
          <a:xfrm>
            <a:off x="609600" y="2038350"/>
            <a:ext cx="10972800" cy="0"/>
          </a:xfrm>
          <a:prstGeom prst="line">
            <a:avLst/>
          </a:pr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57225" y="1971675"/>
            <a:ext cx="133350" cy="13335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28" name="Text 26"/>
          <p:cNvSpPr/>
          <p:nvPr/>
        </p:nvSpPr>
        <p:spPr>
          <a:xfrm>
            <a:off x="609600" y="220736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2026 年四季度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14363" y="2443163"/>
            <a:ext cx="2590800" cy="3133725"/>
          </a:xfrm>
          <a:prstGeom prst="roundRect">
            <a:avLst>
              <a:gd name="adj" fmla="val 2206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23888" y="2452688"/>
            <a:ext cx="2571750" cy="42863"/>
          </a:xfrm>
          <a:custGeom>
            <a:avLst/>
            <a:gdLst/>
            <a:ahLst/>
            <a:cxnLst/>
            <a:rect l="l" t="t" r="r" b="b"/>
            <a:pathLst>
              <a:path w="2571750" h="42863">
                <a:moveTo>
                  <a:pt x="0" y="42863"/>
                </a:moveTo>
                <a:arcTo hR="42863" wR="42863" stAng="10800000" swAng="5400000"/>
                <a:lnTo>
                  <a:pt x="2528888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4D5D39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00100" y="2626606"/>
            <a:ext cx="11391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定方法、定机构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07244" y="3045619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09650" y="3042814"/>
            <a:ext cx="11182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009650" y="3214987"/>
            <a:ext cx="111823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按欧盟方法核算 2026 年直接排放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07244" y="3636169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09650" y="3633364"/>
            <a:ext cx="11182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009650" y="3805537"/>
            <a:ext cx="111823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约定欧盟认可的核查机构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07244" y="4226719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09650" y="4223914"/>
            <a:ext cx="11182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1009650" y="4396087"/>
            <a:ext cx="111823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梳理欧盟客户的 CBAM 费用条款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800100" y="5067300"/>
            <a:ext cx="2219325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42" name="Text 40"/>
          <p:cNvSpPr/>
          <p:nvPr/>
        </p:nvSpPr>
        <p:spPr>
          <a:xfrm>
            <a:off x="800100" y="5185939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1376363" y="5148263"/>
            <a:ext cx="13430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8C7B54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0" y="5185939"/>
            <a:ext cx="4095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96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核算与核查费用：待定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3448050" y="1971675"/>
            <a:ext cx="133350" cy="13335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46" name="Text 44"/>
          <p:cNvSpPr/>
          <p:nvPr/>
        </p:nvSpPr>
        <p:spPr>
          <a:xfrm>
            <a:off x="3400425" y="2207360"/>
            <a:ext cx="87915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 年上半年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3405188" y="2443163"/>
            <a:ext cx="2590800" cy="3133725"/>
          </a:xfrm>
          <a:prstGeom prst="roundRect">
            <a:avLst>
              <a:gd name="adj" fmla="val 2206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414713" y="2452688"/>
            <a:ext cx="2571750" cy="42863"/>
          </a:xfrm>
          <a:custGeom>
            <a:avLst/>
            <a:gdLst/>
            <a:ahLst/>
            <a:cxnLst/>
            <a:rect l="l" t="t" r="r" b="b"/>
            <a:pathLst>
              <a:path w="2571750" h="42863">
                <a:moveTo>
                  <a:pt x="0" y="42863"/>
                </a:moveTo>
                <a:arcTo hR="42863" wR="42863" stAng="10800000" swAng="5400000"/>
                <a:lnTo>
                  <a:pt x="2528888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4D5D39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590925" y="2626606"/>
            <a:ext cx="860107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实地核查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3598069" y="3045619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800475" y="3042814"/>
            <a:ext cx="83915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3800475" y="3214987"/>
            <a:ext cx="83915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首个核查年度实地查厂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3598069" y="3636169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3800475" y="3633364"/>
            <a:ext cx="83915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绿电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3800475" y="3805537"/>
            <a:ext cx="83915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按国内考核比例采购绿证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3598069" y="4226719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800475" y="4223914"/>
            <a:ext cx="83915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披露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3800475" y="4396087"/>
            <a:ext cx="83915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范围一、二排放与核查口径对齐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3590925" y="5067300"/>
            <a:ext cx="2219325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60" name="Text 58"/>
          <p:cNvSpPr/>
          <p:nvPr/>
        </p:nvSpPr>
        <p:spPr>
          <a:xfrm>
            <a:off x="3590925" y="5185939"/>
            <a:ext cx="86010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4167188" y="5148263"/>
            <a:ext cx="10001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8C7B54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0" y="5185939"/>
            <a:ext cx="9334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96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绿证采购：待定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6219825" y="1952625"/>
            <a:ext cx="171450" cy="171450"/>
          </a:xfrm>
          <a:prstGeom prst="ellipse">
            <a:avLst/>
          </a:prstGeom>
          <a:solidFill>
            <a:srgbClr val="B25E38"/>
          </a:solidFill>
          <a:ln/>
        </p:spPr>
      </p:sp>
      <p:sp>
        <p:nvSpPr>
          <p:cNvPr id="64" name="Text 62"/>
          <p:cNvSpPr/>
          <p:nvPr/>
        </p:nvSpPr>
        <p:spPr>
          <a:xfrm>
            <a:off x="6191250" y="2207360"/>
            <a:ext cx="6000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995233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2027 年 9 月 30 日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6196013" y="2443163"/>
            <a:ext cx="2590800" cy="3133725"/>
          </a:xfrm>
          <a:prstGeom prst="roundRect">
            <a:avLst>
              <a:gd name="adj" fmla="val 2206"/>
            </a:avLst>
          </a:prstGeom>
          <a:solidFill>
            <a:srgbClr val="EDDDCE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6205538" y="2452688"/>
            <a:ext cx="2571750" cy="42863"/>
          </a:xfrm>
          <a:custGeom>
            <a:avLst/>
            <a:gdLst/>
            <a:ahLst/>
            <a:cxnLst/>
            <a:rect l="l" t="t" r="r" b="b"/>
            <a:pathLst>
              <a:path w="2571750" h="42863">
                <a:moveTo>
                  <a:pt x="0" y="42863"/>
                </a:moveTo>
                <a:arcTo hR="42863" wR="42863" stAng="10800000" swAng="5400000"/>
                <a:lnTo>
                  <a:pt x="2528888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B25E38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381750" y="2626606"/>
            <a:ext cx="5810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首次清缴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6388894" y="3045619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B25E38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591300" y="3042814"/>
            <a:ext cx="5600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交付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6591300" y="3214987"/>
            <a:ext cx="560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向申报人提交经核查的排放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6388894" y="3636169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B25E38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6591300" y="3633364"/>
            <a:ext cx="5600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6591300" y="3805537"/>
            <a:ext cx="5600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申报人清缴 2026 年证书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Shape 72"/>
          <p:cNvSpPr/>
          <p:nvPr/>
        </p:nvSpPr>
        <p:spPr>
          <a:xfrm>
            <a:off x="9029700" y="1971675"/>
            <a:ext cx="133350" cy="133350"/>
          </a:xfrm>
          <a:prstGeom prst="ellipse">
            <a:avLst/>
          </a:prstGeom>
          <a:solidFill>
            <a:srgbClr val="4D5D39"/>
          </a:solidFill>
          <a:ln/>
        </p:spPr>
      </p:sp>
      <p:sp>
        <p:nvSpPr>
          <p:cNvPr id="75" name="Text 73"/>
          <p:cNvSpPr/>
          <p:nvPr/>
        </p:nvSpPr>
        <p:spPr>
          <a:xfrm>
            <a:off x="8982075" y="2207360"/>
            <a:ext cx="32099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Consolas" pitchFamily="34" charset="0"/>
                <a:ea typeface="Microsoft YaHei" pitchFamily="34" charset="-122"/>
                <a:cs typeface="Consolas" pitchFamily="34" charset="-120"/>
              </a:rPr>
              <a:t>2028 年起</a:t>
            </a:r>
            <a:endParaRPr lang="en-US" sz="975" dirty="0">
              <a:latin typeface="Consolas" pitchFamily="34" charset="0"/>
              <a:ea typeface="Microsoft YaHei" pitchFamily="34" charset="-122"/>
              <a:cs typeface="Consolas" pitchFamily="34" charset="-120"/>
            </a:endParaRPr>
          </a:p>
        </p:txBody>
      </p:sp>
      <p:sp>
        <p:nvSpPr>
          <p:cNvPr id="76" name="Shape 74"/>
          <p:cNvSpPr/>
          <p:nvPr/>
        </p:nvSpPr>
        <p:spPr>
          <a:xfrm>
            <a:off x="8986838" y="2443163"/>
            <a:ext cx="2590800" cy="3133725"/>
          </a:xfrm>
          <a:prstGeom prst="roundRect">
            <a:avLst>
              <a:gd name="adj" fmla="val 2206"/>
            </a:avLst>
          </a:prstGeom>
          <a:solidFill>
            <a:srgbClr val="F7F3E8"/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8996363" y="2452688"/>
            <a:ext cx="2571750" cy="42863"/>
          </a:xfrm>
          <a:custGeom>
            <a:avLst/>
            <a:gdLst/>
            <a:ahLst/>
            <a:cxnLst/>
            <a:rect l="l" t="t" r="r" b="b"/>
            <a:pathLst>
              <a:path w="2571750" h="42863">
                <a:moveTo>
                  <a:pt x="0" y="42863"/>
                </a:moveTo>
                <a:arcTo hR="42863" wR="42863" stAng="10800000" swAng="5400000"/>
                <a:lnTo>
                  <a:pt x="2528888" y="0"/>
                </a:lnTo>
                <a:arcTo hR="42863" wR="42863" stAng="16200000" swAng="5400000"/>
              </a:path>
            </a:pathLst>
          </a:custGeom>
          <a:noFill/>
          <a:ln w="28575">
            <a:solidFill>
              <a:srgbClr val="4D5D39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9172575" y="2626606"/>
            <a:ext cx="301942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工艺可研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Shape 77"/>
          <p:cNvSpPr/>
          <p:nvPr/>
        </p:nvSpPr>
        <p:spPr>
          <a:xfrm>
            <a:off x="9179719" y="3045619"/>
            <a:ext cx="119063" cy="119063"/>
          </a:xfrm>
          <a:prstGeom prst="roundRect">
            <a:avLst>
              <a:gd name="adj" fmla="val 16000"/>
            </a:avLst>
          </a:prstGeom>
          <a:noFill/>
          <a:ln w="14288">
            <a:solidFill>
              <a:srgbClr val="4D5D39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9382125" y="3042814"/>
            <a:ext cx="28098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9382125" y="3214987"/>
            <a:ext cx="28098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电炉、直接还原铁路线比选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9172575" y="5067300"/>
            <a:ext cx="2219325" cy="9525"/>
          </a:xfrm>
          <a:prstGeom prst="rect">
            <a:avLst/>
          </a:prstGeom>
          <a:solidFill>
            <a:srgbClr val="D8D0BC"/>
          </a:solidFill>
          <a:ln/>
        </p:spPr>
      </p:sp>
      <p:sp>
        <p:nvSpPr>
          <p:cNvPr id="83" name="Text 81"/>
          <p:cNvSpPr/>
          <p:nvPr/>
        </p:nvSpPr>
        <p:spPr>
          <a:xfrm>
            <a:off x="9172575" y="5185939"/>
            <a:ext cx="30194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预算项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Shape 82"/>
          <p:cNvSpPr/>
          <p:nvPr/>
        </p:nvSpPr>
        <p:spPr>
          <a:xfrm>
            <a:off x="9748838" y="5148263"/>
            <a:ext cx="1000125" cy="2000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8C7B54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8305800" y="5185939"/>
            <a:ext cx="3886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96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可研费用：待定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609600" y="6186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来源：条例 (EU) 2025/2083 第 6(1)、22 条，实施条例 2025/2546，财会〔2025〕34 号第二十八条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16-0000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 rotWithShape="1">
            <a:gsLst>
              <a:gs pos="0">
                <a:srgbClr val="EFE9DC">
                  <a:alpha val="97000"/>
                </a:srgbClr>
              </a:gs>
              <a:gs pos="70000">
                <a:srgbClr val="EFE9DC">
                  <a:alpha val="94000"/>
                </a:srgbClr>
              </a:gs>
              <a:gs pos="100000">
                <a:srgbClr val="EFE9DC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714375" y="635794"/>
            <a:ext cx="69850" cy="157163"/>
          </a:xfrm>
          <a:custGeom>
            <a:avLst/>
            <a:gdLst/>
            <a:ahLst/>
            <a:cxnLst/>
            <a:rect l="l" t="t" r="r" b="b"/>
            <a:pathLst>
              <a:path w="69850" h="157163">
                <a:moveTo>
                  <a:pt x="17463" y="57067"/>
                </a:moveTo>
                <a:lnTo>
                  <a:pt x="17463" y="34925"/>
                </a:lnTo>
                <a:arcTo hR="34925" wR="34925" stAng="10800000" swAng="5400000"/>
                <a:lnTo>
                  <a:pt x="65484" y="0"/>
                </a:lnTo>
                <a:arcTo hR="4366" wR="4366" stAng="16200000" swAng="5400000"/>
                <a:lnTo>
                  <a:pt x="69850" y="17463"/>
                </a:lnTo>
                <a:arcTo hR="34925" wR="34925" stAng="0" swAng="5400000"/>
                <a:arcTo hR="34925" wR="34925" stAng="16200000" swAng="-5400000"/>
                <a:cubicBezTo>
                  <a:pt x="0" y="104775"/>
                  <a:pt x="8731" y="113506"/>
                  <a:pt x="8731" y="130969"/>
                </a:cubicBezTo>
                <a:arcTo hR="43656" wR="43656" stAng="0" swAng="2212194"/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44525" y="679450"/>
            <a:ext cx="69850" cy="52388"/>
          </a:xfrm>
          <a:custGeom>
            <a:avLst/>
            <a:gdLst/>
            <a:ahLst/>
            <a:cxnLst/>
            <a:rect l="l" t="t" r="r" b="b"/>
            <a:pathLst>
              <a:path w="69850" h="52388">
                <a:moveTo>
                  <a:pt x="0" y="8731"/>
                </a:moveTo>
                <a:arcTo hR="43656" wR="43656" stAng="13987806" swAng="7612194"/>
                <a:arcTo hR="43656" wR="43656" stAng="3187806" swAng="7612194"/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53256" y="792956"/>
            <a:ext cx="122238" cy="6548"/>
          </a:xfrm>
          <a:custGeom>
            <a:avLst/>
            <a:gdLst/>
            <a:ahLst/>
            <a:cxnLst/>
            <a:rect l="l" t="t" r="r" b="b"/>
            <a:pathLst>
              <a:path w="122238" h="6548">
                <a:moveTo>
                  <a:pt x="0" y="0"/>
                </a:moveTo>
                <a:lnTo>
                  <a:pt x="122238" y="0"/>
                </a:lnTo>
              </a:path>
            </a:pathLst>
          </a:custGeom>
          <a:noFill/>
          <a:ln w="17463">
            <a:solidFill>
              <a:srgbClr val="4D5D3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633712"/>
            <a:ext cx="11277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pPr algn="l" indent="0" marL="0">
              <a:buNone/>
            </a:pPr>
            <a:r>
              <a:rPr lang="en-US" sz="1050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9600" y="1092233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请委员会今天决定三件事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09600" y="1771650"/>
            <a:ext cx="571500" cy="38100"/>
          </a:xfrm>
          <a:prstGeom prst="rect">
            <a:avLst/>
          </a:prstGeom>
          <a:solidFill>
            <a:srgbClr val="B25E38"/>
          </a:solidFill>
          <a:ln/>
        </p:spPr>
      </p:sp>
      <p:sp>
        <p:nvSpPr>
          <p:cNvPr id="10" name="Shape 7"/>
          <p:cNvSpPr/>
          <p:nvPr/>
        </p:nvSpPr>
        <p:spPr>
          <a:xfrm>
            <a:off x="614363" y="2214563"/>
            <a:ext cx="5705475" cy="866775"/>
          </a:xfrm>
          <a:prstGeom prst="roundRect">
            <a:avLst>
              <a:gd name="adj" fmla="val 6593"/>
            </a:avLst>
          </a:prstGeom>
          <a:solidFill>
            <a:srgbClr val="F7F3E8">
              <a:alpha val="95000"/>
            </a:srgbClr>
          </a:solidFill>
          <a:ln w="9525">
            <a:solidFill>
              <a:srgbClr val="B25E3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47725" y="2533650"/>
            <a:ext cx="228600" cy="228600"/>
          </a:xfrm>
          <a:prstGeom prst="roundRect">
            <a:avLst>
              <a:gd name="adj" fmla="val 12500"/>
            </a:avLst>
          </a:prstGeom>
          <a:noFill/>
          <a:ln w="19050">
            <a:solidFill>
              <a:srgbClr val="B25E3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257300" y="2395475"/>
            <a:ext cx="10934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A1563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A1563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A1563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A1563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际</a:t>
            </a:r>
            <a:pPr algn="l" indent="0" marL="0">
              <a:buNone/>
            </a:pPr>
            <a:r>
              <a:rPr lang="en-US" sz="975" b="1" dirty="0">
                <a:solidFill>
                  <a:srgbClr val="A1563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值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257300" y="2636854"/>
            <a:ext cx="109347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启动 2026 年排放核算和核查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14363" y="3243263"/>
            <a:ext cx="5705475" cy="866775"/>
          </a:xfrm>
          <a:prstGeom prst="roundRect">
            <a:avLst>
              <a:gd name="adj" fmla="val 6593"/>
            </a:avLst>
          </a:prstGeom>
          <a:solidFill>
            <a:srgbClr val="F7F3E8">
              <a:alpha val="95000"/>
            </a:srgbClr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47725" y="3562350"/>
            <a:ext cx="228600" cy="228600"/>
          </a:xfrm>
          <a:prstGeom prst="roundRect">
            <a:avLst>
              <a:gd name="adj" fmla="val 12500"/>
            </a:avLst>
          </a:pr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257300" y="3424175"/>
            <a:ext cx="10934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257300" y="3665554"/>
            <a:ext cx="109347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按国内考核比例列绿证采购预算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614363" y="4271963"/>
            <a:ext cx="5705475" cy="866775"/>
          </a:xfrm>
          <a:prstGeom prst="roundRect">
            <a:avLst>
              <a:gd name="adj" fmla="val 6593"/>
            </a:avLst>
          </a:prstGeom>
          <a:solidFill>
            <a:srgbClr val="F7F3E8">
              <a:alpha val="95000"/>
            </a:srgbClr>
          </a:solidFill>
          <a:ln w="9525">
            <a:solidFill>
              <a:srgbClr val="D8D0B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47725" y="4591050"/>
            <a:ext cx="228600" cy="228600"/>
          </a:xfrm>
          <a:prstGeom prst="roundRect">
            <a:avLst>
              <a:gd name="adj" fmla="val 12500"/>
            </a:avLst>
          </a:prstGeom>
          <a:noFill/>
          <a:ln w="19050">
            <a:solidFill>
              <a:srgbClr val="4D5D3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257300" y="4452875"/>
            <a:ext cx="10934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</a:t>
            </a:r>
            <a:pPr algn="l" indent="0" marL="0">
              <a:buNone/>
            </a:pPr>
            <a:r>
              <a:rPr lang="en-US" sz="975" b="1" dirty="0">
                <a:solidFill>
                  <a:srgbClr val="4D5D3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艺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257300" y="4694254"/>
            <a:ext cx="109347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2B2A2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电炉和直接还原铁可研列入预算项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09600" y="57391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56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可持续发展部 · 2026 年 10 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