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88952" cy="6858000"/>
  <p:notesSz cx="6858000" cy="12188952"/>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Sustainability Department's decision briefing for the Board ESG Committee. The EU Carbon Border Adjustment Mechanism (CBAM) entered its definitive period on 1 January 2026. The steel and aluminium goods we ship to the EU are already counting embedded emissions, and the certificates for all of 2026 are surrendered in one go by 30 September 2027. The deck uses only the legal texts, official EU and Chinese data, and industry figures whose basis is stated. None of our own export volumes, emissions or profits appear here. Costs are given per tonne and per 10,000 tonnes exported, and wherever our own data is needed the slide says it is still to come. Every amount from 2027 onward holds the certificate price at €75.36: it is a demonstration, not a carbon price forecast. The cover photo is an AI-generated illustration.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first. One, the money is already accruing. Everything imported since 1 January 2026 counts, and on the EU's default values for China a tonne of hot-rolled coil costs about €164, all settled on 30 September 2027. Two, the fastest and cheapest way to lower that is not green power but replacing default values with verified actual emissions. At the aluminium industry average, the cost per tonne would fall from about €144 to about €14. Three, green power and certificates do not reduce the CBAM bill today, but China already sets green power quotas for aluminium smelting and RE100 recognises Chinese certificates, and a new steel or aluminium route has to be chosen before free allocation ends in 2034. So we ask the committee for two decisions: switch to actual values and start verification now, and put verification, green power and route studies into the budget. Amounts follow once we have verifier quotes and a study scope.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date that matters is 30 September 2027. All 2026 imports are declared and settled that day in a single step. Certificates only go on sale on 1 February 2027, so nothing is bought during 2026, but emissions are already being counted. In 2026 the certificate price follows each quarter's EU ETS auction price: €75.36 for the first quarter and €75.28 for the second. The Commission was due to publish the third quarter on 5 October. Recalculating it from EEX auction data with the legal method gives €82.32, which is our recalculation, not an official figure. From 2027, declarants must hold certificates covering 50% of the year's embedded emissions at the end of each quarter, so cash is tied up from then on. Legally, the payer is the authorised CBAM declarant in the EU, meaning our importer or its agent, not our plant. Who carries the cost in the end depends on pricing and contract terms, which the roadmap deals with.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what we pay per tonne. All four lines follow the default path, where we do nothing and the declarant files the EU's default values for China. Hot-rolled coil costs about €163.5 per tonne in 2026, or about €1.64 million per 10,000 tonnes exported. It rises every year for two reasons: free allocation falls by law from 97.5% to zero in 2034, and the default-value markup climbs from 10% to 30% from 2028. By 2034 coil costs about €312 per tonne, unwrought aluminium about €294, aluminium plate about €404 and carbon steel bolts about €625. To be clear, the certificate price is held at the first-quarter 2026 level of €75.36 throughout, so the chart shows what the rules alone do. It is not a carbon price forecast. On sensitivity, every €10 on the certificate price moves the 2026 coil cost by about €21.7 per tonne. Our recalculated third-quarter price is €82.32, which the Commission has not yet published.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how €163.5 per tonne comes about. Step one: the EU default value for Chinese hot-rolled coil is 3.187 tonnes of CO2 equivalent per tonne, worth about €240 at €75.36. Step two: filing on default values adds a markup, 10% in 2026, taking emissions to 3.506 tonnes and adding about €24. Step three deducts the free allocation adjustment. Formula 6 of the implementing regulation sets it as the CBAM factor times the cross-sectoral correction factor times the EU benchmark, 0.975 × 1.00 × 1.370, or 1.336 tonnes, about €101. Step four would deduct carbon prices already paid in China, which we set at zero for the reasons on the China carbon price slide. What remains is 2.170 tonnes, about €163.5 per tonne. Step three is the key: the free part is set by the EU benchmark and has nothing to do with our own emissions. Every tonne above the benchmark is charged in full from the first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widely shared shortcut multiplies emissions by 2.5%, treating free allocation as 97.5% of a company's own emissions. On that basis, hot-rolled coil would cost only €3.6 to €6 per tonne in 2026. It does not match the legal text. Formula 6 of Implementing Regulation 2025/2620 sets the free allocation adjustment as the CBAM factor times the cross-sectoral correction factor times the benchmark. It deducts 97.5% of the EU benchmark, not 97.5% of our emissions. The default value for Chinese coil, 3.187 tonnes, is 2.3 times the 1.370 benchmark, and everything above the benchmark is charged in full from the first year. The two methods differ by more than €150 per tonne. The point of this slide is one shared basis: sales quotes, finance budgets and contract talks all use the legal formula, or we badly understate the cost.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exposure at industry level, not our own figures. In 2025 the EU imported about 9.07 million tonnes of CBAM-covered steel from China, worth €13.46 billion and 21.1% of the value of such imports from outside the EU. China ranks first, ahead of Turkey at €7.18 billion. The mix matters. Chapter 72 plate and coil account for only €4.1 billion. About 70% of the value is Chapter 73 goods: other steel articles at €3.4 billion, structures at €2.41 billion, bolts and screws at €1.7 billion. Aluminium follows the same pattern: of €3.25 billion, 42% is other aluminium articles under 7616 and unwrought aluminium is only €40 million. Downstream goods carry far higher default values, as the next slide shows. We built these figures from Eurostat raw data, adding and removing codes line by line against Annex I, and the values are EU import statistics. Our own export volumes and product mix are still to come from finance and sales, matched by CN code.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Downstream goods cost more because their default values carry the emissions of the whole production chain, taken at the Chinese average and then marked up. The default for carbon steel bolts is 6.375 tonnes per tonne, exactly twice the 3.187 for hot-rolled coil. Steel structures carry 6.035, aluminium foil and other aluminium articles 5.559. On the default path, bolts cost about €428 per tonne in 2026, 2.6 times coil, or about €4.28 million per 10,000 tonnes exported. With the price held, they reach about €625 per tonne in 2034. The more downstream goods in our export mix, the more urgent the switch to actual values, because that is where defaults and real emissions tend to differ most. Our measured product emissions will be filled in after verification. The photo is an AI-generated illustration.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Default values are set at each exporting country's average emission intensity, then marked up. China's default for hot-rolled coil is 3.187 tonnes per tonne, 2.3 times the 1.370 EU benchmark. Among the main rival sources in the EU market, Turkey sits at 2.428, South Korea 2.118, Vietnam 2.350 and Ukraine 2.483, all below us. Only India, at 4.280, is higher. In money, on default values Chinese coil costs about €163.5 per tonne in 2026 against about €100.6 for Turkish coil, about €63 more, and South Korean coil costs even less, about €75. As long as we stay on defaults, our quotes start at a disadvantage to Turkish and Korean mills. That is the plainest commercial case for actual values.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fastest lever is replacing default values with verified actual emissions, for two reasons: actual values carry no 10% to 30% markup, and the benchmark follows our real production route. Take unwrought aluminium. Its default value is 3.000, counted as 3.3 tonnes after markup, which costs about €144 per tonne in 2026. The China Nonferrous Metals Industry Association has been reported as putting the sector's average direct emissions for primary aluminium at about 1.57 tonnes. Filed at that level and verified, the cost would be about €14 per tonne in 2026, €63 in 2030 and €118 in 2034, saving about €1.3 million per 10,000 tonnes exported in 2026. Three caveats. First, 1.57 is an industry average scenario, not our measurement, and our own figure will be filled in after verification. Second, a real filing builds the free allocation from process benchmarks step by step, while this uses the column B benchmark as an approximation, so the result will differ. Third, amounts from 2027 also hold the price at €75.36 and are not a forecast. Steel works the same way: every 0.1 tonne of actual emissions below the default saves about €7.5 per tonne. The photo is an AI-generated illustration.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Switching to actual values is not a matter of typing in a number. It takes four steps. First, calculate embedded emissions using the method in Implementing Regulation 2025/2547, counting only direct emissions for steel and aluminium. Second, engage an accredited verifier. Accreditation comes from a national accreditation body in an EU member state, firms registered outside the EU may apply, and verifiers already accredited for the EU ETS can extend their scope. The accreditation rules only came out in December 2025 and the system is still being built, so the sooner we book, the better. Third, the first verified year requires a physical site visit, after which remote verification is possible under conditions, with a site visit at least every second year. Fourth, hand the verified data to the EU declarant in time for the 2026 declaration due on 30 September 2027. The table shows the difference between the two routes. Defaults are easy and need no verification, but carry a markup, and China's carbon price can only be deducted at the Commission's annual default price. Note also that China's product carbon footprint certification, issued under 2025 rules from the national certification authority, is a separate system and does not count as CBAM verification.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CBAM lets declarants deduct a carbon price actually paid in the country of origin, but for us there is little to deduct, for three reasons. First, since China's national carbon market took in steel and aluminium smelting, allowances for 2024 equalled verified emissions, so they were essentially free. For 2026 the formula is allowances equal emissions times one plus α, with α between minus 3% and plus 3%, so a company pays real money for at most about 3% of its emissions. Second, the price gap is wide: in 2025 the EU auction average was €73.43 against 62.36 yuan, about €7.68, in China's market, roughly 9.6 times apart. Third, the implementing rules for the deduction under Article 9 were reportedly published only as a draft in May 2026, and we have found no vote since. Filing on default values allows only the Commission's annual default carbon price, and none has been published for China. As a rough upper bound, a 3% shortfall works out to about €0.37 of carbon price paid per tonne of CO2, so our estimates set the deduction at zero.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Green power needs two answers. On today's CBAM bill: steel and aluminium sit in Annex II, which counts only direct emissions, so indirect emissions from purchased power are excluded. The Commission's Guidance No.3 of 14 August 2026 says in so many words that using market-based instruments such as guarantees of origin or green certificates to set emission factors is not allowed. Buying green power or certificates therefore saves no CBAM certificates today. Green power cuts Scope 2. Why do it anyway: first, China already enforces it. The 2025 quotas from the NDRC and the National Energy Administration require aluminium smelters to source 25.2% to 70% green power depending on the province, checked against green certificates, while steel is monitored but not yet assessed. Second, since May 2025 RE100 fully recognises Chinese green certificates, which European buyers will ask about. Third, law firms report that the EU plans to assess in 2027 whether to bring indirect emissions from steel and aluminium into CBAM, with nothing decided. On cost, a tonne of primary aluminium uses about 13,202 kWh according to the China Nonferrous Metals Industry Association, or about 13.2 certificates, about ¥83 at the August average of ¥6.32 for 2026-vintage certificates. The photo is an AI-generated illustration.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Changing the production route is the real way to cut direct emissions, but it takes a decade, and the figures must be read on their own basis. By worldsteel's 2024 data, the blast furnace route emits 2.34 tonnes of CO2 per tonne of crude steel, scrap-based electric arc furnaces 0.69, about 70% lower, and direct reduced iron fed to an electric arc furnace 1.47, about 37% lower. Those two figures are worldsteel's broad basis, covering Scope 1, Scope 2 and part of Scope 3, which is not the CBAM boundary of direct emissions only, so they cannot go straight into the certificate formula. On hydrogen, HBIS Zhangxuan says its 1.2 million tonne pilot emits 70% less than a blast furnace route of the same size, a company figure carried by the media. One CBAM detail: after a switch to an electric arc furnace the benchmark changes too, to 0.072 for scrap-based hot-rolled coil and 0.481 for the DRI route, so the lower emissions only show up through actual values. We found no reusable figure for the investment per tonne of such conversions in China, so the study scope and budget are still to be set. The photos are AI-generated illustrations.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rules are still moving. First, default values must be reviewed by 2027 at the latest, and the markup rises to 30% from 2028. That much is settled. Second, the downstream extension. In December 2025 the Commission proposed COM(2025) 989 to bring more downstream steel and aluminium goods into CBAM from 1 January 2028. Parliament adopted its amendments at first reading on 15 September, and trilogue talks come next. It is not law. Third, the EU ETS review proposal COM(2026) 616 would push the end of free allocation from 2034 to 2038. If adopted, coil in 2034 would cost about €297 per tonne instead of €312 and unwrought aluminium about €278 instead of €294, a limited change, and it has not been adopted. Our estimates all follow current law and treat proposals as scenarios only. The Sustainability Department will track them each quarter and come back to the committee when something material changes.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roadmap works back from 30 September 2027. In the fourth quarter of 2026: calculate 2026 direct emissions with the EU method, book an accredited verifier, and review contracts with EU buyers to see how CBAM costs are shared. In the first half of 2027: complete the first-year site verification, buy green certificates to meet the domestic quota, and align the Scope 1 and Scope 2 figures in our sustainability report with the verified CBAM data. Article 28 of the Ministry of Finance climate disclosure standard asks for Scope 1, 2 and 3 to be disclosed separately. By 30 September 2027: hand verified emissions to the declarant so they replace the defaults. From 2028, when the markup rises to 30%: start the feasibility study comparing electric arc furnace and DRI routes. The budget lists items only. Verification awaits verifier quotes, certificate volumes await the confirmed quota, and the study awaits its scope. We will bring amounts back to the committee once they are known.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close, the three decisions we ask for today. The first is the most urgent: approve the switch to actual values, start calculating 2026 direct emissions and book an accredited verifier now, because the accreditation system is still being built and the first verified year needs a site visit. Second, budget green certificates to meet the domestic quota. They do not lower the CBAM bill today, but domestic rules and buyers already ask for them. Third, add electric arc furnace and DRI feasibility studies to the budget, so a route is set before free allocation ends in 2034. Amounts for all three follow once quotes and scope are settled. If the rules change materially, we will come back with an update. The background photo is an AI-generated illustration.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hapter">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endin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4.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4.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4.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image" Target="../media/image-14-2.jpeg"/><Relationship Id="rId3" Type="http://schemas.openxmlformats.org/officeDocument/2006/relationships/image" Target="../media/image-14-3.jpeg"/><Relationship Id="rId4" Type="http://schemas.openxmlformats.org/officeDocument/2006/relationships/slideLayout" Target="../slideLayouts/slideLayout4.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5.xml"/><Relationship Id="rId3"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5334000" cy="6858000"/>
          </a:xfrm>
          <a:prstGeom prst="rect">
            <a:avLst/>
          </a:prstGeom>
          <a:solidFill>
            <a:srgbClr val="EFE9DC"/>
          </a:solidFill>
          <a:ln/>
        </p:spPr>
      </p:sp>
      <p:pic>
        <p:nvPicPr>
          <p:cNvPr id="3" name="Image 0" descr="preencoded.png">    </p:cNvPr>
          <p:cNvPicPr>
            <a:picLocks noChangeAspect="1"/>
          </p:cNvPicPr>
          <p:nvPr/>
        </p:nvPicPr>
        <p:blipFill>
          <a:blip r:embed="rId1"/>
          <a:srcRect l="21875" r="21875" t="0" b="0"/>
          <a:stretch/>
        </p:blipFill>
        <p:spPr>
          <a:xfrm>
            <a:off x="5334000" y="0"/>
            <a:ext cx="6858000" cy="6858000"/>
          </a:xfrm>
          <a:prstGeom prst="rect">
            <a:avLst/>
          </a:prstGeom>
        </p:spPr>
      </p:pic>
      <p:sp>
        <p:nvSpPr>
          <p:cNvPr id="4" name="Shape 1"/>
          <p:cNvSpPr/>
          <p:nvPr/>
        </p:nvSpPr>
        <p:spPr>
          <a:xfrm>
            <a:off x="0" y="3448050"/>
            <a:ext cx="5334000" cy="552450"/>
          </a:xfrm>
          <a:custGeom>
            <a:avLst/>
            <a:gdLst/>
            <a:ahLst/>
            <a:cxnLst/>
            <a:rect l="l" t="t" r="r" b="b"/>
            <a:pathLst>
              <a:path w="5334000" h="552450">
                <a:moveTo>
                  <a:pt x="0" y="361950"/>
                </a:moveTo>
                <a:cubicBezTo>
                  <a:pt x="1600200" y="0"/>
                  <a:pt x="3467100" y="552450"/>
                  <a:pt x="5334000" y="228600"/>
                </a:cubicBezTo>
              </a:path>
            </a:pathLst>
          </a:custGeom>
          <a:noFill/>
          <a:ln w="9525">
            <a:solidFill>
              <a:srgbClr val="D8D0BD"/>
            </a:solidFill>
            <a:prstDash val="solid"/>
          </a:ln>
        </p:spPr>
      </p:sp>
      <p:sp>
        <p:nvSpPr>
          <p:cNvPr id="5" name="Shape 2"/>
          <p:cNvSpPr/>
          <p:nvPr/>
        </p:nvSpPr>
        <p:spPr>
          <a:xfrm>
            <a:off x="0" y="3952875"/>
            <a:ext cx="5334000" cy="485775"/>
          </a:xfrm>
          <a:custGeom>
            <a:avLst/>
            <a:gdLst/>
            <a:ahLst/>
            <a:cxnLst/>
            <a:rect l="l" t="t" r="r" b="b"/>
            <a:pathLst>
              <a:path w="5334000" h="485775">
                <a:moveTo>
                  <a:pt x="0" y="333375"/>
                </a:moveTo>
                <a:cubicBezTo>
                  <a:pt x="1600200" y="0"/>
                  <a:pt x="3467100" y="485775"/>
                  <a:pt x="5334000" y="200025"/>
                </a:cubicBezTo>
              </a:path>
            </a:pathLst>
          </a:custGeom>
          <a:noFill/>
          <a:ln w="9525">
            <a:solidFill>
              <a:srgbClr val="D8D0BD"/>
            </a:solidFill>
            <a:prstDash val="solid"/>
          </a:ln>
        </p:spPr>
      </p:sp>
      <p:sp>
        <p:nvSpPr>
          <p:cNvPr id="6" name="Shape 3"/>
          <p:cNvSpPr/>
          <p:nvPr/>
        </p:nvSpPr>
        <p:spPr>
          <a:xfrm>
            <a:off x="0" y="4457700"/>
            <a:ext cx="5334000" cy="419100"/>
          </a:xfrm>
          <a:custGeom>
            <a:avLst/>
            <a:gdLst/>
            <a:ahLst/>
            <a:cxnLst/>
            <a:rect l="l" t="t" r="r" b="b"/>
            <a:pathLst>
              <a:path w="5334000" h="419100">
                <a:moveTo>
                  <a:pt x="0" y="304800"/>
                </a:moveTo>
                <a:cubicBezTo>
                  <a:pt x="1600200" y="0"/>
                  <a:pt x="3467100" y="419100"/>
                  <a:pt x="5334000" y="171450"/>
                </a:cubicBezTo>
              </a:path>
            </a:pathLst>
          </a:custGeom>
          <a:noFill/>
          <a:ln w="9525">
            <a:solidFill>
              <a:srgbClr val="D8D0BD"/>
            </a:solidFill>
            <a:prstDash val="solid"/>
          </a:ln>
        </p:spPr>
      </p:sp>
      <p:sp>
        <p:nvSpPr>
          <p:cNvPr id="7" name="Shape 4"/>
          <p:cNvSpPr/>
          <p:nvPr/>
        </p:nvSpPr>
        <p:spPr>
          <a:xfrm>
            <a:off x="0" y="4962525"/>
            <a:ext cx="5334000" cy="352425"/>
          </a:xfrm>
          <a:custGeom>
            <a:avLst/>
            <a:gdLst/>
            <a:ahLst/>
            <a:cxnLst/>
            <a:rect l="l" t="t" r="r" b="b"/>
            <a:pathLst>
              <a:path w="5334000" h="352425">
                <a:moveTo>
                  <a:pt x="0" y="276225"/>
                </a:moveTo>
                <a:cubicBezTo>
                  <a:pt x="1600200" y="0"/>
                  <a:pt x="3467100" y="352425"/>
                  <a:pt x="5334000" y="142875"/>
                </a:cubicBezTo>
              </a:path>
            </a:pathLst>
          </a:custGeom>
          <a:noFill/>
          <a:ln w="9525">
            <a:solidFill>
              <a:srgbClr val="D8D0BD"/>
            </a:solidFill>
            <a:prstDash val="solid"/>
          </a:ln>
        </p:spPr>
      </p:sp>
      <p:sp>
        <p:nvSpPr>
          <p:cNvPr id="8" name="Shape 5"/>
          <p:cNvSpPr/>
          <p:nvPr/>
        </p:nvSpPr>
        <p:spPr>
          <a:xfrm>
            <a:off x="0" y="5467350"/>
            <a:ext cx="5334000" cy="285750"/>
          </a:xfrm>
          <a:custGeom>
            <a:avLst/>
            <a:gdLst/>
            <a:ahLst/>
            <a:cxnLst/>
            <a:rect l="l" t="t" r="r" b="b"/>
            <a:pathLst>
              <a:path w="5334000" h="285750">
                <a:moveTo>
                  <a:pt x="0" y="247650"/>
                </a:moveTo>
                <a:cubicBezTo>
                  <a:pt x="1600200" y="0"/>
                  <a:pt x="3467100" y="285750"/>
                  <a:pt x="5334000" y="114300"/>
                </a:cubicBezTo>
              </a:path>
            </a:pathLst>
          </a:custGeom>
          <a:noFill/>
          <a:ln w="9525">
            <a:solidFill>
              <a:srgbClr val="D8D0BD"/>
            </a:solidFill>
            <a:prstDash val="solid"/>
          </a:ln>
        </p:spPr>
      </p:sp>
      <p:sp>
        <p:nvSpPr>
          <p:cNvPr id="9" name="Shape 6"/>
          <p:cNvSpPr/>
          <p:nvPr/>
        </p:nvSpPr>
        <p:spPr>
          <a:xfrm>
            <a:off x="0" y="5972175"/>
            <a:ext cx="5334000" cy="219075"/>
          </a:xfrm>
          <a:custGeom>
            <a:avLst/>
            <a:gdLst/>
            <a:ahLst/>
            <a:cxnLst/>
            <a:rect l="l" t="t" r="r" b="b"/>
            <a:pathLst>
              <a:path w="5334000" h="219075">
                <a:moveTo>
                  <a:pt x="0" y="219075"/>
                </a:moveTo>
                <a:cubicBezTo>
                  <a:pt x="1600200" y="0"/>
                  <a:pt x="3467100" y="219075"/>
                  <a:pt x="5334000" y="85725"/>
                </a:cubicBezTo>
              </a:path>
            </a:pathLst>
          </a:custGeom>
          <a:noFill/>
          <a:ln w="9525">
            <a:solidFill>
              <a:srgbClr val="D8D0BD"/>
            </a:solidFill>
            <a:prstDash val="solid"/>
          </a:ln>
        </p:spPr>
      </p:sp>
      <p:sp>
        <p:nvSpPr>
          <p:cNvPr id="10" name="Text 7"/>
          <p:cNvSpPr/>
          <p:nvPr/>
        </p:nvSpPr>
        <p:spPr>
          <a:xfrm>
            <a:off x="609600" y="633712"/>
            <a:ext cx="11582400" cy="160020"/>
          </a:xfrm>
          <a:prstGeom prst="rect">
            <a:avLst/>
          </a:prstGeom>
          <a:noFill/>
          <a:ln/>
        </p:spPr>
        <p:txBody>
          <a:bodyPr wrap="none" lIns="0" tIns="0" rIns="0" bIns="0" rtlCol="0" anchor="t"/>
          <a:lstStyle/>
          <a:p>
            <a:pPr algn="l" indent="0" marL="0">
              <a:buNone/>
            </a:pPr>
            <a:r>
              <a:rPr lang="en-US" sz="1050" b="1" dirty="0">
                <a:solidFill>
                  <a:srgbClr val="4D5D39"/>
                </a:solidFill>
                <a:latin typeface="Microsoft YaHei" pitchFamily="34" charset="0"/>
                <a:ea typeface="Microsoft YaHei" pitchFamily="34" charset="-122"/>
                <a:cs typeface="Microsoft YaHei" pitchFamily="34" charset="-120"/>
              </a:rPr>
              <a:t>Sustainability Department · Briefing for the Board ESG Committee</a:t>
            </a:r>
            <a:endParaRPr lang="en-US" sz="1050" dirty="0">
              <a:latin typeface="Microsoft YaHei" pitchFamily="34" charset="0"/>
              <a:ea typeface="Microsoft YaHei" pitchFamily="34" charset="-122"/>
              <a:cs typeface="Microsoft YaHei" pitchFamily="34" charset="-120"/>
            </a:endParaRPr>
          </a:p>
        </p:txBody>
      </p:sp>
      <p:sp>
        <p:nvSpPr>
          <p:cNvPr id="11" name="Text 8"/>
          <p:cNvSpPr/>
          <p:nvPr/>
        </p:nvSpPr>
        <p:spPr>
          <a:xfrm>
            <a:off x="609600" y="2568247"/>
            <a:ext cx="11582400" cy="491490"/>
          </a:xfrm>
          <a:prstGeom prst="rect">
            <a:avLst/>
          </a:prstGeom>
          <a:noFill/>
          <a:ln/>
        </p:spPr>
        <p:txBody>
          <a:bodyPr wrap="none" lIns="0" tIns="0" rIns="0" bIns="0" rtlCol="0" anchor="t"/>
          <a:lstStyle/>
          <a:p>
            <a:pPr algn="l" indent="0" marL="0">
              <a:buNone/>
            </a:pPr>
            <a:r>
              <a:rPr lang="en-US" sz="3225" b="1" dirty="0">
                <a:solidFill>
                  <a:srgbClr val="2B2A22"/>
                </a:solidFill>
                <a:latin typeface="Microsoft YaHei" pitchFamily="34" charset="0"/>
                <a:ea typeface="Microsoft YaHei" pitchFamily="34" charset="-122"/>
                <a:cs typeface="Microsoft YaHei" pitchFamily="34" charset="-120"/>
              </a:rPr>
              <a:t>CBAM is live: cut the</a:t>
            </a:r>
            <a:endParaRPr lang="en-US" sz="3225" dirty="0">
              <a:latin typeface="Microsoft YaHei" pitchFamily="34" charset="0"/>
              <a:ea typeface="Microsoft YaHei" pitchFamily="34" charset="-122"/>
              <a:cs typeface="Microsoft YaHei" pitchFamily="34" charset="-120"/>
            </a:endParaRPr>
          </a:p>
        </p:txBody>
      </p:sp>
      <p:sp>
        <p:nvSpPr>
          <p:cNvPr id="12" name="Text 9"/>
          <p:cNvSpPr/>
          <p:nvPr/>
        </p:nvSpPr>
        <p:spPr>
          <a:xfrm>
            <a:off x="609600" y="3111172"/>
            <a:ext cx="11582400" cy="491490"/>
          </a:xfrm>
          <a:prstGeom prst="rect">
            <a:avLst/>
          </a:prstGeom>
          <a:noFill/>
          <a:ln/>
        </p:spPr>
        <p:txBody>
          <a:bodyPr wrap="none" lIns="0" tIns="0" rIns="0" bIns="0" rtlCol="0" anchor="t"/>
          <a:lstStyle/>
          <a:p>
            <a:pPr algn="l" indent="0" marL="0">
              <a:buNone/>
            </a:pPr>
            <a:r>
              <a:rPr lang="en-US" sz="3225" b="1" dirty="0">
                <a:solidFill>
                  <a:srgbClr val="2B2A22"/>
                </a:solidFill>
                <a:latin typeface="Microsoft YaHei" pitchFamily="34" charset="0"/>
                <a:ea typeface="Microsoft YaHei" pitchFamily="34" charset="-122"/>
                <a:cs typeface="Microsoft YaHei" pitchFamily="34" charset="-120"/>
              </a:rPr>
              <a:t>bill with verified data</a:t>
            </a:r>
            <a:endParaRPr lang="en-US" sz="3225" dirty="0">
              <a:latin typeface="Microsoft YaHei" pitchFamily="34" charset="0"/>
              <a:ea typeface="Microsoft YaHei" pitchFamily="34" charset="-122"/>
              <a:cs typeface="Microsoft YaHei" pitchFamily="34" charset="-120"/>
            </a:endParaRPr>
          </a:p>
        </p:txBody>
      </p:sp>
      <p:sp>
        <p:nvSpPr>
          <p:cNvPr id="13" name="Shape 10"/>
          <p:cNvSpPr/>
          <p:nvPr/>
        </p:nvSpPr>
        <p:spPr>
          <a:xfrm>
            <a:off x="609600" y="3771900"/>
            <a:ext cx="571500" cy="38100"/>
          </a:xfrm>
          <a:prstGeom prst="rect">
            <a:avLst/>
          </a:prstGeom>
          <a:solidFill>
            <a:srgbClr val="B25E38"/>
          </a:solidFill>
          <a:ln/>
        </p:spPr>
      </p:sp>
      <p:sp>
        <p:nvSpPr>
          <p:cNvPr id="14" name="Shape 11"/>
          <p:cNvSpPr/>
          <p:nvPr/>
        </p:nvSpPr>
        <p:spPr>
          <a:xfrm>
            <a:off x="609600" y="4953000"/>
            <a:ext cx="4152900" cy="0"/>
          </a:xfrm>
          <a:prstGeom prst="line">
            <a:avLst/>
          </a:prstGeom>
          <a:noFill/>
          <a:ln w="14288">
            <a:solidFill>
              <a:srgbClr val="4D5D39"/>
            </a:solidFill>
            <a:prstDash val="solid"/>
          </a:ln>
        </p:spPr>
      </p:sp>
      <p:sp>
        <p:nvSpPr>
          <p:cNvPr id="15" name="Shape 12"/>
          <p:cNvSpPr/>
          <p:nvPr/>
        </p:nvSpPr>
        <p:spPr>
          <a:xfrm>
            <a:off x="571500" y="4914900"/>
            <a:ext cx="76200" cy="76200"/>
          </a:xfrm>
          <a:prstGeom prst="ellipse">
            <a:avLst/>
          </a:prstGeom>
          <a:solidFill>
            <a:srgbClr val="4D5D39"/>
          </a:solidFill>
          <a:ln w="9525">
            <a:solidFill>
              <a:srgbClr val="4D5D39"/>
            </a:solidFill>
            <a:prstDash val="solid"/>
          </a:ln>
        </p:spPr>
      </p:sp>
      <p:sp>
        <p:nvSpPr>
          <p:cNvPr id="16" name="Text 13"/>
          <p:cNvSpPr/>
          <p:nvPr/>
        </p:nvSpPr>
        <p:spPr>
          <a:xfrm>
            <a:off x="0" y="4702910"/>
            <a:ext cx="1219200" cy="148590"/>
          </a:xfrm>
          <a:prstGeom prst="rect">
            <a:avLst/>
          </a:prstGeom>
          <a:noFill/>
          <a:ln/>
        </p:spPr>
        <p:txBody>
          <a:bodyPr wrap="none" lIns="0" tIns="0" rIns="0" bIns="0" rtlCol="0" anchor="t"/>
          <a:lstStyle/>
          <a:p>
            <a:pPr algn="ctr" indent="0" marL="0">
              <a:buNone/>
            </a:pPr>
            <a:r>
              <a:rPr lang="en-US" sz="975" b="1" dirty="0">
                <a:solidFill>
                  <a:srgbClr val="4D5D39"/>
                </a:solidFill>
                <a:latin typeface="Consolas" pitchFamily="34" charset="0"/>
                <a:ea typeface="Microsoft YaHei" pitchFamily="34" charset="-122"/>
                <a:cs typeface="Consolas" pitchFamily="34" charset="-120"/>
              </a:rPr>
              <a:t>2026</a:t>
            </a:r>
            <a:endParaRPr lang="en-US" sz="975" dirty="0">
              <a:latin typeface="Consolas" pitchFamily="34" charset="0"/>
              <a:ea typeface="Microsoft YaHei" pitchFamily="34" charset="-122"/>
              <a:cs typeface="Consolas" pitchFamily="34" charset="-120"/>
            </a:endParaRPr>
          </a:p>
        </p:txBody>
      </p:sp>
      <p:sp>
        <p:nvSpPr>
          <p:cNvPr id="17" name="Text 14"/>
          <p:cNvSpPr/>
          <p:nvPr/>
        </p:nvSpPr>
        <p:spPr>
          <a:xfrm>
            <a:off x="0" y="5064860"/>
            <a:ext cx="1219200" cy="148590"/>
          </a:xfrm>
          <a:prstGeom prst="rect">
            <a:avLst/>
          </a:prstGeom>
          <a:noFill/>
          <a:ln/>
        </p:spPr>
        <p:txBody>
          <a:bodyPr wrap="none" lIns="0" tIns="0" rIns="0" bIns="0" rtlCol="0" anchor="t"/>
          <a:lstStyle/>
          <a:p>
            <a:pPr algn="ctr" indent="0" marL="0">
              <a:buNone/>
            </a:pPr>
            <a:r>
              <a:rPr lang="en-US" sz="975" b="1" dirty="0">
                <a:solidFill>
                  <a:srgbClr val="2B2A22"/>
                </a:solidFill>
                <a:latin typeface="Consolas" pitchFamily="34" charset="0"/>
                <a:ea typeface="Microsoft YaHei" pitchFamily="34" charset="-122"/>
                <a:cs typeface="Consolas" pitchFamily="34" charset="-120"/>
              </a:rPr>
              <a:t>97.5%</a:t>
            </a:r>
            <a:endParaRPr lang="en-US" sz="975" dirty="0">
              <a:latin typeface="Consolas" pitchFamily="34" charset="0"/>
              <a:ea typeface="Microsoft YaHei" pitchFamily="34" charset="-122"/>
              <a:cs typeface="Consolas" pitchFamily="34" charset="-120"/>
            </a:endParaRPr>
          </a:p>
        </p:txBody>
      </p:sp>
      <p:sp>
        <p:nvSpPr>
          <p:cNvPr id="18" name="Shape 15"/>
          <p:cNvSpPr/>
          <p:nvPr/>
        </p:nvSpPr>
        <p:spPr>
          <a:xfrm>
            <a:off x="1090613" y="4914900"/>
            <a:ext cx="76200" cy="76200"/>
          </a:xfrm>
          <a:prstGeom prst="ellipse">
            <a:avLst/>
          </a:prstGeom>
          <a:solidFill>
            <a:srgbClr val="EFE9DC"/>
          </a:solidFill>
          <a:ln w="14288">
            <a:solidFill>
              <a:srgbClr val="4D5D39"/>
            </a:solidFill>
            <a:prstDash val="solid"/>
          </a:ln>
        </p:spPr>
      </p:sp>
      <p:sp>
        <p:nvSpPr>
          <p:cNvPr id="19" name="Shape 16"/>
          <p:cNvSpPr/>
          <p:nvPr/>
        </p:nvSpPr>
        <p:spPr>
          <a:xfrm>
            <a:off x="1609725" y="4914900"/>
            <a:ext cx="76200" cy="76200"/>
          </a:xfrm>
          <a:prstGeom prst="ellipse">
            <a:avLst/>
          </a:prstGeom>
          <a:solidFill>
            <a:srgbClr val="EFE9DC"/>
          </a:solidFill>
          <a:ln w="14288">
            <a:solidFill>
              <a:srgbClr val="4D5D39"/>
            </a:solidFill>
            <a:prstDash val="solid"/>
          </a:ln>
        </p:spPr>
      </p:sp>
      <p:sp>
        <p:nvSpPr>
          <p:cNvPr id="20" name="Shape 17"/>
          <p:cNvSpPr/>
          <p:nvPr/>
        </p:nvSpPr>
        <p:spPr>
          <a:xfrm>
            <a:off x="2128838" y="4914900"/>
            <a:ext cx="76200" cy="76200"/>
          </a:xfrm>
          <a:prstGeom prst="ellipse">
            <a:avLst/>
          </a:prstGeom>
          <a:solidFill>
            <a:srgbClr val="EFE9DC"/>
          </a:solidFill>
          <a:ln w="14288">
            <a:solidFill>
              <a:srgbClr val="4D5D39"/>
            </a:solidFill>
            <a:prstDash val="solid"/>
          </a:ln>
        </p:spPr>
      </p:sp>
      <p:sp>
        <p:nvSpPr>
          <p:cNvPr id="21" name="Shape 18"/>
          <p:cNvSpPr/>
          <p:nvPr/>
        </p:nvSpPr>
        <p:spPr>
          <a:xfrm>
            <a:off x="2647950" y="4914900"/>
            <a:ext cx="76200" cy="76200"/>
          </a:xfrm>
          <a:prstGeom prst="ellipse">
            <a:avLst/>
          </a:prstGeom>
          <a:solidFill>
            <a:srgbClr val="EFE9DC"/>
          </a:solidFill>
          <a:ln w="14288">
            <a:solidFill>
              <a:srgbClr val="4D5D39"/>
            </a:solidFill>
            <a:prstDash val="solid"/>
          </a:ln>
        </p:spPr>
      </p:sp>
      <p:sp>
        <p:nvSpPr>
          <p:cNvPr id="22" name="Shape 19"/>
          <p:cNvSpPr/>
          <p:nvPr/>
        </p:nvSpPr>
        <p:spPr>
          <a:xfrm>
            <a:off x="3167063" y="4914900"/>
            <a:ext cx="76200" cy="76200"/>
          </a:xfrm>
          <a:prstGeom prst="ellipse">
            <a:avLst/>
          </a:prstGeom>
          <a:solidFill>
            <a:srgbClr val="EFE9DC"/>
          </a:solidFill>
          <a:ln w="14288">
            <a:solidFill>
              <a:srgbClr val="4D5D39"/>
            </a:solidFill>
            <a:prstDash val="solid"/>
          </a:ln>
        </p:spPr>
      </p:sp>
      <p:sp>
        <p:nvSpPr>
          <p:cNvPr id="23" name="Shape 20"/>
          <p:cNvSpPr/>
          <p:nvPr/>
        </p:nvSpPr>
        <p:spPr>
          <a:xfrm>
            <a:off x="3686175" y="4914900"/>
            <a:ext cx="76200" cy="76200"/>
          </a:xfrm>
          <a:prstGeom prst="ellipse">
            <a:avLst/>
          </a:prstGeom>
          <a:solidFill>
            <a:srgbClr val="EFE9DC"/>
          </a:solidFill>
          <a:ln w="14288">
            <a:solidFill>
              <a:srgbClr val="4D5D39"/>
            </a:solidFill>
            <a:prstDash val="solid"/>
          </a:ln>
        </p:spPr>
      </p:sp>
      <p:sp>
        <p:nvSpPr>
          <p:cNvPr id="24" name="Shape 21"/>
          <p:cNvSpPr/>
          <p:nvPr/>
        </p:nvSpPr>
        <p:spPr>
          <a:xfrm>
            <a:off x="4205288" y="4914900"/>
            <a:ext cx="76200" cy="76200"/>
          </a:xfrm>
          <a:prstGeom prst="ellipse">
            <a:avLst/>
          </a:prstGeom>
          <a:solidFill>
            <a:srgbClr val="EFE9DC"/>
          </a:solidFill>
          <a:ln w="14288">
            <a:solidFill>
              <a:srgbClr val="4D5D39"/>
            </a:solidFill>
            <a:prstDash val="solid"/>
          </a:ln>
        </p:spPr>
      </p:sp>
      <p:sp>
        <p:nvSpPr>
          <p:cNvPr id="25" name="Shape 22"/>
          <p:cNvSpPr/>
          <p:nvPr/>
        </p:nvSpPr>
        <p:spPr>
          <a:xfrm>
            <a:off x="4724400" y="4914900"/>
            <a:ext cx="76200" cy="76200"/>
          </a:xfrm>
          <a:prstGeom prst="ellipse">
            <a:avLst/>
          </a:prstGeom>
          <a:solidFill>
            <a:srgbClr val="4D5D39"/>
          </a:solidFill>
          <a:ln w="9525">
            <a:solidFill>
              <a:srgbClr val="4D5D39"/>
            </a:solidFill>
            <a:prstDash val="solid"/>
          </a:ln>
        </p:spPr>
      </p:sp>
      <p:sp>
        <p:nvSpPr>
          <p:cNvPr id="26" name="Text 23"/>
          <p:cNvSpPr/>
          <p:nvPr/>
        </p:nvSpPr>
        <p:spPr>
          <a:xfrm>
            <a:off x="0" y="4702910"/>
            <a:ext cx="9525000" cy="148590"/>
          </a:xfrm>
          <a:prstGeom prst="rect">
            <a:avLst/>
          </a:prstGeom>
          <a:noFill/>
          <a:ln/>
        </p:spPr>
        <p:txBody>
          <a:bodyPr wrap="none" lIns="0" tIns="0" rIns="0" bIns="0" rtlCol="0" anchor="t"/>
          <a:lstStyle/>
          <a:p>
            <a:pPr algn="ctr" indent="0" marL="0">
              <a:buNone/>
            </a:pPr>
            <a:r>
              <a:rPr lang="en-US" sz="975" b="1" dirty="0">
                <a:solidFill>
                  <a:srgbClr val="4D5D39"/>
                </a:solidFill>
                <a:latin typeface="Consolas" pitchFamily="34" charset="0"/>
                <a:ea typeface="Microsoft YaHei" pitchFamily="34" charset="-122"/>
                <a:cs typeface="Consolas" pitchFamily="34" charset="-120"/>
              </a:rPr>
              <a:t>2034</a:t>
            </a:r>
            <a:endParaRPr lang="en-US" sz="975" dirty="0">
              <a:latin typeface="Consolas" pitchFamily="34" charset="0"/>
              <a:ea typeface="Microsoft YaHei" pitchFamily="34" charset="-122"/>
              <a:cs typeface="Consolas" pitchFamily="34" charset="-120"/>
            </a:endParaRPr>
          </a:p>
        </p:txBody>
      </p:sp>
      <p:sp>
        <p:nvSpPr>
          <p:cNvPr id="27" name="Text 24"/>
          <p:cNvSpPr/>
          <p:nvPr/>
        </p:nvSpPr>
        <p:spPr>
          <a:xfrm>
            <a:off x="0" y="5064860"/>
            <a:ext cx="9525000" cy="148590"/>
          </a:xfrm>
          <a:prstGeom prst="rect">
            <a:avLst/>
          </a:prstGeom>
          <a:noFill/>
          <a:ln/>
        </p:spPr>
        <p:txBody>
          <a:bodyPr wrap="none" lIns="0" tIns="0" rIns="0" bIns="0" rtlCol="0" anchor="t"/>
          <a:lstStyle/>
          <a:p>
            <a:pPr algn="ctr" indent="0" marL="0">
              <a:buNone/>
            </a:pPr>
            <a:r>
              <a:rPr lang="en-US" sz="975" b="1" dirty="0">
                <a:solidFill>
                  <a:srgbClr val="995233"/>
                </a:solidFill>
                <a:latin typeface="Consolas" pitchFamily="34" charset="0"/>
                <a:ea typeface="Microsoft YaHei" pitchFamily="34" charset="-122"/>
                <a:cs typeface="Consolas" pitchFamily="34" charset="-120"/>
              </a:rPr>
              <a:t>0%</a:t>
            </a:r>
            <a:endParaRPr lang="en-US" sz="975" dirty="0">
              <a:latin typeface="Consolas" pitchFamily="34" charset="0"/>
              <a:ea typeface="Microsoft YaHei" pitchFamily="34" charset="-122"/>
              <a:cs typeface="Consolas" pitchFamily="34" charset="-120"/>
            </a:endParaRPr>
          </a:p>
        </p:txBody>
      </p:sp>
      <p:sp>
        <p:nvSpPr>
          <p:cNvPr id="28" name="Text 25"/>
          <p:cNvSpPr/>
          <p:nvPr/>
        </p:nvSpPr>
        <p:spPr>
          <a:xfrm>
            <a:off x="609600" y="5319650"/>
            <a:ext cx="11582400" cy="148590"/>
          </a:xfrm>
          <a:prstGeom prst="rect">
            <a:avLst/>
          </a:prstGeom>
          <a:noFill/>
          <a:ln/>
        </p:spPr>
        <p:txBody>
          <a:bodyPr wrap="none" lIns="0" tIns="0" rIns="0" bIns="0" rtlCol="0" anchor="t"/>
          <a:lstStyle/>
          <a:p>
            <a:pPr algn="l" indent="0" marL="0">
              <a:buNone/>
            </a:pPr>
            <a:r>
              <a:rPr lang="en-US" sz="975" dirty="0">
                <a:solidFill>
                  <a:srgbClr val="656155"/>
                </a:solidFill>
                <a:latin typeface="Microsoft YaHei" pitchFamily="34" charset="0"/>
                <a:ea typeface="Microsoft YaHei" pitchFamily="34" charset="-122"/>
                <a:cs typeface="Microsoft YaHei" pitchFamily="34" charset="-120"/>
              </a:rPr>
              <a:t>Free allocation (the CBAM factor) falls from 97.5% to 0</a:t>
            </a:r>
            <a:endParaRPr lang="en-US" sz="975" dirty="0">
              <a:latin typeface="Microsoft YaHei" pitchFamily="34" charset="0"/>
              <a:ea typeface="Microsoft YaHei" pitchFamily="34" charset="-122"/>
              <a:cs typeface="Microsoft YaHei" pitchFamily="34" charset="-120"/>
            </a:endParaRPr>
          </a:p>
        </p:txBody>
      </p:sp>
      <p:sp>
        <p:nvSpPr>
          <p:cNvPr id="29" name="Text 26"/>
          <p:cNvSpPr/>
          <p:nvPr/>
        </p:nvSpPr>
        <p:spPr>
          <a:xfrm>
            <a:off x="609600" y="5929973"/>
            <a:ext cx="11582400" cy="171450"/>
          </a:xfrm>
          <a:prstGeom prst="rect">
            <a:avLst/>
          </a:prstGeom>
          <a:noFill/>
          <a:ln/>
        </p:spPr>
        <p:txBody>
          <a:bodyPr wrap="none" lIns="0" tIns="0" rIns="0" bIns="0" rtlCol="0" anchor="t"/>
          <a:lstStyle/>
          <a:p>
            <a:pPr algn="l" indent="0" marL="0">
              <a:buNone/>
            </a:pPr>
            <a:r>
              <a:rPr lang="en-US" sz="1125" dirty="0">
                <a:solidFill>
                  <a:srgbClr val="2B2A22"/>
                </a:solidFill>
                <a:latin typeface="Microsoft YaHei" pitchFamily="34" charset="0"/>
                <a:ea typeface="Microsoft YaHei" pitchFamily="34" charset="-122"/>
                <a:cs typeface="Microsoft YaHei" pitchFamily="34" charset="-120"/>
              </a:rPr>
              <a:t>October 2026</a:t>
            </a:r>
            <a:endParaRPr lang="en-US" sz="11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FE9DC"/>
          </a:solidFill>
          <a:ln/>
        </p:spPr>
      </p:sp>
      <p:sp>
        <p:nvSpPr>
          <p:cNvPr id="3" name="Shape 1"/>
          <p:cNvSpPr/>
          <p:nvPr/>
        </p:nvSpPr>
        <p:spPr>
          <a:xfrm>
            <a:off x="695325" y="250031"/>
            <a:ext cx="57150" cy="128588"/>
          </a:xfrm>
          <a:custGeom>
            <a:avLst/>
            <a:gdLst/>
            <a:ahLst/>
            <a:cxnLst/>
            <a:rect l="l" t="t" r="r" b="b"/>
            <a:pathLst>
              <a:path w="57150" h="128588">
                <a:moveTo>
                  <a:pt x="14288" y="46692"/>
                </a:moveTo>
                <a:lnTo>
                  <a:pt x="14288" y="28575"/>
                </a:lnTo>
                <a:arcTo hR="28575" wR="28575" stAng="10800000" swAng="5400000"/>
                <a:lnTo>
                  <a:pt x="53578" y="0"/>
                </a:lnTo>
                <a:arcTo hR="3572" wR="3572" stAng="16200000" swAng="5400000"/>
                <a:lnTo>
                  <a:pt x="57150" y="14288"/>
                </a:lnTo>
                <a:arcTo hR="28575" wR="28575" stAng="0" swAng="5400000"/>
                <a:arcTo hR="28575" wR="28575" stAng="16200000" swAng="-5400000"/>
                <a:cubicBezTo>
                  <a:pt x="0" y="85725"/>
                  <a:pt x="7144" y="92869"/>
                  <a:pt x="7144" y="107156"/>
                </a:cubicBezTo>
                <a:arcTo hR="35719" wR="35719" stAng="0" swAng="2212194"/>
              </a:path>
            </a:pathLst>
          </a:custGeom>
          <a:noFill/>
          <a:ln w="14288">
            <a:solidFill>
              <a:srgbClr val="4D5D39"/>
            </a:solidFill>
            <a:prstDash val="solid"/>
          </a:ln>
        </p:spPr>
      </p:sp>
      <p:sp>
        <p:nvSpPr>
          <p:cNvPr id="4" name="Shape 2"/>
          <p:cNvSpPr/>
          <p:nvPr/>
        </p:nvSpPr>
        <p:spPr>
          <a:xfrm>
            <a:off x="638175" y="285750"/>
            <a:ext cx="57150" cy="42863"/>
          </a:xfrm>
          <a:custGeom>
            <a:avLst/>
            <a:gdLst/>
            <a:ahLst/>
            <a:cxnLst/>
            <a:rect l="l" t="t" r="r" b="b"/>
            <a:pathLst>
              <a:path w="57150" h="42863">
                <a:moveTo>
                  <a:pt x="0" y="7144"/>
                </a:moveTo>
                <a:arcTo hR="35719" wR="35719" stAng="13987806" swAng="7612194"/>
                <a:arcTo hR="35719" wR="35719" stAng="3187806" swAng="7612194"/>
              </a:path>
            </a:pathLst>
          </a:custGeom>
          <a:noFill/>
          <a:ln w="14288">
            <a:solidFill>
              <a:srgbClr val="4D5D39"/>
            </a:solidFill>
            <a:prstDash val="solid"/>
          </a:ln>
        </p:spPr>
      </p:sp>
      <p:sp>
        <p:nvSpPr>
          <p:cNvPr id="5" name="Shape 3"/>
          <p:cNvSpPr/>
          <p:nvPr/>
        </p:nvSpPr>
        <p:spPr>
          <a:xfrm>
            <a:off x="645319" y="378619"/>
            <a:ext cx="100013" cy="5358"/>
          </a:xfrm>
          <a:custGeom>
            <a:avLst/>
            <a:gdLst/>
            <a:ahLst/>
            <a:cxnLst/>
            <a:rect l="l" t="t" r="r" b="b"/>
            <a:pathLst>
              <a:path w="100013" h="5358">
                <a:moveTo>
                  <a:pt x="0" y="0"/>
                </a:moveTo>
                <a:lnTo>
                  <a:pt x="100013" y="0"/>
                </a:lnTo>
              </a:path>
            </a:pathLst>
          </a:custGeom>
          <a:noFill/>
          <a:ln w="14288">
            <a:solidFill>
              <a:srgbClr val="4D5D39"/>
            </a:solidFill>
            <a:prstDash val="solid"/>
          </a:ln>
        </p:spPr>
      </p:sp>
      <p:sp>
        <p:nvSpPr>
          <p:cNvPr id="6" name="Text 4"/>
          <p:cNvSpPr/>
          <p:nvPr/>
        </p:nvSpPr>
        <p:spPr>
          <a:xfrm>
            <a:off x="609600" y="6557539"/>
            <a:ext cx="11582400"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Sustainability Department</a:t>
            </a:r>
            <a:endParaRPr lang="en-US" sz="900" dirty="0">
              <a:latin typeface="Microsoft YaHei" pitchFamily="34" charset="0"/>
              <a:ea typeface="Microsoft YaHei" pitchFamily="34" charset="-122"/>
              <a:cs typeface="Microsoft YaHei" pitchFamily="34" charset="-120"/>
            </a:endParaRPr>
          </a:p>
        </p:txBody>
      </p:sp>
      <p:sp>
        <p:nvSpPr>
          <p:cNvPr id="7" name="pptwise-slidenum-s0001"/>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656155"/>
                </a:solidFill>
                <a:latin typeface="Microsoft YaHei" pitchFamily="34" charset="0"/>
                <a:ea typeface="Microsoft YaHei" pitchFamily="34" charset="-122"/>
                <a:cs typeface="Microsoft YaHei" pitchFamily="34" charset="-120"/>
              </a:rPr>
              <a:t>2</a:t>
            </a:fld>
            <a:endParaRPr lang="en-US" sz="900" dirty="0">
              <a:latin typeface="Microsoft YaHei" pitchFamily="34" charset="0"/>
              <a:ea typeface="Microsoft YaHei" pitchFamily="34" charset="-122"/>
              <a:cs typeface="Microsoft YaHei" pitchFamily="34" charset="-120"/>
            </a:endParaRPr>
          </a:p>
        </p:txBody>
      </p:sp>
      <p:sp>
        <p:nvSpPr>
          <p:cNvPr id="8" name="Text 6"/>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 17</a:t>
            </a:r>
            <a:endParaRPr lang="en-US" sz="900" dirty="0">
              <a:latin typeface="Microsoft YaHei" pitchFamily="34" charset="0"/>
              <a:ea typeface="Microsoft YaHei" pitchFamily="34" charset="-122"/>
              <a:cs typeface="Microsoft YaHei" pitchFamily="34" charset="-120"/>
            </a:endParaRPr>
          </a:p>
        </p:txBody>
      </p:sp>
      <p:sp>
        <p:nvSpPr>
          <p:cNvPr id="9" name="Text 7"/>
          <p:cNvSpPr/>
          <p:nvPr/>
        </p:nvSpPr>
        <p:spPr>
          <a:xfrm>
            <a:off x="857250" y="252350"/>
            <a:ext cx="11334750" cy="148590"/>
          </a:xfrm>
          <a:prstGeom prst="rect">
            <a:avLst/>
          </a:prstGeom>
          <a:noFill/>
          <a:ln/>
        </p:spPr>
        <p:txBody>
          <a:bodyPr wrap="none" lIns="0" tIns="0" rIns="0" bIns="0" rtlCol="0" anchor="t"/>
          <a:lstStyle/>
          <a:p>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D</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e</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c</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i</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s</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i</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o</a:t>
            </a:r>
            <a:pPr algn="l" indent="0" marL="0">
              <a:buNone/>
            </a:pPr>
            <a:r>
              <a:rPr lang="en-US" sz="975" b="1" dirty="0">
                <a:solidFill>
                  <a:srgbClr val="4D5D39"/>
                </a:solidFill>
                <a:latin typeface="Microsoft YaHei" pitchFamily="34" charset="0"/>
                <a:ea typeface="Microsoft YaHei" pitchFamily="34" charset="-122"/>
                <a:cs typeface="Microsoft YaHei" pitchFamily="34" charset="-120"/>
              </a:rPr>
              <a:t>n</a:t>
            </a:r>
            <a:endParaRPr lang="en-US" sz="975" dirty="0">
              <a:latin typeface="Microsoft YaHei" pitchFamily="34" charset="0"/>
              <a:ea typeface="Microsoft YaHei" pitchFamily="34" charset="-122"/>
              <a:cs typeface="Microsoft YaHei" pitchFamily="34" charset="-120"/>
            </a:endParaRPr>
          </a:p>
        </p:txBody>
      </p:sp>
      <p:sp>
        <p:nvSpPr>
          <p:cNvPr id="10" name="Shape 8"/>
          <p:cNvSpPr/>
          <p:nvPr/>
        </p:nvSpPr>
        <p:spPr>
          <a:xfrm>
            <a:off x="8191500" y="342900"/>
            <a:ext cx="3390900" cy="0"/>
          </a:xfrm>
          <a:prstGeom prst="line">
            <a:avLst/>
          </a:prstGeom>
          <a:noFill/>
          <a:ln w="14288">
            <a:solidFill>
              <a:srgbClr val="D8D0BC"/>
            </a:solidFill>
            <a:prstDash val="solid"/>
          </a:ln>
        </p:spPr>
      </p:sp>
      <p:sp>
        <p:nvSpPr>
          <p:cNvPr id="11" name="Shape 9"/>
          <p:cNvSpPr/>
          <p:nvPr/>
        </p:nvSpPr>
        <p:spPr>
          <a:xfrm>
            <a:off x="8143875" y="295275"/>
            <a:ext cx="95250" cy="95250"/>
          </a:xfrm>
          <a:prstGeom prst="ellipse">
            <a:avLst/>
          </a:prstGeom>
          <a:solidFill>
            <a:srgbClr val="4D5D39"/>
          </a:solidFill>
          <a:ln w="14288">
            <a:solidFill>
              <a:srgbClr val="4D5D39"/>
            </a:solidFill>
            <a:prstDash val="solid"/>
          </a:ln>
        </p:spPr>
      </p:sp>
      <p:sp>
        <p:nvSpPr>
          <p:cNvPr id="12" name="Text 10"/>
          <p:cNvSpPr/>
          <p:nvPr/>
        </p:nvSpPr>
        <p:spPr>
          <a:xfrm>
            <a:off x="4191000" y="148870"/>
            <a:ext cx="8001000" cy="125730"/>
          </a:xfrm>
          <a:prstGeom prst="rect">
            <a:avLst/>
          </a:prstGeom>
          <a:noFill/>
          <a:ln/>
        </p:spPr>
        <p:txBody>
          <a:bodyPr wrap="none" lIns="0" tIns="0" rIns="0" bIns="0" rtlCol="0" anchor="t"/>
          <a:lstStyle/>
          <a:p>
            <a:pPr algn="ctr" indent="0" marL="0">
              <a:buNone/>
            </a:pPr>
            <a:r>
              <a:rPr lang="en-US" sz="825" b="1" dirty="0">
                <a:solidFill>
                  <a:srgbClr val="4D5D39"/>
                </a:solidFill>
                <a:latin typeface="Consolas" pitchFamily="34" charset="0"/>
                <a:ea typeface="Microsoft YaHei" pitchFamily="34" charset="-122"/>
                <a:cs typeface="Consolas" pitchFamily="34" charset="-120"/>
              </a:rPr>
              <a:t>2026</a:t>
            </a:r>
            <a:endParaRPr lang="en-US" sz="825" dirty="0">
              <a:latin typeface="Consolas" pitchFamily="34" charset="0"/>
              <a:ea typeface="Microsoft YaHei" pitchFamily="34" charset="-122"/>
              <a:cs typeface="Consolas" pitchFamily="34" charset="-120"/>
            </a:endParaRPr>
          </a:p>
        </p:txBody>
      </p:sp>
      <p:sp>
        <p:nvSpPr>
          <p:cNvPr id="13" name="Shape 11"/>
          <p:cNvSpPr/>
          <p:nvPr/>
        </p:nvSpPr>
        <p:spPr>
          <a:xfrm>
            <a:off x="8567738" y="295275"/>
            <a:ext cx="95250" cy="95250"/>
          </a:xfrm>
          <a:prstGeom prst="ellipse">
            <a:avLst/>
          </a:prstGeom>
          <a:solidFill>
            <a:srgbClr val="4D5D39"/>
          </a:solidFill>
          <a:ln w="14288">
            <a:solidFill>
              <a:srgbClr val="4D5D39"/>
            </a:solidFill>
            <a:prstDash val="solid"/>
          </a:ln>
        </p:spPr>
      </p:sp>
      <p:sp>
        <p:nvSpPr>
          <p:cNvPr id="14" name="Text 12"/>
          <p:cNvSpPr/>
          <p:nvPr/>
        </p:nvSpPr>
        <p:spPr>
          <a:xfrm>
            <a:off x="5038725" y="148870"/>
            <a:ext cx="7153275" cy="125730"/>
          </a:xfrm>
          <a:prstGeom prst="rect">
            <a:avLst/>
          </a:prstGeom>
          <a:noFill/>
          <a:ln/>
        </p:spPr>
        <p:txBody>
          <a:bodyPr wrap="none" lIns="0" tIns="0" rIns="0" bIns="0" rtlCol="0" anchor="t"/>
          <a:lstStyle/>
          <a:p>
            <a:pPr algn="ctr" indent="0" marL="0">
              <a:buNone/>
            </a:pPr>
            <a:r>
              <a:rPr lang="en-US" sz="825" b="1" dirty="0">
                <a:solidFill>
                  <a:srgbClr val="4D5D39"/>
                </a:solidFill>
                <a:latin typeface="Consolas" pitchFamily="34" charset="0"/>
                <a:ea typeface="Microsoft YaHei" pitchFamily="34" charset="-122"/>
                <a:cs typeface="Consolas" pitchFamily="34" charset="-120"/>
              </a:rPr>
              <a:t>2027</a:t>
            </a:r>
            <a:endParaRPr lang="en-US" sz="825" dirty="0">
              <a:latin typeface="Consolas" pitchFamily="34" charset="0"/>
              <a:ea typeface="Microsoft YaHei" pitchFamily="34" charset="-122"/>
              <a:cs typeface="Consolas" pitchFamily="34" charset="-120"/>
            </a:endParaRPr>
          </a:p>
        </p:txBody>
      </p:sp>
      <p:sp>
        <p:nvSpPr>
          <p:cNvPr id="15" name="Shape 13"/>
          <p:cNvSpPr/>
          <p:nvPr/>
        </p:nvSpPr>
        <p:spPr>
          <a:xfrm>
            <a:off x="9005888" y="309563"/>
            <a:ext cx="66675" cy="66675"/>
          </a:xfrm>
          <a:prstGeom prst="ellipse">
            <a:avLst/>
          </a:prstGeom>
          <a:solidFill>
            <a:srgbClr val="EFE9DC"/>
          </a:solidFill>
          <a:ln w="14288">
            <a:solidFill>
              <a:srgbClr val="C9BFA8"/>
            </a:solidFill>
            <a:prstDash val="solid"/>
          </a:ln>
        </p:spPr>
      </p:sp>
      <p:sp>
        <p:nvSpPr>
          <p:cNvPr id="16" name="Shape 14"/>
          <p:cNvSpPr/>
          <p:nvPr/>
        </p:nvSpPr>
        <p:spPr>
          <a:xfrm>
            <a:off x="9429750" y="309563"/>
            <a:ext cx="66675" cy="66675"/>
          </a:xfrm>
          <a:prstGeom prst="ellipse">
            <a:avLst/>
          </a:prstGeom>
          <a:solidFill>
            <a:srgbClr val="EFE9DC"/>
          </a:solidFill>
          <a:ln w="14288">
            <a:solidFill>
              <a:srgbClr val="C9BFA8"/>
            </a:solidFill>
            <a:prstDash val="solid"/>
          </a:ln>
        </p:spPr>
      </p:sp>
      <p:sp>
        <p:nvSpPr>
          <p:cNvPr id="17" name="Shape 15"/>
          <p:cNvSpPr/>
          <p:nvPr/>
        </p:nvSpPr>
        <p:spPr>
          <a:xfrm>
            <a:off x="9853613" y="309563"/>
            <a:ext cx="66675" cy="66675"/>
          </a:xfrm>
          <a:prstGeom prst="ellipse">
            <a:avLst/>
          </a:prstGeom>
          <a:solidFill>
            <a:srgbClr val="EFE9DC"/>
          </a:solidFill>
          <a:ln w="14288">
            <a:solidFill>
              <a:srgbClr val="C9BFA8"/>
            </a:solidFill>
            <a:prstDash val="solid"/>
          </a:ln>
        </p:spPr>
      </p:sp>
      <p:sp>
        <p:nvSpPr>
          <p:cNvPr id="18" name="Shape 16"/>
          <p:cNvSpPr/>
          <p:nvPr/>
        </p:nvSpPr>
        <p:spPr>
          <a:xfrm>
            <a:off x="10277475" y="309563"/>
            <a:ext cx="66675" cy="66675"/>
          </a:xfrm>
          <a:prstGeom prst="ellipse">
            <a:avLst/>
          </a:prstGeom>
          <a:solidFill>
            <a:srgbClr val="EFE9DC"/>
          </a:solidFill>
          <a:ln w="14288">
            <a:solidFill>
              <a:srgbClr val="C9BFA8"/>
            </a:solidFill>
            <a:prstDash val="solid"/>
          </a:ln>
        </p:spPr>
      </p:sp>
      <p:sp>
        <p:nvSpPr>
          <p:cNvPr id="19" name="Shape 17"/>
          <p:cNvSpPr/>
          <p:nvPr/>
        </p:nvSpPr>
        <p:spPr>
          <a:xfrm>
            <a:off x="10701338" y="309563"/>
            <a:ext cx="66675" cy="66675"/>
          </a:xfrm>
          <a:prstGeom prst="ellipse">
            <a:avLst/>
          </a:prstGeom>
          <a:solidFill>
            <a:srgbClr val="EFE9DC"/>
          </a:solidFill>
          <a:ln w="14288">
            <a:solidFill>
              <a:srgbClr val="C9BFA8"/>
            </a:solidFill>
            <a:prstDash val="solid"/>
          </a:ln>
        </p:spPr>
      </p:sp>
      <p:sp>
        <p:nvSpPr>
          <p:cNvPr id="20" name="Shape 18"/>
          <p:cNvSpPr/>
          <p:nvPr/>
        </p:nvSpPr>
        <p:spPr>
          <a:xfrm>
            <a:off x="11125200" y="309563"/>
            <a:ext cx="66675" cy="66675"/>
          </a:xfrm>
          <a:prstGeom prst="ellipse">
            <a:avLst/>
          </a:prstGeom>
          <a:solidFill>
            <a:srgbClr val="EFE9DC"/>
          </a:solidFill>
          <a:ln w="14288">
            <a:solidFill>
              <a:srgbClr val="C9BFA8"/>
            </a:solidFill>
            <a:prstDash val="solid"/>
          </a:ln>
        </p:spPr>
      </p:sp>
      <p:sp>
        <p:nvSpPr>
          <p:cNvPr id="21" name="Shape 19"/>
          <p:cNvSpPr/>
          <p:nvPr/>
        </p:nvSpPr>
        <p:spPr>
          <a:xfrm>
            <a:off x="11549063" y="309563"/>
            <a:ext cx="66675" cy="66675"/>
          </a:xfrm>
          <a:prstGeom prst="ellipse">
            <a:avLst/>
          </a:prstGeom>
          <a:solidFill>
            <a:srgbClr val="EFE9DC"/>
          </a:solidFill>
          <a:ln w="14288">
            <a:solidFill>
              <a:srgbClr val="C9BFA8"/>
            </a:solidFill>
            <a:prstDash val="solid"/>
          </a:ln>
        </p:spPr>
      </p:sp>
      <p:sp>
        <p:nvSpPr>
          <p:cNvPr id="22" name="Text 20"/>
          <p:cNvSpPr/>
          <p:nvPr/>
        </p:nvSpPr>
        <p:spPr>
          <a:xfrm>
            <a:off x="10972800" y="148870"/>
            <a:ext cx="1219200" cy="125730"/>
          </a:xfrm>
          <a:prstGeom prst="rect">
            <a:avLst/>
          </a:prstGeom>
          <a:noFill/>
          <a:ln/>
        </p:spPr>
        <p:txBody>
          <a:bodyPr wrap="none" lIns="0" tIns="0" rIns="0" bIns="0" rtlCol="0" anchor="t"/>
          <a:lstStyle/>
          <a:p>
            <a:pPr algn="ctr" indent="0" marL="0">
              <a:buNone/>
            </a:pPr>
            <a:r>
              <a:rPr lang="en-US" sz="825" dirty="0">
                <a:solidFill>
                  <a:srgbClr val="656155"/>
                </a:solidFill>
                <a:latin typeface="Consolas" pitchFamily="34" charset="0"/>
                <a:ea typeface="Microsoft YaHei" pitchFamily="34" charset="-122"/>
                <a:cs typeface="Consolas" pitchFamily="34" charset="-120"/>
              </a:rPr>
              <a:t>2034</a:t>
            </a:r>
            <a:endParaRPr lang="en-US" sz="825" dirty="0">
              <a:latin typeface="Consolas" pitchFamily="34" charset="0"/>
              <a:ea typeface="Microsoft YaHei" pitchFamily="34" charset="-122"/>
              <a:cs typeface="Consolas" pitchFamily="34" charset="-120"/>
            </a:endParaRPr>
          </a:p>
        </p:txBody>
      </p:sp>
      <p:sp>
        <p:nvSpPr>
          <p:cNvPr id="23" name="Text 21"/>
          <p:cNvSpPr/>
          <p:nvPr/>
        </p:nvSpPr>
        <p:spPr>
          <a:xfrm>
            <a:off x="609600" y="1106221"/>
            <a:ext cx="11582400" cy="342900"/>
          </a:xfrm>
          <a:prstGeom prst="rect">
            <a:avLst/>
          </a:prstGeom>
          <a:noFill/>
          <a:ln/>
        </p:spPr>
        <p:txBody>
          <a:bodyPr wrap="none" lIns="0" tIns="0" rIns="0" bIns="0" rtlCol="0" anchor="t"/>
          <a:lstStyle/>
          <a:p>
            <a:pPr algn="l" indent="0" marL="0">
              <a:buNone/>
            </a:pPr>
            <a:r>
              <a:rPr lang="en-US" sz="2250" b="1" dirty="0">
                <a:solidFill>
                  <a:srgbClr val="2B2A22"/>
                </a:solidFill>
                <a:latin typeface="Microsoft YaHei" pitchFamily="34" charset="0"/>
                <a:ea typeface="Microsoft YaHei" pitchFamily="34" charset="-122"/>
                <a:cs typeface="Microsoft YaHei" pitchFamily="34" charset="-120"/>
              </a:rPr>
              <a:t>Two asks: verified data and three budget lines</a:t>
            </a:r>
            <a:endParaRPr lang="en-US" sz="2250" dirty="0">
              <a:latin typeface="Microsoft YaHei" pitchFamily="34" charset="0"/>
              <a:ea typeface="Microsoft YaHei" pitchFamily="34" charset="-122"/>
              <a:cs typeface="Microsoft YaHei" pitchFamily="34" charset="-120"/>
            </a:endParaRPr>
          </a:p>
        </p:txBody>
      </p:sp>
      <p:sp>
        <p:nvSpPr>
          <p:cNvPr id="24" name="Shape 22"/>
          <p:cNvSpPr/>
          <p:nvPr/>
        </p:nvSpPr>
        <p:spPr>
          <a:xfrm>
            <a:off x="609600" y="1581150"/>
            <a:ext cx="10972800" cy="9525"/>
          </a:xfrm>
          <a:prstGeom prst="rect">
            <a:avLst/>
          </a:prstGeom>
          <a:solidFill>
            <a:srgbClr val="D8D0BC"/>
          </a:solidFill>
          <a:ln/>
        </p:spPr>
      </p:sp>
      <p:sp>
        <p:nvSpPr>
          <p:cNvPr id="25" name="Shape 23"/>
          <p:cNvSpPr/>
          <p:nvPr/>
        </p:nvSpPr>
        <p:spPr>
          <a:xfrm>
            <a:off x="702472" y="1987559"/>
            <a:ext cx="70453" cy="82543"/>
          </a:xfrm>
          <a:custGeom>
            <a:avLst/>
            <a:gdLst/>
            <a:ahLst/>
            <a:cxnLst/>
            <a:rect l="l" t="t" r="r" b="b"/>
            <a:pathLst>
              <a:path w="70453" h="82543">
                <a:moveTo>
                  <a:pt x="70453" y="70458"/>
                </a:moveTo>
                <a:arcTo hR="41275" wR="41275" stAng="2700519" swAng="5398962"/>
                <a:arcTo hR="41275" wR="41275" stAng="8099911" swAng="5400177"/>
                <a:arcTo hR="41275" wR="41275" stAng="13500519" swAng="5398962"/>
              </a:path>
            </a:pathLst>
          </a:custGeom>
          <a:noFill/>
          <a:ln w="20638">
            <a:solidFill>
              <a:srgbClr val="4D5D39"/>
            </a:solidFill>
            <a:prstDash val="solid"/>
          </a:ln>
        </p:spPr>
      </p:sp>
      <p:sp>
        <p:nvSpPr>
          <p:cNvPr id="26" name="Shape 24"/>
          <p:cNvSpPr/>
          <p:nvPr/>
        </p:nvSpPr>
        <p:spPr>
          <a:xfrm>
            <a:off x="650875" y="1925590"/>
            <a:ext cx="165100" cy="206469"/>
          </a:xfrm>
          <a:custGeom>
            <a:avLst/>
            <a:gdLst/>
            <a:ahLst/>
            <a:cxnLst/>
            <a:rect l="l" t="t" r="r" b="b"/>
            <a:pathLst>
              <a:path w="165100" h="206469">
                <a:moveTo>
                  <a:pt x="0" y="10366"/>
                </a:moveTo>
                <a:arcTo hR="10319" wR="10319" stAng="10800000" swAng="5400000"/>
                <a:arcTo hR="13414" wR="13414" stAng="16181096" swAng="1951255"/>
                <a:lnTo>
                  <a:pt x="27169" y="8302"/>
                </a:lnTo>
                <a:arcTo hR="13414" wR="13414" stAng="7354738" swAng="-3909476"/>
                <a:lnTo>
                  <a:pt x="51253" y="2111"/>
                </a:lnTo>
                <a:arcTo hR="13414" wR="13414" stAng="14245262" swAng="3909476"/>
                <a:lnTo>
                  <a:pt x="75327" y="8302"/>
                </a:lnTo>
                <a:arcTo hR="13414" wR="13414" stAng="7354738" swAng="-3909476"/>
                <a:lnTo>
                  <a:pt x="99401" y="2111"/>
                </a:lnTo>
                <a:arcTo hR="13414" wR="13414" stAng="14245262" swAng="3909476"/>
                <a:lnTo>
                  <a:pt x="123484" y="8302"/>
                </a:lnTo>
                <a:arcTo hR="13414" wR="13414" stAng="7354738" swAng="-3909476"/>
                <a:lnTo>
                  <a:pt x="147558" y="2111"/>
                </a:lnTo>
                <a:arcTo hR="13414" wR="13414" stAng="14267649" swAng="1951255"/>
                <a:arcTo hR="10319" wR="10319" stAng="16200000" swAng="5400000"/>
                <a:lnTo>
                  <a:pt x="165100" y="196103"/>
                </a:lnTo>
                <a:arcTo hR="10319" wR="10319" stAng="0" swAng="5400000"/>
                <a:arcTo hR="13414" wR="13414" stAng="5381096" swAng="1951255"/>
                <a:lnTo>
                  <a:pt x="137931" y="198167"/>
                </a:lnTo>
                <a:arcTo hR="13414" wR="13414" stAng="18154738" swAng="-3909476"/>
                <a:lnTo>
                  <a:pt x="113847" y="204358"/>
                </a:lnTo>
                <a:arcTo hR="13414" wR="13414" stAng="3445262" swAng="3909476"/>
                <a:lnTo>
                  <a:pt x="89773" y="198167"/>
                </a:lnTo>
                <a:arcTo hR="13414" wR="13414" stAng="18154738" swAng="-3909476"/>
                <a:lnTo>
                  <a:pt x="65699" y="204358"/>
                </a:lnTo>
                <a:arcTo hR="13414" wR="13414" stAng="3445262" swAng="3909476"/>
                <a:lnTo>
                  <a:pt x="41616" y="198167"/>
                </a:lnTo>
                <a:arcTo hR="13414" wR="13414" stAng="18154738" swAng="-3909476"/>
                <a:lnTo>
                  <a:pt x="17542" y="204358"/>
                </a:lnTo>
                <a:arcTo hR="13414" wR="13414" stAng="3467649" swAng="1951255"/>
                <a:arcTo hR="10319" wR="10319" stAng="5400000" swAng="5400000"/>
                <a:close/>
              </a:path>
            </a:pathLst>
          </a:custGeom>
          <a:noFill/>
          <a:ln w="20638">
            <a:solidFill>
              <a:srgbClr val="4D5D39"/>
            </a:solidFill>
            <a:prstDash val="solid"/>
          </a:ln>
        </p:spPr>
      </p:sp>
      <p:sp>
        <p:nvSpPr>
          <p:cNvPr id="27" name="Shape 25"/>
          <p:cNvSpPr/>
          <p:nvPr/>
        </p:nvSpPr>
        <p:spPr>
          <a:xfrm>
            <a:off x="692150" y="2028825"/>
            <a:ext cx="51594" cy="7739"/>
          </a:xfrm>
          <a:custGeom>
            <a:avLst/>
            <a:gdLst/>
            <a:ahLst/>
            <a:cxnLst/>
            <a:rect l="l" t="t" r="r" b="b"/>
            <a:pathLst>
              <a:path w="51594" h="7739">
                <a:moveTo>
                  <a:pt x="0" y="0"/>
                </a:moveTo>
                <a:lnTo>
                  <a:pt x="51594" y="0"/>
                </a:lnTo>
              </a:path>
            </a:pathLst>
          </a:custGeom>
          <a:noFill/>
          <a:ln w="20638">
            <a:solidFill>
              <a:srgbClr val="4D5D39"/>
            </a:solidFill>
            <a:prstDash val="solid"/>
          </a:ln>
        </p:spPr>
      </p:sp>
      <p:sp>
        <p:nvSpPr>
          <p:cNvPr id="28" name="Text 26"/>
          <p:cNvSpPr/>
          <p:nvPr/>
        </p:nvSpPr>
        <p:spPr>
          <a:xfrm>
            <a:off x="1028700" y="1893543"/>
            <a:ext cx="11163300" cy="240030"/>
          </a:xfrm>
          <a:prstGeom prst="rect">
            <a:avLst/>
          </a:prstGeom>
          <a:noFill/>
          <a:ln/>
        </p:spPr>
        <p:txBody>
          <a:bodyPr wrap="none" lIns="0" tIns="0" rIns="0" bIns="0" rtlCol="0" anchor="t"/>
          <a:lstStyle/>
          <a:p>
            <a:pPr algn="l" indent="0" marL="0">
              <a:buNone/>
            </a:pPr>
            <a:r>
              <a:rPr lang="en-US" sz="1575" b="1" dirty="0">
                <a:solidFill>
                  <a:srgbClr val="2B2A22"/>
                </a:solidFill>
                <a:latin typeface="Microsoft YaHei" pitchFamily="34" charset="0"/>
                <a:ea typeface="Microsoft YaHei" pitchFamily="34" charset="-122"/>
                <a:cs typeface="Microsoft YaHei" pitchFamily="34" charset="-120"/>
              </a:rPr>
              <a:t>The bill is already running</a:t>
            </a:r>
            <a:endParaRPr lang="en-US" sz="1575" dirty="0">
              <a:latin typeface="Microsoft YaHei" pitchFamily="34" charset="0"/>
              <a:ea typeface="Microsoft YaHei" pitchFamily="34" charset="-122"/>
              <a:cs typeface="Microsoft YaHei" pitchFamily="34" charset="-120"/>
            </a:endParaRPr>
          </a:p>
        </p:txBody>
      </p:sp>
      <p:sp>
        <p:nvSpPr>
          <p:cNvPr id="29" name="Text 27"/>
          <p:cNvSpPr/>
          <p:nvPr/>
        </p:nvSpPr>
        <p:spPr>
          <a:xfrm>
            <a:off x="1028700" y="2272373"/>
            <a:ext cx="11163300" cy="171450"/>
          </a:xfrm>
          <a:prstGeom prst="rect">
            <a:avLst/>
          </a:prstGeom>
          <a:noFill/>
          <a:ln/>
        </p:spPr>
        <p:txBody>
          <a:bodyPr wrap="none" lIns="0" tIns="0" rIns="0" bIns="0" rtlCol="0" anchor="t"/>
          <a:lstStyle/>
          <a:p>
            <a:pPr algn="l" indent="0" marL="0">
              <a:buNone/>
            </a:pPr>
            <a:r>
              <a:rPr lang="en-US" sz="1125" dirty="0">
                <a:solidFill>
                  <a:srgbClr val="656155"/>
                </a:solidFill>
                <a:latin typeface="Microsoft YaHei" pitchFamily="34" charset="0"/>
                <a:ea typeface="Microsoft YaHei" pitchFamily="34" charset="-122"/>
                <a:cs typeface="Microsoft YaHei" pitchFamily="34" charset="-120"/>
              </a:rPr>
              <a:t>Priced on default values: about €164 per tonne of coil, due 30 Sept 2027</a:t>
            </a:r>
            <a:endParaRPr lang="en-US" sz="1125" dirty="0">
              <a:latin typeface="Microsoft YaHei" pitchFamily="34" charset="0"/>
              <a:ea typeface="Microsoft YaHei" pitchFamily="34" charset="-122"/>
              <a:cs typeface="Microsoft YaHei" pitchFamily="34" charset="-120"/>
            </a:endParaRPr>
          </a:p>
        </p:txBody>
      </p:sp>
      <p:sp>
        <p:nvSpPr>
          <p:cNvPr id="30" name="Shape 28"/>
          <p:cNvSpPr/>
          <p:nvPr/>
        </p:nvSpPr>
        <p:spPr>
          <a:xfrm>
            <a:off x="609600" y="3086100"/>
            <a:ext cx="5905500" cy="9525"/>
          </a:xfrm>
          <a:prstGeom prst="rect">
            <a:avLst/>
          </a:prstGeom>
          <a:solidFill>
            <a:srgbClr val="D8D0BC"/>
          </a:solidFill>
          <a:ln/>
        </p:spPr>
      </p:sp>
      <p:sp>
        <p:nvSpPr>
          <p:cNvPr id="31" name="Shape 29"/>
          <p:cNvSpPr/>
          <p:nvPr/>
        </p:nvSpPr>
        <p:spPr>
          <a:xfrm>
            <a:off x="650875" y="3259137"/>
            <a:ext cx="165100" cy="206375"/>
          </a:xfrm>
          <a:custGeom>
            <a:avLst/>
            <a:gdLst/>
            <a:ahLst/>
            <a:cxnLst/>
            <a:rect l="l" t="t" r="r" b="b"/>
            <a:pathLst>
              <a:path w="165100" h="206375">
                <a:moveTo>
                  <a:pt x="20637" y="206375"/>
                </a:moveTo>
                <a:arcTo hR="20637" wR="20637" stAng="5400000" swAng="5400000"/>
                <a:lnTo>
                  <a:pt x="0" y="20638"/>
                </a:lnTo>
                <a:arcTo hR="20637" wR="20637" stAng="10800000" swAng="5400000"/>
                <a:lnTo>
                  <a:pt x="103188" y="0"/>
                </a:lnTo>
                <a:arcTo hR="24765" wR="24765" stAng="16194428" swAng="2711764"/>
                <a:lnTo>
                  <a:pt x="157794" y="44309"/>
                </a:lnTo>
                <a:arcTo hR="24765" wR="24765" stAng="18889766" swAng="2715819"/>
                <a:lnTo>
                  <a:pt x="165100" y="185738"/>
                </a:lnTo>
                <a:arcTo hR="20637" wR="20637" stAng="0" swAng="5400000"/>
                <a:close/>
              </a:path>
            </a:pathLst>
          </a:custGeom>
          <a:noFill/>
          <a:ln w="20638">
            <a:solidFill>
              <a:srgbClr val="4D5D39"/>
            </a:solidFill>
            <a:prstDash val="solid"/>
          </a:ln>
        </p:spPr>
      </p:sp>
      <p:sp>
        <p:nvSpPr>
          <p:cNvPr id="32" name="Shape 30"/>
          <p:cNvSpPr/>
          <p:nvPr/>
        </p:nvSpPr>
        <p:spPr>
          <a:xfrm>
            <a:off x="754062" y="3259138"/>
            <a:ext cx="61912" cy="61912"/>
          </a:xfrm>
          <a:custGeom>
            <a:avLst/>
            <a:gdLst/>
            <a:ahLst/>
            <a:cxnLst/>
            <a:rect l="l" t="t" r="r" b="b"/>
            <a:pathLst>
              <a:path w="61912" h="61912">
                <a:moveTo>
                  <a:pt x="0" y="0"/>
                </a:moveTo>
                <a:lnTo>
                  <a:pt x="0" y="51594"/>
                </a:lnTo>
                <a:arcTo hR="10319" wR="10319" stAng="10800000" swAng="-5400000"/>
                <a:lnTo>
                  <a:pt x="61912" y="61912"/>
                </a:lnTo>
              </a:path>
            </a:pathLst>
          </a:custGeom>
          <a:noFill/>
          <a:ln w="20638">
            <a:solidFill>
              <a:srgbClr val="4D5D39"/>
            </a:solidFill>
            <a:prstDash val="solid"/>
          </a:ln>
        </p:spPr>
      </p:sp>
      <p:sp>
        <p:nvSpPr>
          <p:cNvPr id="33" name="Shape 31"/>
          <p:cNvSpPr/>
          <p:nvPr/>
        </p:nvSpPr>
        <p:spPr>
          <a:xfrm>
            <a:off x="702469" y="3372644"/>
            <a:ext cx="61912" cy="41275"/>
          </a:xfrm>
          <a:custGeom>
            <a:avLst/>
            <a:gdLst/>
            <a:ahLst/>
            <a:cxnLst/>
            <a:rect l="l" t="t" r="r" b="b"/>
            <a:pathLst>
              <a:path w="61912" h="41275">
                <a:moveTo>
                  <a:pt x="0" y="20637"/>
                </a:moveTo>
                <a:lnTo>
                  <a:pt x="20637" y="41275"/>
                </a:lnTo>
                <a:lnTo>
                  <a:pt x="61912" y="0"/>
                </a:lnTo>
              </a:path>
            </a:pathLst>
          </a:custGeom>
          <a:noFill/>
          <a:ln w="20638">
            <a:solidFill>
              <a:srgbClr val="4D5D39"/>
            </a:solidFill>
            <a:prstDash val="solid"/>
          </a:ln>
        </p:spPr>
      </p:sp>
      <p:sp>
        <p:nvSpPr>
          <p:cNvPr id="34" name="Text 32"/>
          <p:cNvSpPr/>
          <p:nvPr/>
        </p:nvSpPr>
        <p:spPr>
          <a:xfrm>
            <a:off x="1028700" y="3227043"/>
            <a:ext cx="11163300" cy="240030"/>
          </a:xfrm>
          <a:prstGeom prst="rect">
            <a:avLst/>
          </a:prstGeom>
          <a:noFill/>
          <a:ln/>
        </p:spPr>
        <p:txBody>
          <a:bodyPr wrap="none" lIns="0" tIns="0" rIns="0" bIns="0" rtlCol="0" anchor="t"/>
          <a:lstStyle/>
          <a:p>
            <a:pPr algn="l" indent="0" marL="0">
              <a:buNone/>
            </a:pPr>
            <a:r>
              <a:rPr lang="en-US" sz="1575" b="1" dirty="0">
                <a:solidFill>
                  <a:srgbClr val="2B2A22"/>
                </a:solidFill>
                <a:latin typeface="Microsoft YaHei" pitchFamily="34" charset="0"/>
                <a:ea typeface="Microsoft YaHei" pitchFamily="34" charset="-122"/>
                <a:cs typeface="Microsoft YaHei" pitchFamily="34" charset="-120"/>
              </a:rPr>
              <a:t>Fastest cut: report actual emissions</a:t>
            </a:r>
            <a:endParaRPr lang="en-US" sz="1575" dirty="0">
              <a:latin typeface="Microsoft YaHei" pitchFamily="34" charset="0"/>
              <a:ea typeface="Microsoft YaHei" pitchFamily="34" charset="-122"/>
              <a:cs typeface="Microsoft YaHei" pitchFamily="34" charset="-120"/>
            </a:endParaRPr>
          </a:p>
        </p:txBody>
      </p:sp>
      <p:sp>
        <p:nvSpPr>
          <p:cNvPr id="35" name="Text 33"/>
          <p:cNvSpPr/>
          <p:nvPr/>
        </p:nvSpPr>
        <p:spPr>
          <a:xfrm>
            <a:off x="1028700" y="3605873"/>
            <a:ext cx="11163300" cy="171450"/>
          </a:xfrm>
          <a:prstGeom prst="rect">
            <a:avLst/>
          </a:prstGeom>
          <a:noFill/>
          <a:ln/>
        </p:spPr>
        <p:txBody>
          <a:bodyPr wrap="none" lIns="0" tIns="0" rIns="0" bIns="0" rtlCol="0" anchor="t"/>
          <a:lstStyle/>
          <a:p>
            <a:pPr algn="l" indent="0" marL="0">
              <a:buNone/>
            </a:pPr>
            <a:r>
              <a:rPr lang="en-US" sz="1125" dirty="0">
                <a:solidFill>
                  <a:srgbClr val="656155"/>
                </a:solidFill>
                <a:latin typeface="Microsoft YaHei" pitchFamily="34" charset="0"/>
                <a:ea typeface="Microsoft YaHei" pitchFamily="34" charset="-122"/>
                <a:cs typeface="Microsoft YaHei" pitchFamily="34" charset="-120"/>
              </a:rPr>
              <a:t>At the industry average, aluminium drops from about €144 to €14 per tonne,</a:t>
            </a:r>
            <a:endParaRPr lang="en-US" sz="1125" dirty="0">
              <a:latin typeface="Microsoft YaHei" pitchFamily="34" charset="0"/>
              <a:ea typeface="Microsoft YaHei" pitchFamily="34" charset="-122"/>
              <a:cs typeface="Microsoft YaHei" pitchFamily="34" charset="-120"/>
            </a:endParaRPr>
          </a:p>
        </p:txBody>
      </p:sp>
      <p:sp>
        <p:nvSpPr>
          <p:cNvPr id="36" name="Text 34"/>
          <p:cNvSpPr/>
          <p:nvPr/>
        </p:nvSpPr>
        <p:spPr>
          <a:xfrm>
            <a:off x="1028700" y="3853523"/>
            <a:ext cx="11163300" cy="171450"/>
          </a:xfrm>
          <a:prstGeom prst="rect">
            <a:avLst/>
          </a:prstGeom>
          <a:noFill/>
          <a:ln/>
        </p:spPr>
        <p:txBody>
          <a:bodyPr wrap="none" lIns="0" tIns="0" rIns="0" bIns="0" rtlCol="0" anchor="t"/>
          <a:lstStyle/>
          <a:p>
            <a:pPr algn="l" indent="0" marL="0">
              <a:buNone/>
            </a:pPr>
            <a:r>
              <a:rPr lang="en-US" sz="1125" dirty="0">
                <a:solidFill>
                  <a:srgbClr val="656155"/>
                </a:solidFill>
                <a:latin typeface="Microsoft YaHei" pitchFamily="34" charset="0"/>
                <a:ea typeface="Microsoft YaHei" pitchFamily="34" charset="-122"/>
                <a:cs typeface="Microsoft YaHei" pitchFamily="34" charset="-120"/>
              </a:rPr>
              <a:t>once verified</a:t>
            </a:r>
            <a:endParaRPr lang="en-US" sz="1125" dirty="0">
              <a:latin typeface="Microsoft YaHei" pitchFamily="34" charset="0"/>
              <a:ea typeface="Microsoft YaHei" pitchFamily="34" charset="-122"/>
              <a:cs typeface="Microsoft YaHei" pitchFamily="34" charset="-120"/>
            </a:endParaRPr>
          </a:p>
        </p:txBody>
      </p:sp>
      <p:sp>
        <p:nvSpPr>
          <p:cNvPr id="37" name="Shape 35"/>
          <p:cNvSpPr/>
          <p:nvPr/>
        </p:nvSpPr>
        <p:spPr>
          <a:xfrm>
            <a:off x="609600" y="4419600"/>
            <a:ext cx="5905500" cy="9525"/>
          </a:xfrm>
          <a:prstGeom prst="rect">
            <a:avLst/>
          </a:prstGeom>
          <a:solidFill>
            <a:srgbClr val="D8D0BC"/>
          </a:solidFill>
          <a:ln/>
        </p:spPr>
      </p:sp>
      <p:sp>
        <p:nvSpPr>
          <p:cNvPr id="38" name="Shape 36"/>
          <p:cNvSpPr/>
          <p:nvPr/>
        </p:nvSpPr>
        <p:spPr>
          <a:xfrm>
            <a:off x="733425" y="4602956"/>
            <a:ext cx="82550" cy="185738"/>
          </a:xfrm>
          <a:custGeom>
            <a:avLst/>
            <a:gdLst/>
            <a:ahLst/>
            <a:cxnLst/>
            <a:rect l="l" t="t" r="r" b="b"/>
            <a:pathLst>
              <a:path w="82550" h="185738">
                <a:moveTo>
                  <a:pt x="20637" y="67443"/>
                </a:moveTo>
                <a:lnTo>
                  <a:pt x="20637" y="41275"/>
                </a:lnTo>
                <a:arcTo hR="41275" wR="41275" stAng="10800000" swAng="5400000"/>
                <a:lnTo>
                  <a:pt x="77391" y="0"/>
                </a:lnTo>
                <a:arcTo hR="5159" wR="5159" stAng="16200000" swAng="5400000"/>
                <a:lnTo>
                  <a:pt x="82550" y="20637"/>
                </a:lnTo>
                <a:arcTo hR="41275" wR="41275" stAng="0" swAng="5400000"/>
                <a:arcTo hR="41275" wR="41275" stAng="16200000" swAng="-5400000"/>
                <a:cubicBezTo>
                  <a:pt x="0" y="123825"/>
                  <a:pt x="10319" y="134144"/>
                  <a:pt x="10319" y="154781"/>
                </a:cubicBezTo>
                <a:arcTo hR="51594" wR="51594" stAng="0" swAng="2212194"/>
              </a:path>
            </a:pathLst>
          </a:custGeom>
          <a:noFill/>
          <a:ln w="20638">
            <a:solidFill>
              <a:srgbClr val="4D5D39"/>
            </a:solidFill>
            <a:prstDash val="solid"/>
          </a:ln>
        </p:spPr>
      </p:sp>
      <p:sp>
        <p:nvSpPr>
          <p:cNvPr id="39" name="Shape 37"/>
          <p:cNvSpPr/>
          <p:nvPr/>
        </p:nvSpPr>
        <p:spPr>
          <a:xfrm>
            <a:off x="650875" y="4654550"/>
            <a:ext cx="82550" cy="61912"/>
          </a:xfrm>
          <a:custGeom>
            <a:avLst/>
            <a:gdLst/>
            <a:ahLst/>
            <a:cxnLst/>
            <a:rect l="l" t="t" r="r" b="b"/>
            <a:pathLst>
              <a:path w="82550" h="61912">
                <a:moveTo>
                  <a:pt x="0" y="10319"/>
                </a:moveTo>
                <a:arcTo hR="51594" wR="51594" stAng="13987806" swAng="7612194"/>
                <a:arcTo hR="51594" wR="51594" stAng="3187806" swAng="7612194"/>
              </a:path>
            </a:pathLst>
          </a:custGeom>
          <a:noFill/>
          <a:ln w="20638">
            <a:solidFill>
              <a:srgbClr val="4D5D39"/>
            </a:solidFill>
            <a:prstDash val="solid"/>
          </a:ln>
        </p:spPr>
      </p:sp>
      <p:sp>
        <p:nvSpPr>
          <p:cNvPr id="40" name="Shape 38"/>
          <p:cNvSpPr/>
          <p:nvPr/>
        </p:nvSpPr>
        <p:spPr>
          <a:xfrm>
            <a:off x="661194" y="4788694"/>
            <a:ext cx="144463" cy="7739"/>
          </a:xfrm>
          <a:custGeom>
            <a:avLst/>
            <a:gdLst/>
            <a:ahLst/>
            <a:cxnLst/>
            <a:rect l="l" t="t" r="r" b="b"/>
            <a:pathLst>
              <a:path w="144463" h="7739">
                <a:moveTo>
                  <a:pt x="0" y="0"/>
                </a:moveTo>
                <a:lnTo>
                  <a:pt x="144463" y="0"/>
                </a:lnTo>
              </a:path>
            </a:pathLst>
          </a:custGeom>
          <a:noFill/>
          <a:ln w="20638">
            <a:solidFill>
              <a:srgbClr val="4D5D39"/>
            </a:solidFill>
            <a:prstDash val="solid"/>
          </a:ln>
        </p:spPr>
      </p:sp>
      <p:sp>
        <p:nvSpPr>
          <p:cNvPr id="41" name="Text 39"/>
          <p:cNvSpPr/>
          <p:nvPr/>
        </p:nvSpPr>
        <p:spPr>
          <a:xfrm>
            <a:off x="1028700" y="4560543"/>
            <a:ext cx="11163300" cy="240030"/>
          </a:xfrm>
          <a:prstGeom prst="rect">
            <a:avLst/>
          </a:prstGeom>
          <a:noFill/>
          <a:ln/>
        </p:spPr>
        <p:txBody>
          <a:bodyPr wrap="none" lIns="0" tIns="0" rIns="0" bIns="0" rtlCol="0" anchor="t"/>
          <a:lstStyle/>
          <a:p>
            <a:pPr algn="l" indent="0" marL="0">
              <a:buNone/>
            </a:pPr>
            <a:r>
              <a:rPr lang="en-US" sz="1575" b="1" dirty="0">
                <a:solidFill>
                  <a:srgbClr val="2B2A22"/>
                </a:solidFill>
                <a:latin typeface="Microsoft YaHei" pitchFamily="34" charset="0"/>
                <a:ea typeface="Microsoft YaHei" pitchFamily="34" charset="-122"/>
                <a:cs typeface="Microsoft YaHei" pitchFamily="34" charset="-120"/>
              </a:rPr>
              <a:t>Green power and new routes: no cut yet</a:t>
            </a:r>
            <a:endParaRPr lang="en-US" sz="1575" dirty="0">
              <a:latin typeface="Microsoft YaHei" pitchFamily="34" charset="0"/>
              <a:ea typeface="Microsoft YaHei" pitchFamily="34" charset="-122"/>
              <a:cs typeface="Microsoft YaHei" pitchFamily="34" charset="-120"/>
            </a:endParaRPr>
          </a:p>
        </p:txBody>
      </p:sp>
      <p:sp>
        <p:nvSpPr>
          <p:cNvPr id="42" name="Text 40"/>
          <p:cNvSpPr/>
          <p:nvPr/>
        </p:nvSpPr>
        <p:spPr>
          <a:xfrm>
            <a:off x="1028700" y="4939373"/>
            <a:ext cx="11163300" cy="171450"/>
          </a:xfrm>
          <a:prstGeom prst="rect">
            <a:avLst/>
          </a:prstGeom>
          <a:noFill/>
          <a:ln/>
        </p:spPr>
        <p:txBody>
          <a:bodyPr wrap="none" lIns="0" tIns="0" rIns="0" bIns="0" rtlCol="0" anchor="t"/>
          <a:lstStyle/>
          <a:p>
            <a:pPr algn="l" indent="0" marL="0">
              <a:buNone/>
            </a:pPr>
            <a:r>
              <a:rPr lang="en-US" sz="1125" dirty="0">
                <a:solidFill>
                  <a:srgbClr val="656155"/>
                </a:solidFill>
                <a:latin typeface="Microsoft YaHei" pitchFamily="34" charset="0"/>
                <a:ea typeface="Microsoft YaHei" pitchFamily="34" charset="-122"/>
                <a:cs typeface="Microsoft YaHei" pitchFamily="34" charset="-120"/>
              </a:rPr>
              <a:t>Green power answers Chinese quotas and buyers. Routes must be set</a:t>
            </a:r>
            <a:endParaRPr lang="en-US" sz="1125" dirty="0">
              <a:latin typeface="Microsoft YaHei" pitchFamily="34" charset="0"/>
              <a:ea typeface="Microsoft YaHei" pitchFamily="34" charset="-122"/>
              <a:cs typeface="Microsoft YaHei" pitchFamily="34" charset="-120"/>
            </a:endParaRPr>
          </a:p>
        </p:txBody>
      </p:sp>
      <p:sp>
        <p:nvSpPr>
          <p:cNvPr id="43" name="Text 41"/>
          <p:cNvSpPr/>
          <p:nvPr/>
        </p:nvSpPr>
        <p:spPr>
          <a:xfrm>
            <a:off x="1028700" y="5187023"/>
            <a:ext cx="11163300" cy="171450"/>
          </a:xfrm>
          <a:prstGeom prst="rect">
            <a:avLst/>
          </a:prstGeom>
          <a:noFill/>
          <a:ln/>
        </p:spPr>
        <p:txBody>
          <a:bodyPr wrap="none" lIns="0" tIns="0" rIns="0" bIns="0" rtlCol="0" anchor="t"/>
          <a:lstStyle/>
          <a:p>
            <a:pPr algn="l" indent="0" marL="0">
              <a:buNone/>
            </a:pPr>
            <a:r>
              <a:rPr lang="en-US" sz="1125" dirty="0">
                <a:solidFill>
                  <a:srgbClr val="656155"/>
                </a:solidFill>
                <a:latin typeface="Microsoft YaHei" pitchFamily="34" charset="0"/>
                <a:ea typeface="Microsoft YaHei" pitchFamily="34" charset="-122"/>
                <a:cs typeface="Microsoft YaHei" pitchFamily="34" charset="-120"/>
              </a:rPr>
              <a:t>before 2034</a:t>
            </a:r>
            <a:endParaRPr lang="en-US" sz="1125" dirty="0">
              <a:latin typeface="Microsoft YaHei" pitchFamily="34" charset="0"/>
              <a:ea typeface="Microsoft YaHei" pitchFamily="34" charset="-122"/>
              <a:cs typeface="Microsoft YaHei" pitchFamily="34" charset="-120"/>
            </a:endParaRPr>
          </a:p>
        </p:txBody>
      </p:sp>
      <p:sp>
        <p:nvSpPr>
          <p:cNvPr id="44" name="Shape 42"/>
          <p:cNvSpPr/>
          <p:nvPr/>
        </p:nvSpPr>
        <p:spPr>
          <a:xfrm>
            <a:off x="6896100" y="1866900"/>
            <a:ext cx="4686300" cy="4114800"/>
          </a:xfrm>
          <a:prstGeom prst="roundRect">
            <a:avLst>
              <a:gd name="adj" fmla="val 1852"/>
            </a:avLst>
          </a:prstGeom>
          <a:solidFill>
            <a:srgbClr val="4D5D39"/>
          </a:solidFill>
          <a:ln/>
        </p:spPr>
      </p:sp>
      <p:sp>
        <p:nvSpPr>
          <p:cNvPr id="45" name="Shape 43"/>
          <p:cNvSpPr/>
          <p:nvPr/>
        </p:nvSpPr>
        <p:spPr>
          <a:xfrm>
            <a:off x="7223090" y="2263764"/>
            <a:ext cx="133385" cy="133380"/>
          </a:xfrm>
          <a:custGeom>
            <a:avLst/>
            <a:gdLst/>
            <a:ahLst/>
            <a:cxnLst/>
            <a:rect l="l" t="t" r="r" b="b"/>
            <a:pathLst>
              <a:path w="133385" h="133380">
                <a:moveTo>
                  <a:pt x="133385" y="33349"/>
                </a:moveTo>
                <a:lnTo>
                  <a:pt x="40251" y="126471"/>
                </a:lnTo>
                <a:arcTo hR="23577" wR="23577" stAng="2699427" swAng="10800000"/>
                <a:lnTo>
                  <a:pt x="100070" y="0"/>
                </a:lnTo>
              </a:path>
            </a:pathLst>
          </a:custGeom>
          <a:noFill/>
          <a:ln w="22225">
            <a:solidFill>
              <a:srgbClr val="FFFFFF"/>
            </a:solidFill>
            <a:prstDash val="solid"/>
          </a:ln>
        </p:spPr>
      </p:sp>
      <p:sp>
        <p:nvSpPr>
          <p:cNvPr id="46" name="Shape 44"/>
          <p:cNvSpPr/>
          <p:nvPr/>
        </p:nvSpPr>
        <p:spPr>
          <a:xfrm>
            <a:off x="7378700" y="2263775"/>
            <a:ext cx="66675" cy="66675"/>
          </a:xfrm>
          <a:custGeom>
            <a:avLst/>
            <a:gdLst/>
            <a:ahLst/>
            <a:cxnLst/>
            <a:rect l="l" t="t" r="r" b="b"/>
            <a:pathLst>
              <a:path w="66675" h="66675">
                <a:moveTo>
                  <a:pt x="0" y="66675"/>
                </a:moveTo>
                <a:lnTo>
                  <a:pt x="66675" y="0"/>
                </a:lnTo>
              </a:path>
            </a:pathLst>
          </a:custGeom>
          <a:noFill/>
          <a:ln w="22225">
            <a:solidFill>
              <a:srgbClr val="FFFFFF"/>
            </a:solidFill>
            <a:prstDash val="solid"/>
          </a:ln>
        </p:spPr>
      </p:sp>
      <p:sp>
        <p:nvSpPr>
          <p:cNvPr id="47" name="Shape 45"/>
          <p:cNvSpPr/>
          <p:nvPr/>
        </p:nvSpPr>
        <p:spPr>
          <a:xfrm>
            <a:off x="7350919" y="2180431"/>
            <a:ext cx="88900" cy="88900"/>
          </a:xfrm>
          <a:custGeom>
            <a:avLst/>
            <a:gdLst/>
            <a:ahLst/>
            <a:cxnLst/>
            <a:rect l="l" t="t" r="r" b="b"/>
            <a:pathLst>
              <a:path w="88900" h="88900">
                <a:moveTo>
                  <a:pt x="88900" y="88900"/>
                </a:moveTo>
                <a:lnTo>
                  <a:pt x="0" y="0"/>
                </a:lnTo>
              </a:path>
            </a:pathLst>
          </a:custGeom>
          <a:noFill/>
          <a:ln w="22225">
            <a:solidFill>
              <a:srgbClr val="FFFFFF"/>
            </a:solidFill>
            <a:prstDash val="solid"/>
          </a:ln>
        </p:spPr>
      </p:sp>
      <p:sp>
        <p:nvSpPr>
          <p:cNvPr id="48" name="Shape 46"/>
          <p:cNvSpPr/>
          <p:nvPr/>
        </p:nvSpPr>
        <p:spPr>
          <a:xfrm>
            <a:off x="7289800" y="2174875"/>
            <a:ext cx="66675" cy="66675"/>
          </a:xfrm>
          <a:custGeom>
            <a:avLst/>
            <a:gdLst/>
            <a:ahLst/>
            <a:cxnLst/>
            <a:rect l="l" t="t" r="r" b="b"/>
            <a:pathLst>
              <a:path w="66675" h="66675">
                <a:moveTo>
                  <a:pt x="0" y="66675"/>
                </a:moveTo>
                <a:lnTo>
                  <a:pt x="66675" y="0"/>
                </a:lnTo>
              </a:path>
            </a:pathLst>
          </a:custGeom>
          <a:noFill/>
          <a:ln w="22225">
            <a:solidFill>
              <a:srgbClr val="FFFFFF"/>
            </a:solidFill>
            <a:prstDash val="solid"/>
          </a:ln>
        </p:spPr>
      </p:sp>
      <p:sp>
        <p:nvSpPr>
          <p:cNvPr id="49" name="Shape 47"/>
          <p:cNvSpPr/>
          <p:nvPr/>
        </p:nvSpPr>
        <p:spPr>
          <a:xfrm>
            <a:off x="7295356" y="2235994"/>
            <a:ext cx="88900" cy="88900"/>
          </a:xfrm>
          <a:custGeom>
            <a:avLst/>
            <a:gdLst/>
            <a:ahLst/>
            <a:cxnLst/>
            <a:rect l="l" t="t" r="r" b="b"/>
            <a:pathLst>
              <a:path w="88900" h="88900">
                <a:moveTo>
                  <a:pt x="0" y="0"/>
                </a:moveTo>
                <a:lnTo>
                  <a:pt x="88900" y="88900"/>
                </a:lnTo>
              </a:path>
            </a:pathLst>
          </a:custGeom>
          <a:noFill/>
          <a:ln w="22225">
            <a:solidFill>
              <a:srgbClr val="FFFFFF"/>
            </a:solidFill>
            <a:prstDash val="solid"/>
          </a:ln>
        </p:spPr>
      </p:sp>
      <p:sp>
        <p:nvSpPr>
          <p:cNvPr id="50" name="Text 48"/>
          <p:cNvSpPr/>
          <p:nvPr/>
        </p:nvSpPr>
        <p:spPr>
          <a:xfrm>
            <a:off x="7581900" y="2188456"/>
            <a:ext cx="4610100" cy="228600"/>
          </a:xfrm>
          <a:prstGeom prst="rect">
            <a:avLst/>
          </a:prstGeom>
          <a:noFill/>
          <a:ln/>
        </p:spPr>
        <p:txBody>
          <a:bodyPr wrap="none" lIns="0" tIns="0" rIns="0" bIns="0" rtlCol="0" anchor="t"/>
          <a:lstStyle/>
          <a:p>
            <a:pPr algn="l" indent="0" marL="0">
              <a:buNone/>
            </a:pPr>
            <a:r>
              <a:rPr lang="en-US" sz="1500" b="1" spc="150" kern="0" dirty="0">
                <a:solidFill>
                  <a:srgbClr val="EAECE7"/>
                </a:solidFill>
                <a:latin typeface="Microsoft YaHei" pitchFamily="34" charset="0"/>
                <a:ea typeface="Microsoft YaHei" pitchFamily="34" charset="-122"/>
                <a:cs typeface="Microsoft YaHei" pitchFamily="34" charset="-120"/>
              </a:rPr>
              <a:t>F</a:t>
            </a:r>
            <a:pPr algn="l" indent="0" marL="0">
              <a:buNone/>
            </a:pPr>
            <a:r>
              <a:rPr lang="en-US" sz="1500" b="1" spc="150" kern="0" dirty="0">
                <a:solidFill>
                  <a:srgbClr val="EAECE7"/>
                </a:solidFill>
                <a:latin typeface="Microsoft YaHei" pitchFamily="34" charset="0"/>
                <a:ea typeface="Microsoft YaHei" pitchFamily="34" charset="-122"/>
                <a:cs typeface="Microsoft YaHei" pitchFamily="34" charset="-120"/>
              </a:rPr>
              <a:t>o</a:t>
            </a:r>
            <a:pPr algn="l" indent="0" marL="0">
              <a:buNone/>
            </a:pPr>
            <a:r>
              <a:rPr lang="en-US" sz="1500" b="1" spc="150" kern="0" dirty="0">
                <a:solidFill>
                  <a:srgbClr val="EAECE7"/>
                </a:solidFill>
                <a:latin typeface="Microsoft YaHei" pitchFamily="34" charset="0"/>
                <a:ea typeface="Microsoft YaHei" pitchFamily="34" charset="-122"/>
                <a:cs typeface="Microsoft YaHei" pitchFamily="34" charset="-120"/>
              </a:rPr>
              <a:t>r</a:t>
            </a:r>
            <a:pPr algn="l" indent="0" marL="0">
              <a:buNone/>
            </a:pPr>
            <a:r>
              <a:rPr lang="en-US" sz="1500" b="1" spc="150" kern="0" dirty="0">
                <a:solidFill>
                  <a:srgbClr val="EAECE7"/>
                </a:solidFill>
                <a:latin typeface="Microsoft YaHei" pitchFamily="34" charset="0"/>
                <a:ea typeface="Microsoft YaHei" pitchFamily="34" charset="-122"/>
                <a:cs typeface="Microsoft YaHei" pitchFamily="34" charset="-120"/>
              </a:rPr>
              <a:t> </a:t>
            </a:r>
            <a:pPr algn="l" indent="0" marL="0">
              <a:buNone/>
            </a:pPr>
            <a:r>
              <a:rPr lang="en-US" sz="1500" b="1" spc="150" kern="0" dirty="0">
                <a:solidFill>
                  <a:srgbClr val="EAECE7"/>
                </a:solidFill>
                <a:latin typeface="Microsoft YaHei" pitchFamily="34" charset="0"/>
                <a:ea typeface="Microsoft YaHei" pitchFamily="34" charset="-122"/>
                <a:cs typeface="Microsoft YaHei" pitchFamily="34" charset="-120"/>
              </a:rPr>
              <a:t>t</a:t>
            </a:r>
            <a:pPr algn="l" indent="0" marL="0">
              <a:buNone/>
            </a:pPr>
            <a:r>
              <a:rPr lang="en-US" sz="1500" b="1" spc="150" kern="0" dirty="0">
                <a:solidFill>
                  <a:srgbClr val="EAECE7"/>
                </a:solidFill>
                <a:latin typeface="Microsoft YaHei" pitchFamily="34" charset="0"/>
                <a:ea typeface="Microsoft YaHei" pitchFamily="34" charset="-122"/>
                <a:cs typeface="Microsoft YaHei" pitchFamily="34" charset="-120"/>
              </a:rPr>
              <a:t>h</a:t>
            </a:r>
            <a:pPr algn="l" indent="0" marL="0">
              <a:buNone/>
            </a:pPr>
            <a:r>
              <a:rPr lang="en-US" sz="1500" b="1" spc="150" kern="0" dirty="0">
                <a:solidFill>
                  <a:srgbClr val="EAECE7"/>
                </a:solidFill>
                <a:latin typeface="Microsoft YaHei" pitchFamily="34" charset="0"/>
                <a:ea typeface="Microsoft YaHei" pitchFamily="34" charset="-122"/>
                <a:cs typeface="Microsoft YaHei" pitchFamily="34" charset="-120"/>
              </a:rPr>
              <a:t>e</a:t>
            </a:r>
            <a:pPr algn="l" indent="0" marL="0">
              <a:buNone/>
            </a:pPr>
            <a:r>
              <a:rPr lang="en-US" sz="1500" b="1" spc="150" kern="0" dirty="0">
                <a:solidFill>
                  <a:srgbClr val="EAECE7"/>
                </a:solidFill>
                <a:latin typeface="Microsoft YaHei" pitchFamily="34" charset="0"/>
                <a:ea typeface="Microsoft YaHei" pitchFamily="34" charset="-122"/>
                <a:cs typeface="Microsoft YaHei" pitchFamily="34" charset="-120"/>
              </a:rPr>
              <a:t> </a:t>
            </a:r>
            <a:pPr algn="l" indent="0" marL="0">
              <a:buNone/>
            </a:pPr>
            <a:r>
              <a:rPr lang="en-US" sz="1500" b="1" spc="150" kern="0" dirty="0">
                <a:solidFill>
                  <a:srgbClr val="EAECE7"/>
                </a:solidFill>
                <a:latin typeface="Microsoft YaHei" pitchFamily="34" charset="0"/>
                <a:ea typeface="Microsoft YaHei" pitchFamily="34" charset="-122"/>
                <a:cs typeface="Microsoft YaHei" pitchFamily="34" charset="-120"/>
              </a:rPr>
              <a:t>c</a:t>
            </a:r>
            <a:pPr algn="l" indent="0" marL="0">
              <a:buNone/>
            </a:pPr>
            <a:r>
              <a:rPr lang="en-US" sz="1500" b="1" spc="150" kern="0" dirty="0">
                <a:solidFill>
                  <a:srgbClr val="EAECE7"/>
                </a:solidFill>
                <a:latin typeface="Microsoft YaHei" pitchFamily="34" charset="0"/>
                <a:ea typeface="Microsoft YaHei" pitchFamily="34" charset="-122"/>
                <a:cs typeface="Microsoft YaHei" pitchFamily="34" charset="-120"/>
              </a:rPr>
              <a:t>o</a:t>
            </a:r>
            <a:pPr algn="l" indent="0" marL="0">
              <a:buNone/>
            </a:pPr>
            <a:r>
              <a:rPr lang="en-US" sz="1500" b="1" spc="150" kern="0" dirty="0">
                <a:solidFill>
                  <a:srgbClr val="EAECE7"/>
                </a:solidFill>
                <a:latin typeface="Microsoft YaHei" pitchFamily="34" charset="0"/>
                <a:ea typeface="Microsoft YaHei" pitchFamily="34" charset="-122"/>
                <a:cs typeface="Microsoft YaHei" pitchFamily="34" charset="-120"/>
              </a:rPr>
              <a:t>m</a:t>
            </a:r>
            <a:pPr algn="l" indent="0" marL="0">
              <a:buNone/>
            </a:pPr>
            <a:r>
              <a:rPr lang="en-US" sz="1500" b="1" spc="150" kern="0" dirty="0">
                <a:solidFill>
                  <a:srgbClr val="EAECE7"/>
                </a:solidFill>
                <a:latin typeface="Microsoft YaHei" pitchFamily="34" charset="0"/>
                <a:ea typeface="Microsoft YaHei" pitchFamily="34" charset="-122"/>
                <a:cs typeface="Microsoft YaHei" pitchFamily="34" charset="-120"/>
              </a:rPr>
              <a:t>m</a:t>
            </a:r>
            <a:pPr algn="l" indent="0" marL="0">
              <a:buNone/>
            </a:pPr>
            <a:r>
              <a:rPr lang="en-US" sz="1500" b="1" spc="150" kern="0" dirty="0">
                <a:solidFill>
                  <a:srgbClr val="EAECE7"/>
                </a:solidFill>
                <a:latin typeface="Microsoft YaHei" pitchFamily="34" charset="0"/>
                <a:ea typeface="Microsoft YaHei" pitchFamily="34" charset="-122"/>
                <a:cs typeface="Microsoft YaHei" pitchFamily="34" charset="-120"/>
              </a:rPr>
              <a:t>i</a:t>
            </a:r>
            <a:pPr algn="l" indent="0" marL="0">
              <a:buNone/>
            </a:pPr>
            <a:r>
              <a:rPr lang="en-US" sz="1500" b="1" spc="150" kern="0" dirty="0">
                <a:solidFill>
                  <a:srgbClr val="EAECE7"/>
                </a:solidFill>
                <a:latin typeface="Microsoft YaHei" pitchFamily="34" charset="0"/>
                <a:ea typeface="Microsoft YaHei" pitchFamily="34" charset="-122"/>
                <a:cs typeface="Microsoft YaHei" pitchFamily="34" charset="-120"/>
              </a:rPr>
              <a:t>t</a:t>
            </a:r>
            <a:pPr algn="l" indent="0" marL="0">
              <a:buNone/>
            </a:pPr>
            <a:r>
              <a:rPr lang="en-US" sz="1500" b="1" spc="150" kern="0" dirty="0">
                <a:solidFill>
                  <a:srgbClr val="EAECE7"/>
                </a:solidFill>
                <a:latin typeface="Microsoft YaHei" pitchFamily="34" charset="0"/>
                <a:ea typeface="Microsoft YaHei" pitchFamily="34" charset="-122"/>
                <a:cs typeface="Microsoft YaHei" pitchFamily="34" charset="-120"/>
              </a:rPr>
              <a:t>t</a:t>
            </a:r>
            <a:pPr algn="l" indent="0" marL="0">
              <a:buNone/>
            </a:pPr>
            <a:r>
              <a:rPr lang="en-US" sz="1500" b="1" spc="150" kern="0" dirty="0">
                <a:solidFill>
                  <a:srgbClr val="EAECE7"/>
                </a:solidFill>
                <a:latin typeface="Microsoft YaHei" pitchFamily="34" charset="0"/>
                <a:ea typeface="Microsoft YaHei" pitchFamily="34" charset="-122"/>
                <a:cs typeface="Microsoft YaHei" pitchFamily="34" charset="-120"/>
              </a:rPr>
              <a:t>e</a:t>
            </a:r>
            <a:pPr algn="l" indent="0" marL="0">
              <a:buNone/>
            </a:pPr>
            <a:r>
              <a:rPr lang="en-US" sz="1500" b="1" dirty="0">
                <a:solidFill>
                  <a:srgbClr val="EAECE7"/>
                </a:solidFill>
                <a:latin typeface="Microsoft YaHei" pitchFamily="34" charset="0"/>
                <a:ea typeface="Microsoft YaHei" pitchFamily="34" charset="-122"/>
                <a:cs typeface="Microsoft YaHei" pitchFamily="34" charset="-120"/>
              </a:rPr>
              <a:t>e</a:t>
            </a:r>
            <a:endParaRPr lang="en-US" sz="1500" dirty="0">
              <a:latin typeface="Microsoft YaHei" pitchFamily="34" charset="0"/>
              <a:ea typeface="Microsoft YaHei" pitchFamily="34" charset="-122"/>
              <a:cs typeface="Microsoft YaHei" pitchFamily="34" charset="-120"/>
            </a:endParaRPr>
          </a:p>
        </p:txBody>
      </p:sp>
      <p:sp>
        <p:nvSpPr>
          <p:cNvPr id="51" name="Text 49"/>
          <p:cNvSpPr/>
          <p:nvPr/>
        </p:nvSpPr>
        <p:spPr>
          <a:xfrm>
            <a:off x="7200900" y="2866788"/>
            <a:ext cx="4991100" cy="594360"/>
          </a:xfrm>
          <a:prstGeom prst="rect">
            <a:avLst/>
          </a:prstGeom>
          <a:noFill/>
          <a:ln/>
        </p:spPr>
        <p:txBody>
          <a:bodyPr wrap="none" lIns="0" tIns="0" rIns="0" bIns="0" rtlCol="0" anchor="t"/>
          <a:lstStyle/>
          <a:p>
            <a:pPr algn="l" indent="0" marL="0">
              <a:buNone/>
            </a:pPr>
            <a:r>
              <a:rPr lang="en-US" sz="3900" b="1" dirty="0">
                <a:solidFill>
                  <a:srgbClr val="CACEC4"/>
                </a:solidFill>
                <a:latin typeface="Consolas" pitchFamily="34" charset="0"/>
                <a:ea typeface="Microsoft YaHei" pitchFamily="34" charset="-122"/>
                <a:cs typeface="Consolas" pitchFamily="34" charset="-120"/>
              </a:rPr>
              <a:t>1</a:t>
            </a:r>
            <a:endParaRPr lang="en-US" sz="3900" dirty="0">
              <a:latin typeface="Consolas" pitchFamily="34" charset="0"/>
              <a:ea typeface="Microsoft YaHei" pitchFamily="34" charset="-122"/>
              <a:cs typeface="Consolas" pitchFamily="34" charset="-120"/>
            </a:endParaRPr>
          </a:p>
        </p:txBody>
      </p:sp>
      <p:sp>
        <p:nvSpPr>
          <p:cNvPr id="52" name="Text 50"/>
          <p:cNvSpPr/>
          <p:nvPr/>
        </p:nvSpPr>
        <p:spPr>
          <a:xfrm>
            <a:off x="7848600" y="2924050"/>
            <a:ext cx="4343400" cy="297180"/>
          </a:xfrm>
          <a:prstGeom prst="rect">
            <a:avLst/>
          </a:prstGeom>
          <a:noFill/>
          <a:ln/>
        </p:spPr>
        <p:txBody>
          <a:bodyPr wrap="none" lIns="0" tIns="0" rIns="0" bIns="0" rtlCol="0" anchor="t"/>
          <a:lstStyle/>
          <a:p>
            <a:pPr algn="l" indent="0" marL="0">
              <a:buNone/>
            </a:pPr>
            <a:r>
              <a:rPr lang="en-US" sz="1950" b="1" dirty="0">
                <a:solidFill>
                  <a:srgbClr val="FFFFFF"/>
                </a:solidFill>
                <a:latin typeface="Microsoft YaHei" pitchFamily="34" charset="0"/>
                <a:ea typeface="Microsoft YaHei" pitchFamily="34" charset="-122"/>
                <a:cs typeface="Microsoft YaHei" pitchFamily="34" charset="-120"/>
              </a:rPr>
              <a:t>Approve actual values</a:t>
            </a:r>
            <a:endParaRPr lang="en-US" sz="1950" dirty="0">
              <a:latin typeface="Microsoft YaHei" pitchFamily="34" charset="0"/>
              <a:ea typeface="Microsoft YaHei" pitchFamily="34" charset="-122"/>
              <a:cs typeface="Microsoft YaHei" pitchFamily="34" charset="-120"/>
            </a:endParaRPr>
          </a:p>
        </p:txBody>
      </p:sp>
      <p:sp>
        <p:nvSpPr>
          <p:cNvPr id="53" name="Text 51"/>
          <p:cNvSpPr/>
          <p:nvPr/>
        </p:nvSpPr>
        <p:spPr>
          <a:xfrm>
            <a:off x="7848600" y="3329648"/>
            <a:ext cx="4343400" cy="171450"/>
          </a:xfrm>
          <a:prstGeom prst="rect">
            <a:avLst/>
          </a:prstGeom>
          <a:noFill/>
          <a:ln/>
        </p:spPr>
        <p:txBody>
          <a:bodyPr wrap="none" lIns="0" tIns="0" rIns="0" bIns="0" rtlCol="0" anchor="t"/>
          <a:lstStyle/>
          <a:p>
            <a:pPr algn="l" indent="0" marL="0">
              <a:buNone/>
            </a:pPr>
            <a:r>
              <a:rPr lang="en-US" sz="1125" dirty="0">
                <a:solidFill>
                  <a:srgbClr val="EAECE7"/>
                </a:solidFill>
                <a:latin typeface="Microsoft YaHei" pitchFamily="34" charset="0"/>
                <a:ea typeface="Microsoft YaHei" pitchFamily="34" charset="-122"/>
                <a:cs typeface="Microsoft YaHei" pitchFamily="34" charset="-120"/>
              </a:rPr>
              <a:t>Start accounting 2026 emissions and book an</a:t>
            </a:r>
            <a:endParaRPr lang="en-US" sz="1125" dirty="0">
              <a:latin typeface="Microsoft YaHei" pitchFamily="34" charset="0"/>
              <a:ea typeface="Microsoft YaHei" pitchFamily="34" charset="-122"/>
              <a:cs typeface="Microsoft YaHei" pitchFamily="34" charset="-120"/>
            </a:endParaRPr>
          </a:p>
        </p:txBody>
      </p:sp>
      <p:sp>
        <p:nvSpPr>
          <p:cNvPr id="54" name="Text 52"/>
          <p:cNvSpPr/>
          <p:nvPr/>
        </p:nvSpPr>
        <p:spPr>
          <a:xfrm>
            <a:off x="7848600" y="3558248"/>
            <a:ext cx="4343400" cy="171450"/>
          </a:xfrm>
          <a:prstGeom prst="rect">
            <a:avLst/>
          </a:prstGeom>
          <a:noFill/>
          <a:ln/>
        </p:spPr>
        <p:txBody>
          <a:bodyPr wrap="none" lIns="0" tIns="0" rIns="0" bIns="0" rtlCol="0" anchor="t"/>
          <a:lstStyle/>
          <a:p>
            <a:pPr algn="l" indent="0" marL="0">
              <a:buNone/>
            </a:pPr>
            <a:r>
              <a:rPr lang="en-US" sz="1125" dirty="0">
                <a:solidFill>
                  <a:srgbClr val="EAECE7"/>
                </a:solidFill>
                <a:latin typeface="Microsoft YaHei" pitchFamily="34" charset="0"/>
                <a:ea typeface="Microsoft YaHei" pitchFamily="34" charset="-122"/>
                <a:cs typeface="Microsoft YaHei" pitchFamily="34" charset="-120"/>
              </a:rPr>
              <a:t>accredited verifier</a:t>
            </a:r>
            <a:endParaRPr lang="en-US" sz="1125" dirty="0">
              <a:latin typeface="Microsoft YaHei" pitchFamily="34" charset="0"/>
              <a:ea typeface="Microsoft YaHei" pitchFamily="34" charset="-122"/>
              <a:cs typeface="Microsoft YaHei" pitchFamily="34" charset="-120"/>
            </a:endParaRPr>
          </a:p>
        </p:txBody>
      </p:sp>
      <p:sp>
        <p:nvSpPr>
          <p:cNvPr id="55" name="Shape 53"/>
          <p:cNvSpPr/>
          <p:nvPr/>
        </p:nvSpPr>
        <p:spPr>
          <a:xfrm>
            <a:off x="7200900" y="4019550"/>
            <a:ext cx="4038600" cy="9525"/>
          </a:xfrm>
          <a:prstGeom prst="rect">
            <a:avLst/>
          </a:prstGeom>
          <a:solidFill>
            <a:srgbClr val="7A866B"/>
          </a:solidFill>
          <a:ln/>
        </p:spPr>
      </p:sp>
      <p:sp>
        <p:nvSpPr>
          <p:cNvPr id="56" name="Text 54"/>
          <p:cNvSpPr/>
          <p:nvPr/>
        </p:nvSpPr>
        <p:spPr>
          <a:xfrm>
            <a:off x="7200900" y="4295538"/>
            <a:ext cx="4991100" cy="594360"/>
          </a:xfrm>
          <a:prstGeom prst="rect">
            <a:avLst/>
          </a:prstGeom>
          <a:noFill/>
          <a:ln/>
        </p:spPr>
        <p:txBody>
          <a:bodyPr wrap="none" lIns="0" tIns="0" rIns="0" bIns="0" rtlCol="0" anchor="t"/>
          <a:lstStyle/>
          <a:p>
            <a:pPr algn="l" indent="0" marL="0">
              <a:buNone/>
            </a:pPr>
            <a:r>
              <a:rPr lang="en-US" sz="3900" b="1" dirty="0">
                <a:solidFill>
                  <a:srgbClr val="CACEC4"/>
                </a:solidFill>
                <a:latin typeface="Consolas" pitchFamily="34" charset="0"/>
                <a:ea typeface="Microsoft YaHei" pitchFamily="34" charset="-122"/>
                <a:cs typeface="Consolas" pitchFamily="34" charset="-120"/>
              </a:rPr>
              <a:t>2</a:t>
            </a:r>
            <a:endParaRPr lang="en-US" sz="3900" dirty="0">
              <a:latin typeface="Consolas" pitchFamily="34" charset="0"/>
              <a:ea typeface="Microsoft YaHei" pitchFamily="34" charset="-122"/>
              <a:cs typeface="Consolas" pitchFamily="34" charset="-120"/>
            </a:endParaRPr>
          </a:p>
        </p:txBody>
      </p:sp>
      <p:sp>
        <p:nvSpPr>
          <p:cNvPr id="57" name="Text 55"/>
          <p:cNvSpPr/>
          <p:nvPr/>
        </p:nvSpPr>
        <p:spPr>
          <a:xfrm>
            <a:off x="7848600" y="4352800"/>
            <a:ext cx="4343400" cy="297180"/>
          </a:xfrm>
          <a:prstGeom prst="rect">
            <a:avLst/>
          </a:prstGeom>
          <a:noFill/>
          <a:ln/>
        </p:spPr>
        <p:txBody>
          <a:bodyPr wrap="none" lIns="0" tIns="0" rIns="0" bIns="0" rtlCol="0" anchor="t"/>
          <a:lstStyle/>
          <a:p>
            <a:pPr algn="l" indent="0" marL="0">
              <a:buNone/>
            </a:pPr>
            <a:r>
              <a:rPr lang="en-US" sz="1950" b="1" dirty="0">
                <a:solidFill>
                  <a:srgbClr val="FFFFFF"/>
                </a:solidFill>
                <a:latin typeface="Microsoft YaHei" pitchFamily="34" charset="0"/>
                <a:ea typeface="Microsoft YaHei" pitchFamily="34" charset="-122"/>
                <a:cs typeface="Microsoft YaHei" pitchFamily="34" charset="-120"/>
              </a:rPr>
              <a:t>Add three budget lines</a:t>
            </a:r>
            <a:endParaRPr lang="en-US" sz="1950" dirty="0">
              <a:latin typeface="Microsoft YaHei" pitchFamily="34" charset="0"/>
              <a:ea typeface="Microsoft YaHei" pitchFamily="34" charset="-122"/>
              <a:cs typeface="Microsoft YaHei" pitchFamily="34" charset="-120"/>
            </a:endParaRPr>
          </a:p>
        </p:txBody>
      </p:sp>
      <p:sp>
        <p:nvSpPr>
          <p:cNvPr id="58" name="Text 56"/>
          <p:cNvSpPr/>
          <p:nvPr/>
        </p:nvSpPr>
        <p:spPr>
          <a:xfrm>
            <a:off x="7848600" y="4758398"/>
            <a:ext cx="4343400" cy="171450"/>
          </a:xfrm>
          <a:prstGeom prst="rect">
            <a:avLst/>
          </a:prstGeom>
          <a:noFill/>
          <a:ln/>
        </p:spPr>
        <p:txBody>
          <a:bodyPr wrap="none" lIns="0" tIns="0" rIns="0" bIns="0" rtlCol="0" anchor="t"/>
          <a:lstStyle/>
          <a:p>
            <a:pPr algn="l" indent="0" marL="0">
              <a:buNone/>
            </a:pPr>
            <a:r>
              <a:rPr lang="en-US" sz="1125" dirty="0">
                <a:solidFill>
                  <a:srgbClr val="EAECE7"/>
                </a:solidFill>
                <a:latin typeface="Microsoft YaHei" pitchFamily="34" charset="0"/>
                <a:ea typeface="Microsoft YaHei" pitchFamily="34" charset="-122"/>
                <a:cs typeface="Microsoft YaHei" pitchFamily="34" charset="-120"/>
              </a:rPr>
              <a:t>Verification, green certificates, EAF and DRI studies</a:t>
            </a:r>
            <a:endParaRPr lang="en-US" sz="11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FE9DC"/>
          </a:solidFill>
          <a:ln/>
        </p:spPr>
      </p:sp>
      <p:sp>
        <p:nvSpPr>
          <p:cNvPr id="3" name="Shape 1"/>
          <p:cNvSpPr/>
          <p:nvPr/>
        </p:nvSpPr>
        <p:spPr>
          <a:xfrm>
            <a:off x="695325" y="250031"/>
            <a:ext cx="57150" cy="128588"/>
          </a:xfrm>
          <a:custGeom>
            <a:avLst/>
            <a:gdLst/>
            <a:ahLst/>
            <a:cxnLst/>
            <a:rect l="l" t="t" r="r" b="b"/>
            <a:pathLst>
              <a:path w="57150" h="128588">
                <a:moveTo>
                  <a:pt x="14288" y="46692"/>
                </a:moveTo>
                <a:lnTo>
                  <a:pt x="14288" y="28575"/>
                </a:lnTo>
                <a:arcTo hR="28575" wR="28575" stAng="10800000" swAng="5400000"/>
                <a:lnTo>
                  <a:pt x="53578" y="0"/>
                </a:lnTo>
                <a:arcTo hR="3572" wR="3572" stAng="16200000" swAng="5400000"/>
                <a:lnTo>
                  <a:pt x="57150" y="14288"/>
                </a:lnTo>
                <a:arcTo hR="28575" wR="28575" stAng="0" swAng="5400000"/>
                <a:arcTo hR="28575" wR="28575" stAng="16200000" swAng="-5400000"/>
                <a:cubicBezTo>
                  <a:pt x="0" y="85725"/>
                  <a:pt x="7144" y="92869"/>
                  <a:pt x="7144" y="107156"/>
                </a:cubicBezTo>
                <a:arcTo hR="35719" wR="35719" stAng="0" swAng="2212194"/>
              </a:path>
            </a:pathLst>
          </a:custGeom>
          <a:noFill/>
          <a:ln w="14288">
            <a:solidFill>
              <a:srgbClr val="4D5D39"/>
            </a:solidFill>
            <a:prstDash val="solid"/>
          </a:ln>
        </p:spPr>
      </p:sp>
      <p:sp>
        <p:nvSpPr>
          <p:cNvPr id="4" name="Shape 2"/>
          <p:cNvSpPr/>
          <p:nvPr/>
        </p:nvSpPr>
        <p:spPr>
          <a:xfrm>
            <a:off x="638175" y="285750"/>
            <a:ext cx="57150" cy="42863"/>
          </a:xfrm>
          <a:custGeom>
            <a:avLst/>
            <a:gdLst/>
            <a:ahLst/>
            <a:cxnLst/>
            <a:rect l="l" t="t" r="r" b="b"/>
            <a:pathLst>
              <a:path w="57150" h="42863">
                <a:moveTo>
                  <a:pt x="0" y="7144"/>
                </a:moveTo>
                <a:arcTo hR="35719" wR="35719" stAng="13987806" swAng="7612194"/>
                <a:arcTo hR="35719" wR="35719" stAng="3187806" swAng="7612194"/>
              </a:path>
            </a:pathLst>
          </a:custGeom>
          <a:noFill/>
          <a:ln w="14288">
            <a:solidFill>
              <a:srgbClr val="4D5D39"/>
            </a:solidFill>
            <a:prstDash val="solid"/>
          </a:ln>
        </p:spPr>
      </p:sp>
      <p:sp>
        <p:nvSpPr>
          <p:cNvPr id="5" name="Shape 3"/>
          <p:cNvSpPr/>
          <p:nvPr/>
        </p:nvSpPr>
        <p:spPr>
          <a:xfrm>
            <a:off x="645319" y="378619"/>
            <a:ext cx="100013" cy="5358"/>
          </a:xfrm>
          <a:custGeom>
            <a:avLst/>
            <a:gdLst/>
            <a:ahLst/>
            <a:cxnLst/>
            <a:rect l="l" t="t" r="r" b="b"/>
            <a:pathLst>
              <a:path w="100013" h="5358">
                <a:moveTo>
                  <a:pt x="0" y="0"/>
                </a:moveTo>
                <a:lnTo>
                  <a:pt x="100013" y="0"/>
                </a:lnTo>
              </a:path>
            </a:pathLst>
          </a:custGeom>
          <a:noFill/>
          <a:ln w="14288">
            <a:solidFill>
              <a:srgbClr val="4D5D39"/>
            </a:solidFill>
            <a:prstDash val="solid"/>
          </a:ln>
        </p:spPr>
      </p:sp>
      <p:sp>
        <p:nvSpPr>
          <p:cNvPr id="6" name="Text 4"/>
          <p:cNvSpPr/>
          <p:nvPr/>
        </p:nvSpPr>
        <p:spPr>
          <a:xfrm>
            <a:off x="609600" y="6557539"/>
            <a:ext cx="11582400"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Sustainability Department</a:t>
            </a:r>
            <a:endParaRPr lang="en-US" sz="900" dirty="0">
              <a:latin typeface="Microsoft YaHei" pitchFamily="34" charset="0"/>
              <a:ea typeface="Microsoft YaHei" pitchFamily="34" charset="-122"/>
              <a:cs typeface="Microsoft YaHei" pitchFamily="34" charset="-120"/>
            </a:endParaRPr>
          </a:p>
        </p:txBody>
      </p:sp>
      <p:sp>
        <p:nvSpPr>
          <p:cNvPr id="7" name="pptwise-slidenum-s0002"/>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656155"/>
                </a:solidFill>
                <a:latin typeface="Microsoft YaHei" pitchFamily="34" charset="0"/>
                <a:ea typeface="Microsoft YaHei" pitchFamily="34" charset="-122"/>
                <a:cs typeface="Microsoft YaHei" pitchFamily="34" charset="-120"/>
              </a:rPr>
              <a:t>3</a:t>
            </a:fld>
            <a:endParaRPr lang="en-US" sz="900" dirty="0">
              <a:latin typeface="Microsoft YaHei" pitchFamily="34" charset="0"/>
              <a:ea typeface="Microsoft YaHei" pitchFamily="34" charset="-122"/>
              <a:cs typeface="Microsoft YaHei" pitchFamily="34" charset="-120"/>
            </a:endParaRPr>
          </a:p>
        </p:txBody>
      </p:sp>
      <p:sp>
        <p:nvSpPr>
          <p:cNvPr id="8" name="Text 6"/>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 17</a:t>
            </a:r>
            <a:endParaRPr lang="en-US" sz="900" dirty="0">
              <a:latin typeface="Microsoft YaHei" pitchFamily="34" charset="0"/>
              <a:ea typeface="Microsoft YaHei" pitchFamily="34" charset="-122"/>
              <a:cs typeface="Microsoft YaHei" pitchFamily="34" charset="-120"/>
            </a:endParaRPr>
          </a:p>
        </p:txBody>
      </p:sp>
      <p:sp>
        <p:nvSpPr>
          <p:cNvPr id="9" name="Text 7"/>
          <p:cNvSpPr/>
          <p:nvPr/>
        </p:nvSpPr>
        <p:spPr>
          <a:xfrm>
            <a:off x="857250" y="252350"/>
            <a:ext cx="11334750" cy="148590"/>
          </a:xfrm>
          <a:prstGeom prst="rect">
            <a:avLst/>
          </a:prstGeom>
          <a:noFill/>
          <a:ln/>
        </p:spPr>
        <p:txBody>
          <a:bodyPr wrap="none" lIns="0" tIns="0" rIns="0" bIns="0" rtlCol="0" anchor="t"/>
          <a:lstStyle/>
          <a:p>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T</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i</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m</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i</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n</a:t>
            </a:r>
            <a:pPr algn="l" indent="0" marL="0">
              <a:buNone/>
            </a:pPr>
            <a:r>
              <a:rPr lang="en-US" sz="975" b="1" dirty="0">
                <a:solidFill>
                  <a:srgbClr val="4D5D39"/>
                </a:solidFill>
                <a:latin typeface="Microsoft YaHei" pitchFamily="34" charset="0"/>
                <a:ea typeface="Microsoft YaHei" pitchFamily="34" charset="-122"/>
                <a:cs typeface="Microsoft YaHei" pitchFamily="34" charset="-120"/>
              </a:rPr>
              <a:t>g</a:t>
            </a:r>
            <a:endParaRPr lang="en-US" sz="975" dirty="0">
              <a:latin typeface="Microsoft YaHei" pitchFamily="34" charset="0"/>
              <a:ea typeface="Microsoft YaHei" pitchFamily="34" charset="-122"/>
              <a:cs typeface="Microsoft YaHei" pitchFamily="34" charset="-120"/>
            </a:endParaRPr>
          </a:p>
        </p:txBody>
      </p:sp>
      <p:sp>
        <p:nvSpPr>
          <p:cNvPr id="10" name="Shape 8"/>
          <p:cNvSpPr/>
          <p:nvPr/>
        </p:nvSpPr>
        <p:spPr>
          <a:xfrm>
            <a:off x="8191500" y="342900"/>
            <a:ext cx="3390900" cy="0"/>
          </a:xfrm>
          <a:prstGeom prst="line">
            <a:avLst/>
          </a:prstGeom>
          <a:noFill/>
          <a:ln w="14288">
            <a:solidFill>
              <a:srgbClr val="D8D0BC"/>
            </a:solidFill>
            <a:prstDash val="solid"/>
          </a:ln>
        </p:spPr>
      </p:sp>
      <p:sp>
        <p:nvSpPr>
          <p:cNvPr id="11" name="Shape 9"/>
          <p:cNvSpPr/>
          <p:nvPr/>
        </p:nvSpPr>
        <p:spPr>
          <a:xfrm>
            <a:off x="8143875" y="295275"/>
            <a:ext cx="95250" cy="95250"/>
          </a:xfrm>
          <a:prstGeom prst="ellipse">
            <a:avLst/>
          </a:prstGeom>
          <a:solidFill>
            <a:srgbClr val="4D5D39"/>
          </a:solidFill>
          <a:ln w="14288">
            <a:solidFill>
              <a:srgbClr val="4D5D39"/>
            </a:solidFill>
            <a:prstDash val="solid"/>
          </a:ln>
        </p:spPr>
      </p:sp>
      <p:sp>
        <p:nvSpPr>
          <p:cNvPr id="12" name="Text 10"/>
          <p:cNvSpPr/>
          <p:nvPr/>
        </p:nvSpPr>
        <p:spPr>
          <a:xfrm>
            <a:off x="4191000" y="148870"/>
            <a:ext cx="8001000" cy="125730"/>
          </a:xfrm>
          <a:prstGeom prst="rect">
            <a:avLst/>
          </a:prstGeom>
          <a:noFill/>
          <a:ln/>
        </p:spPr>
        <p:txBody>
          <a:bodyPr wrap="none" lIns="0" tIns="0" rIns="0" bIns="0" rtlCol="0" anchor="t"/>
          <a:lstStyle/>
          <a:p>
            <a:pPr algn="ctr" indent="0" marL="0">
              <a:buNone/>
            </a:pPr>
            <a:r>
              <a:rPr lang="en-US" sz="825" b="1" dirty="0">
                <a:solidFill>
                  <a:srgbClr val="4D5D39"/>
                </a:solidFill>
                <a:latin typeface="Consolas" pitchFamily="34" charset="0"/>
                <a:ea typeface="Microsoft YaHei" pitchFamily="34" charset="-122"/>
                <a:cs typeface="Consolas" pitchFamily="34" charset="-120"/>
              </a:rPr>
              <a:t>2026</a:t>
            </a:r>
            <a:endParaRPr lang="en-US" sz="825" dirty="0">
              <a:latin typeface="Consolas" pitchFamily="34" charset="0"/>
              <a:ea typeface="Microsoft YaHei" pitchFamily="34" charset="-122"/>
              <a:cs typeface="Consolas" pitchFamily="34" charset="-120"/>
            </a:endParaRPr>
          </a:p>
        </p:txBody>
      </p:sp>
      <p:sp>
        <p:nvSpPr>
          <p:cNvPr id="13" name="Shape 11"/>
          <p:cNvSpPr/>
          <p:nvPr/>
        </p:nvSpPr>
        <p:spPr>
          <a:xfrm>
            <a:off x="8567738" y="295275"/>
            <a:ext cx="95250" cy="95250"/>
          </a:xfrm>
          <a:prstGeom prst="ellipse">
            <a:avLst/>
          </a:prstGeom>
          <a:solidFill>
            <a:srgbClr val="4D5D39"/>
          </a:solidFill>
          <a:ln w="14288">
            <a:solidFill>
              <a:srgbClr val="4D5D39"/>
            </a:solidFill>
            <a:prstDash val="solid"/>
          </a:ln>
        </p:spPr>
      </p:sp>
      <p:sp>
        <p:nvSpPr>
          <p:cNvPr id="14" name="Text 12"/>
          <p:cNvSpPr/>
          <p:nvPr/>
        </p:nvSpPr>
        <p:spPr>
          <a:xfrm>
            <a:off x="5038725" y="148870"/>
            <a:ext cx="7153275" cy="125730"/>
          </a:xfrm>
          <a:prstGeom prst="rect">
            <a:avLst/>
          </a:prstGeom>
          <a:noFill/>
          <a:ln/>
        </p:spPr>
        <p:txBody>
          <a:bodyPr wrap="none" lIns="0" tIns="0" rIns="0" bIns="0" rtlCol="0" anchor="t"/>
          <a:lstStyle/>
          <a:p>
            <a:pPr algn="ctr" indent="0" marL="0">
              <a:buNone/>
            </a:pPr>
            <a:r>
              <a:rPr lang="en-US" sz="825" b="1" dirty="0">
                <a:solidFill>
                  <a:srgbClr val="4D5D39"/>
                </a:solidFill>
                <a:latin typeface="Consolas" pitchFamily="34" charset="0"/>
                <a:ea typeface="Microsoft YaHei" pitchFamily="34" charset="-122"/>
                <a:cs typeface="Consolas" pitchFamily="34" charset="-120"/>
              </a:rPr>
              <a:t>2027</a:t>
            </a:r>
            <a:endParaRPr lang="en-US" sz="825" dirty="0">
              <a:latin typeface="Consolas" pitchFamily="34" charset="0"/>
              <a:ea typeface="Microsoft YaHei" pitchFamily="34" charset="-122"/>
              <a:cs typeface="Consolas" pitchFamily="34" charset="-120"/>
            </a:endParaRPr>
          </a:p>
        </p:txBody>
      </p:sp>
      <p:sp>
        <p:nvSpPr>
          <p:cNvPr id="15" name="Shape 13"/>
          <p:cNvSpPr/>
          <p:nvPr/>
        </p:nvSpPr>
        <p:spPr>
          <a:xfrm>
            <a:off x="9005888" y="309563"/>
            <a:ext cx="66675" cy="66675"/>
          </a:xfrm>
          <a:prstGeom prst="ellipse">
            <a:avLst/>
          </a:prstGeom>
          <a:solidFill>
            <a:srgbClr val="EFE9DC"/>
          </a:solidFill>
          <a:ln w="14288">
            <a:solidFill>
              <a:srgbClr val="C9BFA8"/>
            </a:solidFill>
            <a:prstDash val="solid"/>
          </a:ln>
        </p:spPr>
      </p:sp>
      <p:sp>
        <p:nvSpPr>
          <p:cNvPr id="16" name="Shape 14"/>
          <p:cNvSpPr/>
          <p:nvPr/>
        </p:nvSpPr>
        <p:spPr>
          <a:xfrm>
            <a:off x="9429750" y="309563"/>
            <a:ext cx="66675" cy="66675"/>
          </a:xfrm>
          <a:prstGeom prst="ellipse">
            <a:avLst/>
          </a:prstGeom>
          <a:solidFill>
            <a:srgbClr val="EFE9DC"/>
          </a:solidFill>
          <a:ln w="14288">
            <a:solidFill>
              <a:srgbClr val="C9BFA8"/>
            </a:solidFill>
            <a:prstDash val="solid"/>
          </a:ln>
        </p:spPr>
      </p:sp>
      <p:sp>
        <p:nvSpPr>
          <p:cNvPr id="17" name="Shape 15"/>
          <p:cNvSpPr/>
          <p:nvPr/>
        </p:nvSpPr>
        <p:spPr>
          <a:xfrm>
            <a:off x="9853613" y="309563"/>
            <a:ext cx="66675" cy="66675"/>
          </a:xfrm>
          <a:prstGeom prst="ellipse">
            <a:avLst/>
          </a:prstGeom>
          <a:solidFill>
            <a:srgbClr val="EFE9DC"/>
          </a:solidFill>
          <a:ln w="14288">
            <a:solidFill>
              <a:srgbClr val="C9BFA8"/>
            </a:solidFill>
            <a:prstDash val="solid"/>
          </a:ln>
        </p:spPr>
      </p:sp>
      <p:sp>
        <p:nvSpPr>
          <p:cNvPr id="18" name="Shape 16"/>
          <p:cNvSpPr/>
          <p:nvPr/>
        </p:nvSpPr>
        <p:spPr>
          <a:xfrm>
            <a:off x="10277475" y="309563"/>
            <a:ext cx="66675" cy="66675"/>
          </a:xfrm>
          <a:prstGeom prst="ellipse">
            <a:avLst/>
          </a:prstGeom>
          <a:solidFill>
            <a:srgbClr val="EFE9DC"/>
          </a:solidFill>
          <a:ln w="14288">
            <a:solidFill>
              <a:srgbClr val="C9BFA8"/>
            </a:solidFill>
            <a:prstDash val="solid"/>
          </a:ln>
        </p:spPr>
      </p:sp>
      <p:sp>
        <p:nvSpPr>
          <p:cNvPr id="19" name="Shape 17"/>
          <p:cNvSpPr/>
          <p:nvPr/>
        </p:nvSpPr>
        <p:spPr>
          <a:xfrm>
            <a:off x="10701338" y="309563"/>
            <a:ext cx="66675" cy="66675"/>
          </a:xfrm>
          <a:prstGeom prst="ellipse">
            <a:avLst/>
          </a:prstGeom>
          <a:solidFill>
            <a:srgbClr val="EFE9DC"/>
          </a:solidFill>
          <a:ln w="14288">
            <a:solidFill>
              <a:srgbClr val="C9BFA8"/>
            </a:solidFill>
            <a:prstDash val="solid"/>
          </a:ln>
        </p:spPr>
      </p:sp>
      <p:sp>
        <p:nvSpPr>
          <p:cNvPr id="20" name="Shape 18"/>
          <p:cNvSpPr/>
          <p:nvPr/>
        </p:nvSpPr>
        <p:spPr>
          <a:xfrm>
            <a:off x="11125200" y="309563"/>
            <a:ext cx="66675" cy="66675"/>
          </a:xfrm>
          <a:prstGeom prst="ellipse">
            <a:avLst/>
          </a:prstGeom>
          <a:solidFill>
            <a:srgbClr val="EFE9DC"/>
          </a:solidFill>
          <a:ln w="14288">
            <a:solidFill>
              <a:srgbClr val="C9BFA8"/>
            </a:solidFill>
            <a:prstDash val="solid"/>
          </a:ln>
        </p:spPr>
      </p:sp>
      <p:sp>
        <p:nvSpPr>
          <p:cNvPr id="21" name="Shape 19"/>
          <p:cNvSpPr/>
          <p:nvPr/>
        </p:nvSpPr>
        <p:spPr>
          <a:xfrm>
            <a:off x="11549063" y="309563"/>
            <a:ext cx="66675" cy="66675"/>
          </a:xfrm>
          <a:prstGeom prst="ellipse">
            <a:avLst/>
          </a:prstGeom>
          <a:solidFill>
            <a:srgbClr val="EFE9DC"/>
          </a:solidFill>
          <a:ln w="14288">
            <a:solidFill>
              <a:srgbClr val="C9BFA8"/>
            </a:solidFill>
            <a:prstDash val="solid"/>
          </a:ln>
        </p:spPr>
      </p:sp>
      <p:sp>
        <p:nvSpPr>
          <p:cNvPr id="22" name="Text 20"/>
          <p:cNvSpPr/>
          <p:nvPr/>
        </p:nvSpPr>
        <p:spPr>
          <a:xfrm>
            <a:off x="10972800" y="148870"/>
            <a:ext cx="1219200" cy="125730"/>
          </a:xfrm>
          <a:prstGeom prst="rect">
            <a:avLst/>
          </a:prstGeom>
          <a:noFill/>
          <a:ln/>
        </p:spPr>
        <p:txBody>
          <a:bodyPr wrap="none" lIns="0" tIns="0" rIns="0" bIns="0" rtlCol="0" anchor="t"/>
          <a:lstStyle/>
          <a:p>
            <a:pPr algn="ctr" indent="0" marL="0">
              <a:buNone/>
            </a:pPr>
            <a:r>
              <a:rPr lang="en-US" sz="825" dirty="0">
                <a:solidFill>
                  <a:srgbClr val="656155"/>
                </a:solidFill>
                <a:latin typeface="Consolas" pitchFamily="34" charset="0"/>
                <a:ea typeface="Microsoft YaHei" pitchFamily="34" charset="-122"/>
                <a:cs typeface="Consolas" pitchFamily="34" charset="-120"/>
              </a:rPr>
              <a:t>2034</a:t>
            </a:r>
            <a:endParaRPr lang="en-US" sz="825" dirty="0">
              <a:latin typeface="Consolas" pitchFamily="34" charset="0"/>
              <a:ea typeface="Microsoft YaHei" pitchFamily="34" charset="-122"/>
              <a:cs typeface="Consolas" pitchFamily="34" charset="-120"/>
            </a:endParaRPr>
          </a:p>
        </p:txBody>
      </p:sp>
      <p:sp>
        <p:nvSpPr>
          <p:cNvPr id="23" name="Text 21"/>
          <p:cNvSpPr/>
          <p:nvPr/>
        </p:nvSpPr>
        <p:spPr>
          <a:xfrm>
            <a:off x="609600" y="1106221"/>
            <a:ext cx="11582400" cy="342900"/>
          </a:xfrm>
          <a:prstGeom prst="rect">
            <a:avLst/>
          </a:prstGeom>
          <a:noFill/>
          <a:ln/>
        </p:spPr>
        <p:txBody>
          <a:bodyPr wrap="none" lIns="0" tIns="0" rIns="0" bIns="0" rtlCol="0" anchor="t"/>
          <a:lstStyle/>
          <a:p>
            <a:pPr algn="l" indent="0" marL="0">
              <a:buNone/>
            </a:pPr>
            <a:r>
              <a:rPr lang="en-US" sz="2250" b="1" dirty="0">
                <a:solidFill>
                  <a:srgbClr val="2B2A22"/>
                </a:solidFill>
                <a:latin typeface="Microsoft YaHei" pitchFamily="34" charset="0"/>
                <a:ea typeface="Microsoft YaHei" pitchFamily="34" charset="-122"/>
                <a:cs typeface="Microsoft YaHei" pitchFamily="34" charset="-120"/>
              </a:rPr>
              <a:t>2026 imports are settled once, by 30 Sept 2027</a:t>
            </a:r>
            <a:endParaRPr lang="en-US" sz="2250" dirty="0">
              <a:latin typeface="Microsoft YaHei" pitchFamily="34" charset="0"/>
              <a:ea typeface="Microsoft YaHei" pitchFamily="34" charset="-122"/>
              <a:cs typeface="Microsoft YaHei" pitchFamily="34" charset="-120"/>
            </a:endParaRPr>
          </a:p>
        </p:txBody>
      </p:sp>
      <p:sp>
        <p:nvSpPr>
          <p:cNvPr id="24" name="Shape 22"/>
          <p:cNvSpPr/>
          <p:nvPr/>
        </p:nvSpPr>
        <p:spPr>
          <a:xfrm>
            <a:off x="609600" y="1581150"/>
            <a:ext cx="10972800" cy="9525"/>
          </a:xfrm>
          <a:prstGeom prst="rect">
            <a:avLst/>
          </a:prstGeom>
          <a:solidFill>
            <a:srgbClr val="D8D0BC"/>
          </a:solidFill>
          <a:ln/>
        </p:spPr>
      </p:sp>
      <p:sp>
        <p:nvSpPr>
          <p:cNvPr id="25" name="Shape 23"/>
          <p:cNvSpPr/>
          <p:nvPr/>
        </p:nvSpPr>
        <p:spPr>
          <a:xfrm>
            <a:off x="857250" y="2990850"/>
            <a:ext cx="5466522" cy="76200"/>
          </a:xfrm>
          <a:prstGeom prst="roundRect">
            <a:avLst>
              <a:gd name="adj" fmla="val 50000"/>
            </a:avLst>
          </a:prstGeom>
          <a:solidFill>
            <a:srgbClr val="E0DFD0"/>
          </a:solidFill>
          <a:ln/>
        </p:spPr>
      </p:sp>
      <p:sp>
        <p:nvSpPr>
          <p:cNvPr id="26" name="Text 24"/>
          <p:cNvSpPr/>
          <p:nvPr/>
        </p:nvSpPr>
        <p:spPr>
          <a:xfrm>
            <a:off x="857250" y="3195575"/>
            <a:ext cx="11334750" cy="148590"/>
          </a:xfrm>
          <a:prstGeom prst="rect">
            <a:avLst/>
          </a:prstGeom>
          <a:noFill/>
          <a:ln/>
        </p:spPr>
        <p:txBody>
          <a:bodyPr wrap="none" lIns="0" tIns="0" rIns="0" bIns="0" rtlCol="0" anchor="t"/>
          <a:lstStyle/>
          <a:p>
            <a:pPr algn="l" indent="0" marL="0">
              <a:buNone/>
            </a:pPr>
            <a:r>
              <a:rPr lang="en-US" sz="975" b="1" dirty="0">
                <a:solidFill>
                  <a:srgbClr val="4D5D39"/>
                </a:solidFill>
                <a:latin typeface="Microsoft YaHei" pitchFamily="34" charset="0"/>
                <a:ea typeface="Microsoft YaHei" pitchFamily="34" charset="-122"/>
                <a:cs typeface="Microsoft YaHei" pitchFamily="34" charset="-120"/>
              </a:rPr>
              <a:t>2026: imports counted, no certificates held</a:t>
            </a:r>
            <a:endParaRPr lang="en-US" sz="975" dirty="0">
              <a:latin typeface="Microsoft YaHei" pitchFamily="34" charset="0"/>
              <a:ea typeface="Microsoft YaHei" pitchFamily="34" charset="-122"/>
              <a:cs typeface="Microsoft YaHei" pitchFamily="34" charset="-120"/>
            </a:endParaRPr>
          </a:p>
        </p:txBody>
      </p:sp>
      <p:sp>
        <p:nvSpPr>
          <p:cNvPr id="27" name="Shape 25"/>
          <p:cNvSpPr/>
          <p:nvPr/>
        </p:nvSpPr>
        <p:spPr>
          <a:xfrm>
            <a:off x="6323772" y="2990850"/>
            <a:ext cx="5010978" cy="76200"/>
          </a:xfrm>
          <a:prstGeom prst="roundRect">
            <a:avLst>
              <a:gd name="adj" fmla="val 50000"/>
            </a:avLst>
          </a:prstGeom>
          <a:solidFill>
            <a:srgbClr val="EDDDCE"/>
          </a:solidFill>
          <a:ln/>
        </p:spPr>
      </p:sp>
      <p:sp>
        <p:nvSpPr>
          <p:cNvPr id="28" name="Text 26"/>
          <p:cNvSpPr/>
          <p:nvPr/>
        </p:nvSpPr>
        <p:spPr>
          <a:xfrm>
            <a:off x="6380922" y="3195575"/>
            <a:ext cx="5811078" cy="148590"/>
          </a:xfrm>
          <a:prstGeom prst="rect">
            <a:avLst/>
          </a:prstGeom>
          <a:noFill/>
          <a:ln/>
        </p:spPr>
        <p:txBody>
          <a:bodyPr wrap="none" lIns="0" tIns="0" rIns="0" bIns="0" rtlCol="0" anchor="t"/>
          <a:lstStyle/>
          <a:p>
            <a:pPr algn="l" indent="0" marL="0">
              <a:buNone/>
            </a:pPr>
            <a:r>
              <a:rPr lang="en-US" sz="975" b="1" dirty="0">
                <a:solidFill>
                  <a:srgbClr val="995233"/>
                </a:solidFill>
                <a:latin typeface="Microsoft YaHei" pitchFamily="34" charset="0"/>
                <a:ea typeface="Microsoft YaHei" pitchFamily="34" charset="-122"/>
                <a:cs typeface="Microsoft YaHei" pitchFamily="34" charset="-120"/>
              </a:rPr>
              <a:t>2027: sales, surrender, cancellation</a:t>
            </a:r>
            <a:endParaRPr lang="en-US" sz="975" dirty="0">
              <a:latin typeface="Microsoft YaHei" pitchFamily="34" charset="0"/>
              <a:ea typeface="Microsoft YaHei" pitchFamily="34" charset="-122"/>
              <a:cs typeface="Microsoft YaHei" pitchFamily="34" charset="-120"/>
            </a:endParaRPr>
          </a:p>
        </p:txBody>
      </p:sp>
      <p:sp>
        <p:nvSpPr>
          <p:cNvPr id="29" name="Shape 27"/>
          <p:cNvSpPr/>
          <p:nvPr/>
        </p:nvSpPr>
        <p:spPr>
          <a:xfrm>
            <a:off x="857250" y="2952750"/>
            <a:ext cx="0" cy="152400"/>
          </a:xfrm>
          <a:prstGeom prst="line">
            <a:avLst/>
          </a:prstGeom>
          <a:noFill/>
          <a:ln w="9525">
            <a:solidFill>
              <a:srgbClr val="C9BFA8"/>
            </a:solidFill>
            <a:prstDash val="solid"/>
          </a:ln>
        </p:spPr>
      </p:sp>
      <p:sp>
        <p:nvSpPr>
          <p:cNvPr id="30" name="Shape 28"/>
          <p:cNvSpPr/>
          <p:nvPr/>
        </p:nvSpPr>
        <p:spPr>
          <a:xfrm>
            <a:off x="1312793" y="2952750"/>
            <a:ext cx="0" cy="152400"/>
          </a:xfrm>
          <a:prstGeom prst="line">
            <a:avLst/>
          </a:prstGeom>
          <a:noFill/>
          <a:ln w="9525">
            <a:solidFill>
              <a:srgbClr val="C9BFA8"/>
            </a:solidFill>
            <a:prstDash val="solid"/>
          </a:ln>
        </p:spPr>
      </p:sp>
      <p:sp>
        <p:nvSpPr>
          <p:cNvPr id="31" name="Shape 29"/>
          <p:cNvSpPr/>
          <p:nvPr/>
        </p:nvSpPr>
        <p:spPr>
          <a:xfrm>
            <a:off x="1768337" y="2952750"/>
            <a:ext cx="0" cy="152400"/>
          </a:xfrm>
          <a:prstGeom prst="line">
            <a:avLst/>
          </a:prstGeom>
          <a:noFill/>
          <a:ln w="9525">
            <a:solidFill>
              <a:srgbClr val="C9BFA8"/>
            </a:solidFill>
            <a:prstDash val="solid"/>
          </a:ln>
        </p:spPr>
      </p:sp>
      <p:sp>
        <p:nvSpPr>
          <p:cNvPr id="32" name="Shape 30"/>
          <p:cNvSpPr/>
          <p:nvPr/>
        </p:nvSpPr>
        <p:spPr>
          <a:xfrm>
            <a:off x="2223880" y="2952750"/>
            <a:ext cx="0" cy="152400"/>
          </a:xfrm>
          <a:prstGeom prst="line">
            <a:avLst/>
          </a:prstGeom>
          <a:noFill/>
          <a:ln w="9525">
            <a:solidFill>
              <a:srgbClr val="C9BFA8"/>
            </a:solidFill>
            <a:prstDash val="solid"/>
          </a:ln>
        </p:spPr>
      </p:sp>
      <p:sp>
        <p:nvSpPr>
          <p:cNvPr id="33" name="Shape 31"/>
          <p:cNvSpPr/>
          <p:nvPr/>
        </p:nvSpPr>
        <p:spPr>
          <a:xfrm>
            <a:off x="2679424" y="2952750"/>
            <a:ext cx="0" cy="152400"/>
          </a:xfrm>
          <a:prstGeom prst="line">
            <a:avLst/>
          </a:prstGeom>
          <a:noFill/>
          <a:ln w="9525">
            <a:solidFill>
              <a:srgbClr val="C9BFA8"/>
            </a:solidFill>
            <a:prstDash val="solid"/>
          </a:ln>
        </p:spPr>
      </p:sp>
      <p:sp>
        <p:nvSpPr>
          <p:cNvPr id="34" name="Shape 32"/>
          <p:cNvSpPr/>
          <p:nvPr/>
        </p:nvSpPr>
        <p:spPr>
          <a:xfrm>
            <a:off x="3134967" y="2952750"/>
            <a:ext cx="0" cy="152400"/>
          </a:xfrm>
          <a:prstGeom prst="line">
            <a:avLst/>
          </a:prstGeom>
          <a:noFill/>
          <a:ln w="9525">
            <a:solidFill>
              <a:srgbClr val="C9BFA8"/>
            </a:solidFill>
            <a:prstDash val="solid"/>
          </a:ln>
        </p:spPr>
      </p:sp>
      <p:sp>
        <p:nvSpPr>
          <p:cNvPr id="35" name="Shape 33"/>
          <p:cNvSpPr/>
          <p:nvPr/>
        </p:nvSpPr>
        <p:spPr>
          <a:xfrm>
            <a:off x="3590511" y="2952750"/>
            <a:ext cx="0" cy="152400"/>
          </a:xfrm>
          <a:prstGeom prst="line">
            <a:avLst/>
          </a:prstGeom>
          <a:noFill/>
          <a:ln w="9525">
            <a:solidFill>
              <a:srgbClr val="C9BFA8"/>
            </a:solidFill>
            <a:prstDash val="solid"/>
          </a:ln>
        </p:spPr>
      </p:sp>
      <p:sp>
        <p:nvSpPr>
          <p:cNvPr id="36" name="Shape 34"/>
          <p:cNvSpPr/>
          <p:nvPr/>
        </p:nvSpPr>
        <p:spPr>
          <a:xfrm>
            <a:off x="4046054" y="2952750"/>
            <a:ext cx="0" cy="152400"/>
          </a:xfrm>
          <a:prstGeom prst="line">
            <a:avLst/>
          </a:prstGeom>
          <a:noFill/>
          <a:ln w="9525">
            <a:solidFill>
              <a:srgbClr val="C9BFA8"/>
            </a:solidFill>
            <a:prstDash val="solid"/>
          </a:ln>
        </p:spPr>
      </p:sp>
      <p:sp>
        <p:nvSpPr>
          <p:cNvPr id="37" name="Shape 35"/>
          <p:cNvSpPr/>
          <p:nvPr/>
        </p:nvSpPr>
        <p:spPr>
          <a:xfrm>
            <a:off x="4501598" y="2952750"/>
            <a:ext cx="0" cy="152400"/>
          </a:xfrm>
          <a:prstGeom prst="line">
            <a:avLst/>
          </a:prstGeom>
          <a:noFill/>
          <a:ln w="9525">
            <a:solidFill>
              <a:srgbClr val="C9BFA8"/>
            </a:solidFill>
            <a:prstDash val="solid"/>
          </a:ln>
        </p:spPr>
      </p:sp>
      <p:sp>
        <p:nvSpPr>
          <p:cNvPr id="38" name="Shape 36"/>
          <p:cNvSpPr/>
          <p:nvPr/>
        </p:nvSpPr>
        <p:spPr>
          <a:xfrm>
            <a:off x="4957141" y="2952750"/>
            <a:ext cx="0" cy="152400"/>
          </a:xfrm>
          <a:prstGeom prst="line">
            <a:avLst/>
          </a:prstGeom>
          <a:noFill/>
          <a:ln w="9525">
            <a:solidFill>
              <a:srgbClr val="C9BFA8"/>
            </a:solidFill>
            <a:prstDash val="solid"/>
          </a:ln>
        </p:spPr>
      </p:sp>
      <p:sp>
        <p:nvSpPr>
          <p:cNvPr id="39" name="Shape 37"/>
          <p:cNvSpPr/>
          <p:nvPr/>
        </p:nvSpPr>
        <p:spPr>
          <a:xfrm>
            <a:off x="5412685" y="2952750"/>
            <a:ext cx="0" cy="152400"/>
          </a:xfrm>
          <a:prstGeom prst="line">
            <a:avLst/>
          </a:prstGeom>
          <a:noFill/>
          <a:ln w="9525">
            <a:solidFill>
              <a:srgbClr val="C9BFA8"/>
            </a:solidFill>
            <a:prstDash val="solid"/>
          </a:ln>
        </p:spPr>
      </p:sp>
      <p:sp>
        <p:nvSpPr>
          <p:cNvPr id="40" name="Shape 38"/>
          <p:cNvSpPr/>
          <p:nvPr/>
        </p:nvSpPr>
        <p:spPr>
          <a:xfrm>
            <a:off x="5868228" y="2952750"/>
            <a:ext cx="0" cy="152400"/>
          </a:xfrm>
          <a:prstGeom prst="line">
            <a:avLst/>
          </a:prstGeom>
          <a:noFill/>
          <a:ln w="9525">
            <a:solidFill>
              <a:srgbClr val="C9BFA8"/>
            </a:solidFill>
            <a:prstDash val="solid"/>
          </a:ln>
        </p:spPr>
      </p:sp>
      <p:sp>
        <p:nvSpPr>
          <p:cNvPr id="41" name="Shape 39"/>
          <p:cNvSpPr/>
          <p:nvPr/>
        </p:nvSpPr>
        <p:spPr>
          <a:xfrm>
            <a:off x="6323772" y="2952750"/>
            <a:ext cx="0" cy="152400"/>
          </a:xfrm>
          <a:prstGeom prst="line">
            <a:avLst/>
          </a:prstGeom>
          <a:noFill/>
          <a:ln w="9525">
            <a:solidFill>
              <a:srgbClr val="C9BFA8"/>
            </a:solidFill>
            <a:prstDash val="solid"/>
          </a:ln>
        </p:spPr>
      </p:sp>
      <p:sp>
        <p:nvSpPr>
          <p:cNvPr id="42" name="Shape 40"/>
          <p:cNvSpPr/>
          <p:nvPr/>
        </p:nvSpPr>
        <p:spPr>
          <a:xfrm>
            <a:off x="6779315" y="2952750"/>
            <a:ext cx="0" cy="152400"/>
          </a:xfrm>
          <a:prstGeom prst="line">
            <a:avLst/>
          </a:prstGeom>
          <a:noFill/>
          <a:ln w="9525">
            <a:solidFill>
              <a:srgbClr val="C9BFA8"/>
            </a:solidFill>
            <a:prstDash val="solid"/>
          </a:ln>
        </p:spPr>
      </p:sp>
      <p:sp>
        <p:nvSpPr>
          <p:cNvPr id="43" name="Shape 41"/>
          <p:cNvSpPr/>
          <p:nvPr/>
        </p:nvSpPr>
        <p:spPr>
          <a:xfrm>
            <a:off x="7234859" y="2952750"/>
            <a:ext cx="0" cy="152400"/>
          </a:xfrm>
          <a:prstGeom prst="line">
            <a:avLst/>
          </a:prstGeom>
          <a:noFill/>
          <a:ln w="9525">
            <a:solidFill>
              <a:srgbClr val="C9BFA8"/>
            </a:solidFill>
            <a:prstDash val="solid"/>
          </a:ln>
        </p:spPr>
      </p:sp>
      <p:sp>
        <p:nvSpPr>
          <p:cNvPr id="44" name="Shape 42"/>
          <p:cNvSpPr/>
          <p:nvPr/>
        </p:nvSpPr>
        <p:spPr>
          <a:xfrm>
            <a:off x="7690402" y="2952750"/>
            <a:ext cx="0" cy="152400"/>
          </a:xfrm>
          <a:prstGeom prst="line">
            <a:avLst/>
          </a:prstGeom>
          <a:noFill/>
          <a:ln w="9525">
            <a:solidFill>
              <a:srgbClr val="C9BFA8"/>
            </a:solidFill>
            <a:prstDash val="solid"/>
          </a:ln>
        </p:spPr>
      </p:sp>
      <p:sp>
        <p:nvSpPr>
          <p:cNvPr id="45" name="Shape 43"/>
          <p:cNvSpPr/>
          <p:nvPr/>
        </p:nvSpPr>
        <p:spPr>
          <a:xfrm>
            <a:off x="8145946" y="2952750"/>
            <a:ext cx="0" cy="152400"/>
          </a:xfrm>
          <a:prstGeom prst="line">
            <a:avLst/>
          </a:prstGeom>
          <a:noFill/>
          <a:ln w="9525">
            <a:solidFill>
              <a:srgbClr val="C9BFA8"/>
            </a:solidFill>
            <a:prstDash val="solid"/>
          </a:ln>
        </p:spPr>
      </p:sp>
      <p:sp>
        <p:nvSpPr>
          <p:cNvPr id="46" name="Shape 44"/>
          <p:cNvSpPr/>
          <p:nvPr/>
        </p:nvSpPr>
        <p:spPr>
          <a:xfrm>
            <a:off x="8601489" y="2952750"/>
            <a:ext cx="0" cy="152400"/>
          </a:xfrm>
          <a:prstGeom prst="line">
            <a:avLst/>
          </a:prstGeom>
          <a:noFill/>
          <a:ln w="9525">
            <a:solidFill>
              <a:srgbClr val="C9BFA8"/>
            </a:solidFill>
            <a:prstDash val="solid"/>
          </a:ln>
        </p:spPr>
      </p:sp>
      <p:sp>
        <p:nvSpPr>
          <p:cNvPr id="47" name="Shape 45"/>
          <p:cNvSpPr/>
          <p:nvPr/>
        </p:nvSpPr>
        <p:spPr>
          <a:xfrm>
            <a:off x="9057033" y="2952750"/>
            <a:ext cx="0" cy="152400"/>
          </a:xfrm>
          <a:prstGeom prst="line">
            <a:avLst/>
          </a:prstGeom>
          <a:noFill/>
          <a:ln w="9525">
            <a:solidFill>
              <a:srgbClr val="C9BFA8"/>
            </a:solidFill>
            <a:prstDash val="solid"/>
          </a:ln>
        </p:spPr>
      </p:sp>
      <p:sp>
        <p:nvSpPr>
          <p:cNvPr id="48" name="Shape 46"/>
          <p:cNvSpPr/>
          <p:nvPr/>
        </p:nvSpPr>
        <p:spPr>
          <a:xfrm>
            <a:off x="9512576" y="2952750"/>
            <a:ext cx="0" cy="152400"/>
          </a:xfrm>
          <a:prstGeom prst="line">
            <a:avLst/>
          </a:prstGeom>
          <a:noFill/>
          <a:ln w="9525">
            <a:solidFill>
              <a:srgbClr val="C9BFA8"/>
            </a:solidFill>
            <a:prstDash val="solid"/>
          </a:ln>
        </p:spPr>
      </p:sp>
      <p:sp>
        <p:nvSpPr>
          <p:cNvPr id="49" name="Shape 47"/>
          <p:cNvSpPr/>
          <p:nvPr/>
        </p:nvSpPr>
        <p:spPr>
          <a:xfrm>
            <a:off x="9968120" y="2952750"/>
            <a:ext cx="0" cy="152400"/>
          </a:xfrm>
          <a:prstGeom prst="line">
            <a:avLst/>
          </a:prstGeom>
          <a:noFill/>
          <a:ln w="9525">
            <a:solidFill>
              <a:srgbClr val="C9BFA8"/>
            </a:solidFill>
            <a:prstDash val="solid"/>
          </a:ln>
        </p:spPr>
      </p:sp>
      <p:sp>
        <p:nvSpPr>
          <p:cNvPr id="50" name="Shape 48"/>
          <p:cNvSpPr/>
          <p:nvPr/>
        </p:nvSpPr>
        <p:spPr>
          <a:xfrm>
            <a:off x="10423663" y="2952750"/>
            <a:ext cx="0" cy="152400"/>
          </a:xfrm>
          <a:prstGeom prst="line">
            <a:avLst/>
          </a:prstGeom>
          <a:noFill/>
          <a:ln w="9525">
            <a:solidFill>
              <a:srgbClr val="C9BFA8"/>
            </a:solidFill>
            <a:prstDash val="solid"/>
          </a:ln>
        </p:spPr>
      </p:sp>
      <p:sp>
        <p:nvSpPr>
          <p:cNvPr id="51" name="Shape 49"/>
          <p:cNvSpPr/>
          <p:nvPr/>
        </p:nvSpPr>
        <p:spPr>
          <a:xfrm>
            <a:off x="10879207" y="2952750"/>
            <a:ext cx="0" cy="152400"/>
          </a:xfrm>
          <a:prstGeom prst="line">
            <a:avLst/>
          </a:prstGeom>
          <a:noFill/>
          <a:ln w="9525">
            <a:solidFill>
              <a:srgbClr val="C9BFA8"/>
            </a:solidFill>
            <a:prstDash val="solid"/>
          </a:ln>
        </p:spPr>
      </p:sp>
      <p:sp>
        <p:nvSpPr>
          <p:cNvPr id="52" name="Shape 50"/>
          <p:cNvSpPr/>
          <p:nvPr/>
        </p:nvSpPr>
        <p:spPr>
          <a:xfrm>
            <a:off x="857250" y="2266950"/>
            <a:ext cx="0" cy="704850"/>
          </a:xfrm>
          <a:prstGeom prst="line">
            <a:avLst/>
          </a:prstGeom>
          <a:noFill/>
          <a:ln w="11430">
            <a:solidFill>
              <a:srgbClr val="4D5D39"/>
            </a:solidFill>
            <a:prstDash val="solid"/>
          </a:ln>
        </p:spPr>
      </p:sp>
      <p:sp>
        <p:nvSpPr>
          <p:cNvPr id="53" name="Shape 51"/>
          <p:cNvSpPr/>
          <p:nvPr/>
        </p:nvSpPr>
        <p:spPr>
          <a:xfrm>
            <a:off x="800100" y="2971800"/>
            <a:ext cx="114300" cy="114300"/>
          </a:xfrm>
          <a:prstGeom prst="ellipse">
            <a:avLst/>
          </a:prstGeom>
          <a:solidFill>
            <a:srgbClr val="4D5D39"/>
          </a:solidFill>
          <a:ln/>
        </p:spPr>
      </p:sp>
      <p:sp>
        <p:nvSpPr>
          <p:cNvPr id="54" name="Text 52"/>
          <p:cNvSpPr/>
          <p:nvPr/>
        </p:nvSpPr>
        <p:spPr>
          <a:xfrm>
            <a:off x="933450" y="1778190"/>
            <a:ext cx="11258550" cy="137160"/>
          </a:xfrm>
          <a:prstGeom prst="rect">
            <a:avLst/>
          </a:prstGeom>
          <a:noFill/>
          <a:ln/>
        </p:spPr>
        <p:txBody>
          <a:bodyPr wrap="none" lIns="0" tIns="0" rIns="0" bIns="0" rtlCol="0" anchor="t"/>
          <a:lstStyle/>
          <a:p>
            <a:pPr algn="l" indent="0" marL="0">
              <a:buNone/>
            </a:pPr>
            <a:r>
              <a:rPr lang="en-US" sz="900" dirty="0">
                <a:solidFill>
                  <a:srgbClr val="656155"/>
                </a:solidFill>
                <a:latin typeface="Consolas" pitchFamily="34" charset="0"/>
                <a:ea typeface="Microsoft YaHei" pitchFamily="34" charset="-122"/>
                <a:cs typeface="Consolas" pitchFamily="34" charset="-120"/>
              </a:rPr>
              <a:t>2026-01-01</a:t>
            </a:r>
            <a:endParaRPr lang="en-US" sz="900" dirty="0">
              <a:latin typeface="Consolas" pitchFamily="34" charset="0"/>
              <a:ea typeface="Microsoft YaHei" pitchFamily="34" charset="-122"/>
              <a:cs typeface="Consolas" pitchFamily="34" charset="-120"/>
            </a:endParaRPr>
          </a:p>
        </p:txBody>
      </p:sp>
      <p:sp>
        <p:nvSpPr>
          <p:cNvPr id="55" name="Text 53"/>
          <p:cNvSpPr/>
          <p:nvPr/>
        </p:nvSpPr>
        <p:spPr>
          <a:xfrm>
            <a:off x="933450" y="1938998"/>
            <a:ext cx="11258550" cy="171450"/>
          </a:xfrm>
          <a:prstGeom prst="rect">
            <a:avLst/>
          </a:prstGeom>
          <a:noFill/>
          <a:ln/>
        </p:spPr>
        <p:txBody>
          <a:bodyPr wrap="none" lIns="0" tIns="0" rIns="0" bIns="0" rtlCol="0" anchor="t"/>
          <a:lstStyle/>
          <a:p>
            <a:pPr algn="l" indent="0" marL="0">
              <a:buNone/>
            </a:pPr>
            <a:r>
              <a:rPr lang="en-US" sz="1125" b="1" dirty="0">
                <a:solidFill>
                  <a:srgbClr val="2B2A22"/>
                </a:solidFill>
                <a:latin typeface="Microsoft YaHei" pitchFamily="34" charset="0"/>
                <a:ea typeface="Microsoft YaHei" pitchFamily="34" charset="-122"/>
                <a:cs typeface="Microsoft YaHei" pitchFamily="34" charset="-120"/>
              </a:rPr>
              <a:t>Charging starts</a:t>
            </a:r>
            <a:endParaRPr lang="en-US" sz="1125" dirty="0">
              <a:latin typeface="Microsoft YaHei" pitchFamily="34" charset="0"/>
              <a:ea typeface="Microsoft YaHei" pitchFamily="34" charset="-122"/>
              <a:cs typeface="Microsoft YaHei" pitchFamily="34" charset="-120"/>
            </a:endParaRPr>
          </a:p>
        </p:txBody>
      </p:sp>
      <p:sp>
        <p:nvSpPr>
          <p:cNvPr id="56" name="Text 54"/>
          <p:cNvSpPr/>
          <p:nvPr/>
        </p:nvSpPr>
        <p:spPr>
          <a:xfrm>
            <a:off x="933450" y="2137939"/>
            <a:ext cx="11258550"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Imports start counting</a:t>
            </a:r>
            <a:endParaRPr lang="en-US" sz="900" dirty="0">
              <a:latin typeface="Microsoft YaHei" pitchFamily="34" charset="0"/>
              <a:ea typeface="Microsoft YaHei" pitchFamily="34" charset="-122"/>
              <a:cs typeface="Microsoft YaHei" pitchFamily="34" charset="-120"/>
            </a:endParaRPr>
          </a:p>
        </p:txBody>
      </p:sp>
      <p:sp>
        <p:nvSpPr>
          <p:cNvPr id="57" name="Shape 55"/>
          <p:cNvSpPr/>
          <p:nvPr/>
        </p:nvSpPr>
        <p:spPr>
          <a:xfrm>
            <a:off x="2314989" y="2838450"/>
            <a:ext cx="0" cy="133350"/>
          </a:xfrm>
          <a:prstGeom prst="line">
            <a:avLst/>
          </a:prstGeom>
          <a:noFill/>
          <a:ln w="11430">
            <a:solidFill>
              <a:srgbClr val="4D5D39"/>
            </a:solidFill>
            <a:prstDash val="solid"/>
          </a:ln>
        </p:spPr>
      </p:sp>
      <p:sp>
        <p:nvSpPr>
          <p:cNvPr id="58" name="Shape 56"/>
          <p:cNvSpPr/>
          <p:nvPr/>
        </p:nvSpPr>
        <p:spPr>
          <a:xfrm>
            <a:off x="2257839" y="2971800"/>
            <a:ext cx="114300" cy="114300"/>
          </a:xfrm>
          <a:prstGeom prst="ellipse">
            <a:avLst/>
          </a:prstGeom>
          <a:solidFill>
            <a:srgbClr val="4D5D39"/>
          </a:solidFill>
          <a:ln/>
        </p:spPr>
      </p:sp>
      <p:sp>
        <p:nvSpPr>
          <p:cNvPr id="59" name="Text 57"/>
          <p:cNvSpPr/>
          <p:nvPr/>
        </p:nvSpPr>
        <p:spPr>
          <a:xfrm>
            <a:off x="2391189" y="2349690"/>
            <a:ext cx="9800811" cy="137160"/>
          </a:xfrm>
          <a:prstGeom prst="rect">
            <a:avLst/>
          </a:prstGeom>
          <a:noFill/>
          <a:ln/>
        </p:spPr>
        <p:txBody>
          <a:bodyPr wrap="none" lIns="0" tIns="0" rIns="0" bIns="0" rtlCol="0" anchor="t"/>
          <a:lstStyle/>
          <a:p>
            <a:pPr algn="l" indent="0" marL="0">
              <a:buNone/>
            </a:pPr>
            <a:r>
              <a:rPr lang="en-US" sz="900" dirty="0">
                <a:solidFill>
                  <a:srgbClr val="656155"/>
                </a:solidFill>
                <a:latin typeface="Consolas" pitchFamily="34" charset="0"/>
                <a:ea typeface="Microsoft YaHei" pitchFamily="34" charset="-122"/>
                <a:cs typeface="Consolas" pitchFamily="34" charset="-120"/>
              </a:rPr>
              <a:t>2026-04-07</a:t>
            </a:r>
            <a:endParaRPr lang="en-US" sz="900" dirty="0">
              <a:latin typeface="Consolas" pitchFamily="34" charset="0"/>
              <a:ea typeface="Microsoft YaHei" pitchFamily="34" charset="-122"/>
              <a:cs typeface="Consolas" pitchFamily="34" charset="-120"/>
            </a:endParaRPr>
          </a:p>
        </p:txBody>
      </p:sp>
      <p:sp>
        <p:nvSpPr>
          <p:cNvPr id="60" name="Text 58"/>
          <p:cNvSpPr/>
          <p:nvPr/>
        </p:nvSpPr>
        <p:spPr>
          <a:xfrm>
            <a:off x="2391189" y="2510498"/>
            <a:ext cx="9800811" cy="171450"/>
          </a:xfrm>
          <a:prstGeom prst="rect">
            <a:avLst/>
          </a:prstGeom>
          <a:noFill/>
          <a:ln/>
        </p:spPr>
        <p:txBody>
          <a:bodyPr wrap="none" lIns="0" tIns="0" rIns="0" bIns="0" rtlCol="0" anchor="t"/>
          <a:lstStyle/>
          <a:p>
            <a:pPr algn="l" indent="0" marL="0">
              <a:buNone/>
            </a:pPr>
            <a:r>
              <a:rPr lang="en-US" sz="1125" b="1" dirty="0">
                <a:solidFill>
                  <a:srgbClr val="2B2A22"/>
                </a:solidFill>
                <a:latin typeface="Microsoft YaHei" pitchFamily="34" charset="0"/>
                <a:ea typeface="Microsoft YaHei" pitchFamily="34" charset="-122"/>
                <a:cs typeface="Microsoft YaHei" pitchFamily="34" charset="-120"/>
              </a:rPr>
              <a:t>Q1 price €75.36</a:t>
            </a:r>
            <a:endParaRPr lang="en-US" sz="1125" dirty="0">
              <a:latin typeface="Microsoft YaHei" pitchFamily="34" charset="0"/>
              <a:ea typeface="Microsoft YaHei" pitchFamily="34" charset="-122"/>
              <a:cs typeface="Microsoft YaHei" pitchFamily="34" charset="-120"/>
            </a:endParaRPr>
          </a:p>
        </p:txBody>
      </p:sp>
      <p:sp>
        <p:nvSpPr>
          <p:cNvPr id="61" name="Text 59"/>
          <p:cNvSpPr/>
          <p:nvPr/>
        </p:nvSpPr>
        <p:spPr>
          <a:xfrm>
            <a:off x="2391189" y="2709439"/>
            <a:ext cx="9800811"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Quarterly in 2026</a:t>
            </a:r>
            <a:endParaRPr lang="en-US" sz="900" dirty="0">
              <a:latin typeface="Microsoft YaHei" pitchFamily="34" charset="0"/>
              <a:ea typeface="Microsoft YaHei" pitchFamily="34" charset="-122"/>
              <a:cs typeface="Microsoft YaHei" pitchFamily="34" charset="-120"/>
            </a:endParaRPr>
          </a:p>
        </p:txBody>
      </p:sp>
      <p:sp>
        <p:nvSpPr>
          <p:cNvPr id="62" name="Shape 60"/>
          <p:cNvSpPr/>
          <p:nvPr/>
        </p:nvSpPr>
        <p:spPr>
          <a:xfrm>
            <a:off x="6779315" y="2266950"/>
            <a:ext cx="0" cy="704850"/>
          </a:xfrm>
          <a:prstGeom prst="line">
            <a:avLst/>
          </a:prstGeom>
          <a:noFill/>
          <a:ln w="11430">
            <a:solidFill>
              <a:srgbClr val="4D5D39"/>
            </a:solidFill>
            <a:prstDash val="solid"/>
          </a:ln>
        </p:spPr>
      </p:sp>
      <p:sp>
        <p:nvSpPr>
          <p:cNvPr id="63" name="Shape 61"/>
          <p:cNvSpPr/>
          <p:nvPr/>
        </p:nvSpPr>
        <p:spPr>
          <a:xfrm>
            <a:off x="6722165" y="2971800"/>
            <a:ext cx="114300" cy="114300"/>
          </a:xfrm>
          <a:prstGeom prst="ellipse">
            <a:avLst/>
          </a:prstGeom>
          <a:solidFill>
            <a:srgbClr val="4D5D39"/>
          </a:solidFill>
          <a:ln/>
        </p:spPr>
      </p:sp>
      <p:sp>
        <p:nvSpPr>
          <p:cNvPr id="64" name="Text 62"/>
          <p:cNvSpPr/>
          <p:nvPr/>
        </p:nvSpPr>
        <p:spPr>
          <a:xfrm>
            <a:off x="6855515" y="1778190"/>
            <a:ext cx="5336485" cy="137160"/>
          </a:xfrm>
          <a:prstGeom prst="rect">
            <a:avLst/>
          </a:prstGeom>
          <a:noFill/>
          <a:ln/>
        </p:spPr>
        <p:txBody>
          <a:bodyPr wrap="none" lIns="0" tIns="0" rIns="0" bIns="0" rtlCol="0" anchor="t"/>
          <a:lstStyle/>
          <a:p>
            <a:pPr algn="l" indent="0" marL="0">
              <a:buNone/>
            </a:pPr>
            <a:r>
              <a:rPr lang="en-US" sz="900" dirty="0">
                <a:solidFill>
                  <a:srgbClr val="656155"/>
                </a:solidFill>
                <a:latin typeface="Consolas" pitchFamily="34" charset="0"/>
                <a:ea typeface="Microsoft YaHei" pitchFamily="34" charset="-122"/>
                <a:cs typeface="Consolas" pitchFamily="34" charset="-120"/>
              </a:rPr>
              <a:t>2027-02-01</a:t>
            </a:r>
            <a:endParaRPr lang="en-US" sz="900" dirty="0">
              <a:latin typeface="Consolas" pitchFamily="34" charset="0"/>
              <a:ea typeface="Microsoft YaHei" pitchFamily="34" charset="-122"/>
              <a:cs typeface="Consolas" pitchFamily="34" charset="-120"/>
            </a:endParaRPr>
          </a:p>
        </p:txBody>
      </p:sp>
      <p:sp>
        <p:nvSpPr>
          <p:cNvPr id="65" name="Text 63"/>
          <p:cNvSpPr/>
          <p:nvPr/>
        </p:nvSpPr>
        <p:spPr>
          <a:xfrm>
            <a:off x="6855515" y="1938998"/>
            <a:ext cx="5336485" cy="171450"/>
          </a:xfrm>
          <a:prstGeom prst="rect">
            <a:avLst/>
          </a:prstGeom>
          <a:noFill/>
          <a:ln/>
        </p:spPr>
        <p:txBody>
          <a:bodyPr wrap="none" lIns="0" tIns="0" rIns="0" bIns="0" rtlCol="0" anchor="t"/>
          <a:lstStyle/>
          <a:p>
            <a:pPr algn="l" indent="0" marL="0">
              <a:buNone/>
            </a:pPr>
            <a:r>
              <a:rPr lang="en-US" sz="1125" b="1" dirty="0">
                <a:solidFill>
                  <a:srgbClr val="2B2A22"/>
                </a:solidFill>
                <a:latin typeface="Microsoft YaHei" pitchFamily="34" charset="0"/>
                <a:ea typeface="Microsoft YaHei" pitchFamily="34" charset="-122"/>
                <a:cs typeface="Microsoft YaHei" pitchFamily="34" charset="-120"/>
              </a:rPr>
              <a:t>Sales open</a:t>
            </a:r>
            <a:endParaRPr lang="en-US" sz="1125" dirty="0">
              <a:latin typeface="Microsoft YaHei" pitchFamily="34" charset="0"/>
              <a:ea typeface="Microsoft YaHei" pitchFamily="34" charset="-122"/>
              <a:cs typeface="Microsoft YaHei" pitchFamily="34" charset="-120"/>
            </a:endParaRPr>
          </a:p>
        </p:txBody>
      </p:sp>
      <p:sp>
        <p:nvSpPr>
          <p:cNvPr id="66" name="Text 64"/>
          <p:cNvSpPr/>
          <p:nvPr/>
        </p:nvSpPr>
        <p:spPr>
          <a:xfrm>
            <a:off x="6855515" y="2137939"/>
            <a:ext cx="5336485"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Then 50% held quarterly</a:t>
            </a:r>
            <a:endParaRPr lang="en-US" sz="900" dirty="0">
              <a:latin typeface="Microsoft YaHei" pitchFamily="34" charset="0"/>
              <a:ea typeface="Microsoft YaHei" pitchFamily="34" charset="-122"/>
              <a:cs typeface="Microsoft YaHei" pitchFamily="34" charset="-120"/>
            </a:endParaRPr>
          </a:p>
        </p:txBody>
      </p:sp>
      <p:sp>
        <p:nvSpPr>
          <p:cNvPr id="67" name="Shape 65"/>
          <p:cNvSpPr/>
          <p:nvPr/>
        </p:nvSpPr>
        <p:spPr>
          <a:xfrm>
            <a:off x="10408478" y="2838450"/>
            <a:ext cx="0" cy="133350"/>
          </a:xfrm>
          <a:prstGeom prst="line">
            <a:avLst/>
          </a:prstGeom>
          <a:noFill/>
          <a:ln w="11430">
            <a:solidFill>
              <a:srgbClr val="B25E38"/>
            </a:solidFill>
            <a:prstDash val="solid"/>
          </a:ln>
        </p:spPr>
      </p:sp>
      <p:sp>
        <p:nvSpPr>
          <p:cNvPr id="68" name="Shape 66"/>
          <p:cNvSpPr/>
          <p:nvPr/>
        </p:nvSpPr>
        <p:spPr>
          <a:xfrm>
            <a:off x="10322753" y="2943225"/>
            <a:ext cx="171450" cy="171450"/>
          </a:xfrm>
          <a:prstGeom prst="ellipse">
            <a:avLst/>
          </a:prstGeom>
          <a:solidFill>
            <a:srgbClr val="B25E38"/>
          </a:solidFill>
          <a:ln/>
        </p:spPr>
      </p:sp>
      <p:sp>
        <p:nvSpPr>
          <p:cNvPr id="69" name="Text 67"/>
          <p:cNvSpPr/>
          <p:nvPr/>
        </p:nvSpPr>
        <p:spPr>
          <a:xfrm>
            <a:off x="0" y="2349690"/>
            <a:ext cx="10332278" cy="137160"/>
          </a:xfrm>
          <a:prstGeom prst="rect">
            <a:avLst/>
          </a:prstGeom>
          <a:noFill/>
          <a:ln/>
        </p:spPr>
        <p:txBody>
          <a:bodyPr wrap="none" lIns="0" tIns="0" rIns="0" bIns="0" rtlCol="0" anchor="t"/>
          <a:lstStyle/>
          <a:p>
            <a:pPr algn="r" indent="0" marL="0">
              <a:buNone/>
            </a:pPr>
            <a:r>
              <a:rPr lang="en-US" sz="900" dirty="0">
                <a:solidFill>
                  <a:srgbClr val="656155"/>
                </a:solidFill>
                <a:latin typeface="Consolas" pitchFamily="34" charset="0"/>
                <a:ea typeface="Microsoft YaHei" pitchFamily="34" charset="-122"/>
                <a:cs typeface="Consolas" pitchFamily="34" charset="-120"/>
              </a:rPr>
              <a:t>2027-09-30</a:t>
            </a:r>
            <a:endParaRPr lang="en-US" sz="900" dirty="0">
              <a:latin typeface="Consolas" pitchFamily="34" charset="0"/>
              <a:ea typeface="Microsoft YaHei" pitchFamily="34" charset="-122"/>
              <a:cs typeface="Consolas" pitchFamily="34" charset="-120"/>
            </a:endParaRPr>
          </a:p>
        </p:txBody>
      </p:sp>
      <p:sp>
        <p:nvSpPr>
          <p:cNvPr id="70" name="Text 68"/>
          <p:cNvSpPr/>
          <p:nvPr/>
        </p:nvSpPr>
        <p:spPr>
          <a:xfrm>
            <a:off x="0" y="2501335"/>
            <a:ext cx="10332278" cy="182880"/>
          </a:xfrm>
          <a:prstGeom prst="rect">
            <a:avLst/>
          </a:prstGeom>
          <a:noFill/>
          <a:ln/>
        </p:spPr>
        <p:txBody>
          <a:bodyPr wrap="none" lIns="0" tIns="0" rIns="0" bIns="0" rtlCol="0" anchor="t"/>
          <a:lstStyle/>
          <a:p>
            <a:pPr algn="r" indent="0" marL="0">
              <a:buNone/>
            </a:pPr>
            <a:r>
              <a:rPr lang="en-US" sz="1200" b="1" dirty="0">
                <a:solidFill>
                  <a:srgbClr val="995233"/>
                </a:solidFill>
                <a:latin typeface="Microsoft YaHei" pitchFamily="34" charset="0"/>
                <a:ea typeface="Microsoft YaHei" pitchFamily="34" charset="-122"/>
                <a:cs typeface="Microsoft YaHei" pitchFamily="34" charset="-120"/>
              </a:rPr>
              <a:t>First declaration</a:t>
            </a:r>
            <a:endParaRPr lang="en-US" sz="1200" dirty="0">
              <a:latin typeface="Microsoft YaHei" pitchFamily="34" charset="0"/>
              <a:ea typeface="Microsoft YaHei" pitchFamily="34" charset="-122"/>
              <a:cs typeface="Microsoft YaHei" pitchFamily="34" charset="-120"/>
            </a:endParaRPr>
          </a:p>
        </p:txBody>
      </p:sp>
      <p:sp>
        <p:nvSpPr>
          <p:cNvPr id="71" name="Text 69"/>
          <p:cNvSpPr/>
          <p:nvPr/>
        </p:nvSpPr>
        <p:spPr>
          <a:xfrm>
            <a:off x="0" y="2709439"/>
            <a:ext cx="10332278" cy="137160"/>
          </a:xfrm>
          <a:prstGeom prst="rect">
            <a:avLst/>
          </a:prstGeom>
          <a:noFill/>
          <a:ln/>
        </p:spPr>
        <p:txBody>
          <a:bodyPr wrap="none" lIns="0" tIns="0" rIns="0" bIns="0" rtlCol="0" anchor="t"/>
          <a:lstStyle/>
          <a:p>
            <a:pPr algn="r" indent="0" marL="0">
              <a:buNone/>
            </a:pPr>
            <a:r>
              <a:rPr lang="en-US" sz="900" dirty="0">
                <a:solidFill>
                  <a:srgbClr val="656155"/>
                </a:solidFill>
                <a:latin typeface="Microsoft YaHei" pitchFamily="34" charset="0"/>
                <a:ea typeface="Microsoft YaHei" pitchFamily="34" charset="-122"/>
                <a:cs typeface="Microsoft YaHei" pitchFamily="34" charset="-120"/>
              </a:rPr>
              <a:t>All of 2026 settled at once</a:t>
            </a:r>
            <a:endParaRPr lang="en-US" sz="900" dirty="0">
              <a:latin typeface="Microsoft YaHei" pitchFamily="34" charset="0"/>
              <a:ea typeface="Microsoft YaHei" pitchFamily="34" charset="-122"/>
              <a:cs typeface="Microsoft YaHei" pitchFamily="34" charset="-120"/>
            </a:endParaRPr>
          </a:p>
        </p:txBody>
      </p:sp>
      <p:sp>
        <p:nvSpPr>
          <p:cNvPr id="72" name="Shape 70"/>
          <p:cNvSpPr/>
          <p:nvPr/>
        </p:nvSpPr>
        <p:spPr>
          <a:xfrm>
            <a:off x="10879207" y="2266950"/>
            <a:ext cx="0" cy="704850"/>
          </a:xfrm>
          <a:prstGeom prst="line">
            <a:avLst/>
          </a:prstGeom>
          <a:noFill/>
          <a:ln w="11430">
            <a:solidFill>
              <a:srgbClr val="4D5D39"/>
            </a:solidFill>
            <a:prstDash val="solid"/>
          </a:ln>
        </p:spPr>
      </p:sp>
      <p:sp>
        <p:nvSpPr>
          <p:cNvPr id="73" name="Shape 71"/>
          <p:cNvSpPr/>
          <p:nvPr/>
        </p:nvSpPr>
        <p:spPr>
          <a:xfrm>
            <a:off x="10822057" y="2971800"/>
            <a:ext cx="114300" cy="114300"/>
          </a:xfrm>
          <a:prstGeom prst="ellipse">
            <a:avLst/>
          </a:prstGeom>
          <a:solidFill>
            <a:srgbClr val="4D5D39"/>
          </a:solidFill>
          <a:ln/>
        </p:spPr>
      </p:sp>
      <p:sp>
        <p:nvSpPr>
          <p:cNvPr id="74" name="Text 72"/>
          <p:cNvSpPr/>
          <p:nvPr/>
        </p:nvSpPr>
        <p:spPr>
          <a:xfrm>
            <a:off x="0" y="1778190"/>
            <a:ext cx="10803007" cy="137160"/>
          </a:xfrm>
          <a:prstGeom prst="rect">
            <a:avLst/>
          </a:prstGeom>
          <a:noFill/>
          <a:ln/>
        </p:spPr>
        <p:txBody>
          <a:bodyPr wrap="none" lIns="0" tIns="0" rIns="0" bIns="0" rtlCol="0" anchor="t"/>
          <a:lstStyle/>
          <a:p>
            <a:pPr algn="r" indent="0" marL="0">
              <a:buNone/>
            </a:pPr>
            <a:r>
              <a:rPr lang="en-US" sz="900" dirty="0">
                <a:solidFill>
                  <a:srgbClr val="656155"/>
                </a:solidFill>
                <a:latin typeface="Consolas" pitchFamily="34" charset="0"/>
                <a:ea typeface="Microsoft YaHei" pitchFamily="34" charset="-122"/>
                <a:cs typeface="Consolas" pitchFamily="34" charset="-120"/>
              </a:rPr>
              <a:t>2027-11-01</a:t>
            </a:r>
            <a:endParaRPr lang="en-US" sz="900" dirty="0">
              <a:latin typeface="Consolas" pitchFamily="34" charset="0"/>
              <a:ea typeface="Microsoft YaHei" pitchFamily="34" charset="-122"/>
              <a:cs typeface="Consolas" pitchFamily="34" charset="-120"/>
            </a:endParaRPr>
          </a:p>
        </p:txBody>
      </p:sp>
      <p:sp>
        <p:nvSpPr>
          <p:cNvPr id="75" name="Text 73"/>
          <p:cNvSpPr/>
          <p:nvPr/>
        </p:nvSpPr>
        <p:spPr>
          <a:xfrm>
            <a:off x="0" y="1938998"/>
            <a:ext cx="10803007" cy="171450"/>
          </a:xfrm>
          <a:prstGeom prst="rect">
            <a:avLst/>
          </a:prstGeom>
          <a:noFill/>
          <a:ln/>
        </p:spPr>
        <p:txBody>
          <a:bodyPr wrap="none" lIns="0" tIns="0" rIns="0" bIns="0" rtlCol="0" anchor="t"/>
          <a:lstStyle/>
          <a:p>
            <a:pPr algn="r" indent="0" marL="0">
              <a:buNone/>
            </a:pPr>
            <a:r>
              <a:rPr lang="en-US" sz="1125" b="1" dirty="0">
                <a:solidFill>
                  <a:srgbClr val="2B2A22"/>
                </a:solidFill>
                <a:latin typeface="Microsoft YaHei" pitchFamily="34" charset="0"/>
                <a:ea typeface="Microsoft YaHei" pitchFamily="34" charset="-122"/>
                <a:cs typeface="Microsoft YaHei" pitchFamily="34" charset="-120"/>
              </a:rPr>
              <a:t>Unused 2026 void</a:t>
            </a:r>
            <a:endParaRPr lang="en-US" sz="1125" dirty="0">
              <a:latin typeface="Microsoft YaHei" pitchFamily="34" charset="0"/>
              <a:ea typeface="Microsoft YaHei" pitchFamily="34" charset="-122"/>
              <a:cs typeface="Microsoft YaHei" pitchFamily="34" charset="-120"/>
            </a:endParaRPr>
          </a:p>
        </p:txBody>
      </p:sp>
      <p:sp>
        <p:nvSpPr>
          <p:cNvPr id="76" name="Text 74"/>
          <p:cNvSpPr/>
          <p:nvPr/>
        </p:nvSpPr>
        <p:spPr>
          <a:xfrm>
            <a:off x="0" y="2137939"/>
            <a:ext cx="10803007" cy="137160"/>
          </a:xfrm>
          <a:prstGeom prst="rect">
            <a:avLst/>
          </a:prstGeom>
          <a:noFill/>
          <a:ln/>
        </p:spPr>
        <p:txBody>
          <a:bodyPr wrap="none" lIns="0" tIns="0" rIns="0" bIns="0" rtlCol="0" anchor="t"/>
          <a:lstStyle/>
          <a:p>
            <a:pPr algn="r" indent="0" marL="0">
              <a:buNone/>
            </a:pPr>
            <a:r>
              <a:rPr lang="en-US" sz="900" dirty="0">
                <a:solidFill>
                  <a:srgbClr val="656155"/>
                </a:solidFill>
                <a:latin typeface="Microsoft YaHei" pitchFamily="34" charset="0"/>
                <a:ea typeface="Microsoft YaHei" pitchFamily="34" charset="-122"/>
                <a:cs typeface="Microsoft YaHei" pitchFamily="34" charset="-120"/>
              </a:rPr>
              <a:t>Resale only in 2027</a:t>
            </a:r>
            <a:endParaRPr lang="en-US" sz="900" dirty="0">
              <a:latin typeface="Microsoft YaHei" pitchFamily="34" charset="0"/>
              <a:ea typeface="Microsoft YaHei" pitchFamily="34" charset="-122"/>
              <a:cs typeface="Microsoft YaHei" pitchFamily="34" charset="-120"/>
            </a:endParaRPr>
          </a:p>
        </p:txBody>
      </p:sp>
      <p:sp>
        <p:nvSpPr>
          <p:cNvPr id="77" name="Shape 75"/>
          <p:cNvSpPr/>
          <p:nvPr/>
        </p:nvSpPr>
        <p:spPr>
          <a:xfrm>
            <a:off x="614363" y="3662362"/>
            <a:ext cx="2352675" cy="1247775"/>
          </a:xfrm>
          <a:prstGeom prst="roundRect">
            <a:avLst>
              <a:gd name="adj" fmla="val 4580"/>
            </a:avLst>
          </a:prstGeom>
          <a:solidFill>
            <a:srgbClr val="F7F3E8"/>
          </a:solidFill>
          <a:ln w="9525">
            <a:solidFill>
              <a:srgbClr val="D8D0BC"/>
            </a:solidFill>
            <a:prstDash val="solid"/>
          </a:ln>
        </p:spPr>
      </p:sp>
      <p:sp>
        <p:nvSpPr>
          <p:cNvPr id="78" name="Text 76"/>
          <p:cNvSpPr/>
          <p:nvPr/>
        </p:nvSpPr>
        <p:spPr>
          <a:xfrm>
            <a:off x="800100" y="3836135"/>
            <a:ext cx="11391900" cy="148590"/>
          </a:xfrm>
          <a:prstGeom prst="rect">
            <a:avLst/>
          </a:prstGeom>
          <a:noFill/>
          <a:ln/>
        </p:spPr>
        <p:txBody>
          <a:bodyPr wrap="none" lIns="0" tIns="0" rIns="0" bIns="0" rtlCol="0" anchor="t"/>
          <a:lstStyle/>
          <a:p>
            <a:pPr algn="l" indent="0" marL="0">
              <a:buNone/>
            </a:pPr>
            <a:r>
              <a:rPr lang="en-US" sz="975" b="1" dirty="0">
                <a:solidFill>
                  <a:srgbClr val="656155"/>
                </a:solidFill>
                <a:latin typeface="Consolas" pitchFamily="34" charset="0"/>
                <a:ea typeface="Microsoft YaHei" pitchFamily="34" charset="-122"/>
                <a:cs typeface="Consolas" pitchFamily="34" charset="-120"/>
              </a:rPr>
              <a:t>Q1 2026 price</a:t>
            </a:r>
            <a:endParaRPr lang="en-US" sz="975" dirty="0">
              <a:latin typeface="Consolas" pitchFamily="34" charset="0"/>
              <a:ea typeface="Microsoft YaHei" pitchFamily="34" charset="-122"/>
              <a:cs typeface="Consolas" pitchFamily="34" charset="-120"/>
            </a:endParaRPr>
          </a:p>
        </p:txBody>
      </p:sp>
      <p:sp>
        <p:nvSpPr>
          <p:cNvPr id="79" name="Text 77"/>
          <p:cNvSpPr/>
          <p:nvPr/>
        </p:nvSpPr>
        <p:spPr>
          <a:xfrm>
            <a:off x="800100" y="4041349"/>
            <a:ext cx="11391900" cy="457200"/>
          </a:xfrm>
          <a:prstGeom prst="rect">
            <a:avLst/>
          </a:prstGeom>
          <a:noFill/>
          <a:ln/>
        </p:spPr>
        <p:txBody>
          <a:bodyPr wrap="none" lIns="0" tIns="0" rIns="0" bIns="0" rtlCol="0" anchor="t"/>
          <a:lstStyle/>
          <a:p>
            <a:pPr algn="l" indent="0" marL="0">
              <a:buNone/>
            </a:pPr>
            <a:r>
              <a:rPr lang="en-US" sz="3000" b="1" dirty="0">
                <a:solidFill>
                  <a:srgbClr val="2B2A22"/>
                </a:solidFill>
                <a:latin typeface="Consolas" pitchFamily="34" charset="0"/>
                <a:ea typeface="Microsoft YaHei" pitchFamily="34" charset="-122"/>
                <a:cs typeface="Consolas" pitchFamily="34" charset="-120"/>
              </a:rPr>
              <a:t>€75.36</a:t>
            </a:r>
            <a:endParaRPr lang="en-US" sz="3000" dirty="0">
              <a:latin typeface="Consolas" pitchFamily="34" charset="0"/>
              <a:ea typeface="Microsoft YaHei" pitchFamily="34" charset="-122"/>
              <a:cs typeface="Consolas" pitchFamily="34" charset="-120"/>
            </a:endParaRPr>
          </a:p>
        </p:txBody>
      </p:sp>
      <p:sp>
        <p:nvSpPr>
          <p:cNvPr id="80" name="Text 78"/>
          <p:cNvSpPr/>
          <p:nvPr/>
        </p:nvSpPr>
        <p:spPr>
          <a:xfrm>
            <a:off x="800100" y="4566814"/>
            <a:ext cx="11391900"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Published · 2026-04-07</a:t>
            </a:r>
            <a:endParaRPr lang="en-US" sz="900" dirty="0">
              <a:latin typeface="Microsoft YaHei" pitchFamily="34" charset="0"/>
              <a:ea typeface="Microsoft YaHei" pitchFamily="34" charset="-122"/>
              <a:cs typeface="Microsoft YaHei" pitchFamily="34" charset="-120"/>
            </a:endParaRPr>
          </a:p>
        </p:txBody>
      </p:sp>
      <p:sp>
        <p:nvSpPr>
          <p:cNvPr id="81" name="Shape 79"/>
          <p:cNvSpPr/>
          <p:nvPr/>
        </p:nvSpPr>
        <p:spPr>
          <a:xfrm>
            <a:off x="3128963" y="3662362"/>
            <a:ext cx="2352675" cy="1247775"/>
          </a:xfrm>
          <a:prstGeom prst="roundRect">
            <a:avLst>
              <a:gd name="adj" fmla="val 4580"/>
            </a:avLst>
          </a:prstGeom>
          <a:solidFill>
            <a:srgbClr val="F7F3E8"/>
          </a:solidFill>
          <a:ln w="9525">
            <a:solidFill>
              <a:srgbClr val="D8D0BC"/>
            </a:solidFill>
            <a:prstDash val="solid"/>
          </a:ln>
        </p:spPr>
      </p:sp>
      <p:sp>
        <p:nvSpPr>
          <p:cNvPr id="82" name="Text 80"/>
          <p:cNvSpPr/>
          <p:nvPr/>
        </p:nvSpPr>
        <p:spPr>
          <a:xfrm>
            <a:off x="3314700" y="3836135"/>
            <a:ext cx="8877300" cy="148590"/>
          </a:xfrm>
          <a:prstGeom prst="rect">
            <a:avLst/>
          </a:prstGeom>
          <a:noFill/>
          <a:ln/>
        </p:spPr>
        <p:txBody>
          <a:bodyPr wrap="none" lIns="0" tIns="0" rIns="0" bIns="0" rtlCol="0" anchor="t"/>
          <a:lstStyle/>
          <a:p>
            <a:pPr algn="l" indent="0" marL="0">
              <a:buNone/>
            </a:pPr>
            <a:r>
              <a:rPr lang="en-US" sz="975" b="1" dirty="0">
                <a:solidFill>
                  <a:srgbClr val="656155"/>
                </a:solidFill>
                <a:latin typeface="Consolas" pitchFamily="34" charset="0"/>
                <a:ea typeface="Microsoft YaHei" pitchFamily="34" charset="-122"/>
                <a:cs typeface="Consolas" pitchFamily="34" charset="-120"/>
              </a:rPr>
              <a:t>Q2 2026 price</a:t>
            </a:r>
            <a:endParaRPr lang="en-US" sz="975" dirty="0">
              <a:latin typeface="Consolas" pitchFamily="34" charset="0"/>
              <a:ea typeface="Microsoft YaHei" pitchFamily="34" charset="-122"/>
              <a:cs typeface="Consolas" pitchFamily="34" charset="-120"/>
            </a:endParaRPr>
          </a:p>
        </p:txBody>
      </p:sp>
      <p:sp>
        <p:nvSpPr>
          <p:cNvPr id="83" name="Text 81"/>
          <p:cNvSpPr/>
          <p:nvPr/>
        </p:nvSpPr>
        <p:spPr>
          <a:xfrm>
            <a:off x="3314700" y="4041349"/>
            <a:ext cx="8877300" cy="457200"/>
          </a:xfrm>
          <a:prstGeom prst="rect">
            <a:avLst/>
          </a:prstGeom>
          <a:noFill/>
          <a:ln/>
        </p:spPr>
        <p:txBody>
          <a:bodyPr wrap="none" lIns="0" tIns="0" rIns="0" bIns="0" rtlCol="0" anchor="t"/>
          <a:lstStyle/>
          <a:p>
            <a:pPr algn="l" indent="0" marL="0">
              <a:buNone/>
            </a:pPr>
            <a:r>
              <a:rPr lang="en-US" sz="3000" b="1" dirty="0">
                <a:solidFill>
                  <a:srgbClr val="2B2A22"/>
                </a:solidFill>
                <a:latin typeface="Consolas" pitchFamily="34" charset="0"/>
                <a:ea typeface="Microsoft YaHei" pitchFamily="34" charset="-122"/>
                <a:cs typeface="Consolas" pitchFamily="34" charset="-120"/>
              </a:rPr>
              <a:t>€75.28</a:t>
            </a:r>
            <a:endParaRPr lang="en-US" sz="3000" dirty="0">
              <a:latin typeface="Consolas" pitchFamily="34" charset="0"/>
              <a:ea typeface="Microsoft YaHei" pitchFamily="34" charset="-122"/>
              <a:cs typeface="Consolas" pitchFamily="34" charset="-120"/>
            </a:endParaRPr>
          </a:p>
        </p:txBody>
      </p:sp>
      <p:sp>
        <p:nvSpPr>
          <p:cNvPr id="84" name="Text 82"/>
          <p:cNvSpPr/>
          <p:nvPr/>
        </p:nvSpPr>
        <p:spPr>
          <a:xfrm>
            <a:off x="3314700" y="4566814"/>
            <a:ext cx="8877300"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Published · 2026-07-06</a:t>
            </a:r>
            <a:endParaRPr lang="en-US" sz="900" dirty="0">
              <a:latin typeface="Microsoft YaHei" pitchFamily="34" charset="0"/>
              <a:ea typeface="Microsoft YaHei" pitchFamily="34" charset="-122"/>
              <a:cs typeface="Microsoft YaHei" pitchFamily="34" charset="-120"/>
            </a:endParaRPr>
          </a:p>
        </p:txBody>
      </p:sp>
      <p:sp>
        <p:nvSpPr>
          <p:cNvPr id="85" name="Shape 83"/>
          <p:cNvSpPr/>
          <p:nvPr/>
        </p:nvSpPr>
        <p:spPr>
          <a:xfrm>
            <a:off x="5643563" y="3662362"/>
            <a:ext cx="2352675" cy="1247775"/>
          </a:xfrm>
          <a:prstGeom prst="roundRect">
            <a:avLst>
              <a:gd name="adj" fmla="val 4580"/>
            </a:avLst>
          </a:prstGeom>
          <a:solidFill>
            <a:srgbClr val="F7F3E8"/>
          </a:solidFill>
          <a:ln w="9525">
            <a:solidFill>
              <a:srgbClr val="D8D0BC"/>
            </a:solidFill>
            <a:prstDash val="solid"/>
          </a:ln>
        </p:spPr>
      </p:sp>
      <p:sp>
        <p:nvSpPr>
          <p:cNvPr id="86" name="Text 84"/>
          <p:cNvSpPr/>
          <p:nvPr/>
        </p:nvSpPr>
        <p:spPr>
          <a:xfrm>
            <a:off x="5829300" y="3836135"/>
            <a:ext cx="6362700" cy="148590"/>
          </a:xfrm>
          <a:prstGeom prst="rect">
            <a:avLst/>
          </a:prstGeom>
          <a:noFill/>
          <a:ln/>
        </p:spPr>
        <p:txBody>
          <a:bodyPr wrap="none" lIns="0" tIns="0" rIns="0" bIns="0" rtlCol="0" anchor="t"/>
          <a:lstStyle/>
          <a:p>
            <a:pPr algn="l" indent="0" marL="0">
              <a:buNone/>
            </a:pPr>
            <a:r>
              <a:rPr lang="en-US" sz="975" b="1" dirty="0">
                <a:solidFill>
                  <a:srgbClr val="656155"/>
                </a:solidFill>
                <a:latin typeface="Consolas" pitchFamily="34" charset="0"/>
                <a:ea typeface="Microsoft YaHei" pitchFamily="34" charset="-122"/>
                <a:cs typeface="Consolas" pitchFamily="34" charset="-120"/>
              </a:rPr>
              <a:t>Q3 2026 price</a:t>
            </a:r>
            <a:endParaRPr lang="en-US" sz="975" dirty="0">
              <a:latin typeface="Consolas" pitchFamily="34" charset="0"/>
              <a:ea typeface="Microsoft YaHei" pitchFamily="34" charset="-122"/>
              <a:cs typeface="Consolas" pitchFamily="34" charset="-120"/>
            </a:endParaRPr>
          </a:p>
        </p:txBody>
      </p:sp>
      <p:sp>
        <p:nvSpPr>
          <p:cNvPr id="87" name="Text 85"/>
          <p:cNvSpPr/>
          <p:nvPr/>
        </p:nvSpPr>
        <p:spPr>
          <a:xfrm>
            <a:off x="5829300" y="4041349"/>
            <a:ext cx="6362700" cy="457200"/>
          </a:xfrm>
          <a:prstGeom prst="rect">
            <a:avLst/>
          </a:prstGeom>
          <a:noFill/>
          <a:ln/>
        </p:spPr>
        <p:txBody>
          <a:bodyPr wrap="none" lIns="0" tIns="0" rIns="0" bIns="0" rtlCol="0" anchor="t"/>
          <a:lstStyle/>
          <a:p>
            <a:pPr algn="l" indent="0" marL="0">
              <a:buNone/>
            </a:pPr>
            <a:r>
              <a:rPr lang="en-US" sz="3000" b="1" dirty="0">
                <a:solidFill>
                  <a:srgbClr val="B25E38"/>
                </a:solidFill>
                <a:latin typeface="Consolas" pitchFamily="34" charset="0"/>
                <a:ea typeface="Microsoft YaHei" pitchFamily="34" charset="-122"/>
                <a:cs typeface="Consolas" pitchFamily="34" charset="-120"/>
              </a:rPr>
              <a:t>€82.32</a:t>
            </a:r>
            <a:endParaRPr lang="en-US" sz="3000" dirty="0">
              <a:latin typeface="Consolas" pitchFamily="34" charset="0"/>
              <a:ea typeface="Microsoft YaHei" pitchFamily="34" charset="-122"/>
              <a:cs typeface="Consolas" pitchFamily="34" charset="-120"/>
            </a:endParaRPr>
          </a:p>
        </p:txBody>
      </p:sp>
      <p:sp>
        <p:nvSpPr>
          <p:cNvPr id="88" name="Text 86"/>
          <p:cNvSpPr/>
          <p:nvPr/>
        </p:nvSpPr>
        <p:spPr>
          <a:xfrm>
            <a:off x="5829300" y="4566814"/>
            <a:ext cx="6362700"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Recalculated by the legal method</a:t>
            </a:r>
            <a:endParaRPr lang="en-US" sz="900" dirty="0">
              <a:latin typeface="Microsoft YaHei" pitchFamily="34" charset="0"/>
              <a:ea typeface="Microsoft YaHei" pitchFamily="34" charset="-122"/>
              <a:cs typeface="Microsoft YaHei" pitchFamily="34" charset="-120"/>
            </a:endParaRPr>
          </a:p>
        </p:txBody>
      </p:sp>
      <p:sp>
        <p:nvSpPr>
          <p:cNvPr id="89" name="Shape 87"/>
          <p:cNvSpPr/>
          <p:nvPr/>
        </p:nvSpPr>
        <p:spPr>
          <a:xfrm>
            <a:off x="7119938" y="3805237"/>
            <a:ext cx="685800" cy="200025"/>
          </a:xfrm>
          <a:prstGeom prst="roundRect">
            <a:avLst>
              <a:gd name="adj" fmla="val 50000"/>
            </a:avLst>
          </a:prstGeom>
          <a:noFill/>
          <a:ln w="9525">
            <a:solidFill>
              <a:srgbClr val="8C7B54"/>
            </a:solidFill>
            <a:prstDash val="solid"/>
          </a:ln>
        </p:spPr>
      </p:sp>
      <p:sp>
        <p:nvSpPr>
          <p:cNvPr id="90" name="Text 88"/>
          <p:cNvSpPr/>
          <p:nvPr/>
        </p:nvSpPr>
        <p:spPr>
          <a:xfrm>
            <a:off x="2733675" y="3842914"/>
            <a:ext cx="9458325" cy="137160"/>
          </a:xfrm>
          <a:prstGeom prst="rect">
            <a:avLst/>
          </a:prstGeom>
          <a:noFill/>
          <a:ln/>
        </p:spPr>
        <p:txBody>
          <a:bodyPr wrap="none" lIns="0" tIns="0" rIns="0" bIns="0" rtlCol="0" anchor="t"/>
          <a:lstStyle/>
          <a:p>
            <a:pPr algn="ctr" indent="0" marL="0">
              <a:buNone/>
            </a:pPr>
            <a:r>
              <a:rPr lang="en-US" sz="900" b="1" dirty="0">
                <a:solidFill>
                  <a:srgbClr val="796B4A"/>
                </a:solidFill>
                <a:latin typeface="Microsoft YaHei" pitchFamily="34" charset="0"/>
                <a:ea typeface="Microsoft YaHei" pitchFamily="34" charset="-122"/>
                <a:cs typeface="Microsoft YaHei" pitchFamily="34" charset="-120"/>
              </a:rPr>
              <a:t>Pending</a:t>
            </a:r>
            <a:endParaRPr lang="en-US" sz="900" dirty="0">
              <a:latin typeface="Microsoft YaHei" pitchFamily="34" charset="0"/>
              <a:ea typeface="Microsoft YaHei" pitchFamily="34" charset="-122"/>
              <a:cs typeface="Microsoft YaHei" pitchFamily="34" charset="-120"/>
            </a:endParaRPr>
          </a:p>
        </p:txBody>
      </p:sp>
      <p:sp>
        <p:nvSpPr>
          <p:cNvPr id="91" name="Shape 89"/>
          <p:cNvSpPr/>
          <p:nvPr/>
        </p:nvSpPr>
        <p:spPr>
          <a:xfrm>
            <a:off x="8305800" y="3657600"/>
            <a:ext cx="3276600" cy="1257300"/>
          </a:xfrm>
          <a:prstGeom prst="roundRect">
            <a:avLst>
              <a:gd name="adj" fmla="val 4545"/>
            </a:avLst>
          </a:prstGeom>
          <a:solidFill>
            <a:srgbClr val="E0DFD0"/>
          </a:solidFill>
          <a:ln/>
        </p:spPr>
      </p:sp>
      <p:sp>
        <p:nvSpPr>
          <p:cNvPr id="92" name="Shape 90"/>
          <p:cNvSpPr/>
          <p:nvPr/>
        </p:nvSpPr>
        <p:spPr>
          <a:xfrm>
            <a:off x="8583613" y="3944144"/>
            <a:ext cx="6548" cy="61119"/>
          </a:xfrm>
          <a:custGeom>
            <a:avLst/>
            <a:gdLst/>
            <a:ahLst/>
            <a:cxnLst/>
            <a:rect l="l" t="t" r="r" b="b"/>
            <a:pathLst>
              <a:path w="6548" h="61119">
                <a:moveTo>
                  <a:pt x="0" y="61119"/>
                </a:moveTo>
                <a:lnTo>
                  <a:pt x="0" y="0"/>
                </a:lnTo>
              </a:path>
            </a:pathLst>
          </a:custGeom>
          <a:noFill/>
          <a:ln w="17463">
            <a:solidFill>
              <a:srgbClr val="4D5D39"/>
            </a:solidFill>
            <a:prstDash val="solid"/>
          </a:ln>
        </p:spPr>
      </p:sp>
      <p:sp>
        <p:nvSpPr>
          <p:cNvPr id="93" name="Shape 91"/>
          <p:cNvSpPr/>
          <p:nvPr/>
        </p:nvSpPr>
        <p:spPr>
          <a:xfrm>
            <a:off x="8522494" y="3865567"/>
            <a:ext cx="157171" cy="43652"/>
          </a:xfrm>
          <a:custGeom>
            <a:avLst/>
            <a:gdLst/>
            <a:ahLst/>
            <a:cxnLst/>
            <a:rect l="l" t="t" r="r" b="b"/>
            <a:pathLst>
              <a:path w="157171" h="43652">
                <a:moveTo>
                  <a:pt x="70889" y="1785"/>
                </a:moveTo>
                <a:arcTo hR="17463" wR="17463" stAng="14631853" swAng="3136294"/>
                <a:lnTo>
                  <a:pt x="154727" y="35366"/>
                </a:lnTo>
                <a:arcTo hR="4366" wR="4366" stAng="17766200" swAng="9240706"/>
                <a:lnTo>
                  <a:pt x="4366" y="43652"/>
                </a:lnTo>
                <a:arcTo hR="4366" wR="4366" stAng="5399984" swAng="9233800"/>
                <a:close/>
              </a:path>
            </a:pathLst>
          </a:custGeom>
          <a:noFill/>
          <a:ln w="17463">
            <a:solidFill>
              <a:srgbClr val="4D5D39"/>
            </a:solidFill>
            <a:prstDash val="solid"/>
          </a:ln>
        </p:spPr>
      </p:sp>
      <p:sp>
        <p:nvSpPr>
          <p:cNvPr id="94" name="Shape 92"/>
          <p:cNvSpPr/>
          <p:nvPr/>
        </p:nvSpPr>
        <p:spPr>
          <a:xfrm>
            <a:off x="8618538" y="3944144"/>
            <a:ext cx="6548" cy="61119"/>
          </a:xfrm>
          <a:custGeom>
            <a:avLst/>
            <a:gdLst/>
            <a:ahLst/>
            <a:cxnLst/>
            <a:rect l="l" t="t" r="r" b="b"/>
            <a:pathLst>
              <a:path w="6548" h="61119">
                <a:moveTo>
                  <a:pt x="0" y="61119"/>
                </a:moveTo>
                <a:lnTo>
                  <a:pt x="0" y="0"/>
                </a:lnTo>
              </a:path>
            </a:pathLst>
          </a:custGeom>
          <a:noFill/>
          <a:ln w="17463">
            <a:solidFill>
              <a:srgbClr val="4D5D39"/>
            </a:solidFill>
            <a:prstDash val="solid"/>
          </a:ln>
        </p:spPr>
      </p:sp>
      <p:sp>
        <p:nvSpPr>
          <p:cNvPr id="95" name="Shape 93"/>
          <p:cNvSpPr/>
          <p:nvPr/>
        </p:nvSpPr>
        <p:spPr>
          <a:xfrm>
            <a:off x="8653463" y="3944144"/>
            <a:ext cx="6548" cy="61119"/>
          </a:xfrm>
          <a:custGeom>
            <a:avLst/>
            <a:gdLst/>
            <a:ahLst/>
            <a:cxnLst/>
            <a:rect l="l" t="t" r="r" b="b"/>
            <a:pathLst>
              <a:path w="6548" h="61119">
                <a:moveTo>
                  <a:pt x="0" y="61119"/>
                </a:moveTo>
                <a:lnTo>
                  <a:pt x="0" y="0"/>
                </a:lnTo>
              </a:path>
            </a:pathLst>
          </a:custGeom>
          <a:noFill/>
          <a:ln w="17463">
            <a:solidFill>
              <a:srgbClr val="4D5D39"/>
            </a:solidFill>
            <a:prstDash val="solid"/>
          </a:ln>
        </p:spPr>
      </p:sp>
      <p:sp>
        <p:nvSpPr>
          <p:cNvPr id="96" name="Shape 94"/>
          <p:cNvSpPr/>
          <p:nvPr/>
        </p:nvSpPr>
        <p:spPr>
          <a:xfrm>
            <a:off x="8522494" y="4040188"/>
            <a:ext cx="157163" cy="6548"/>
          </a:xfrm>
          <a:custGeom>
            <a:avLst/>
            <a:gdLst/>
            <a:ahLst/>
            <a:cxnLst/>
            <a:rect l="l" t="t" r="r" b="b"/>
            <a:pathLst>
              <a:path w="157163" h="6548">
                <a:moveTo>
                  <a:pt x="0" y="0"/>
                </a:moveTo>
                <a:lnTo>
                  <a:pt x="157163" y="0"/>
                </a:lnTo>
              </a:path>
            </a:pathLst>
          </a:custGeom>
          <a:noFill/>
          <a:ln w="17463">
            <a:solidFill>
              <a:srgbClr val="4D5D39"/>
            </a:solidFill>
            <a:prstDash val="solid"/>
          </a:ln>
        </p:spPr>
      </p:sp>
      <p:sp>
        <p:nvSpPr>
          <p:cNvPr id="97" name="Shape 95"/>
          <p:cNvSpPr/>
          <p:nvPr/>
        </p:nvSpPr>
        <p:spPr>
          <a:xfrm>
            <a:off x="8548687" y="3944144"/>
            <a:ext cx="6548" cy="61119"/>
          </a:xfrm>
          <a:custGeom>
            <a:avLst/>
            <a:gdLst/>
            <a:ahLst/>
            <a:cxnLst/>
            <a:rect l="l" t="t" r="r" b="b"/>
            <a:pathLst>
              <a:path w="6548" h="61119">
                <a:moveTo>
                  <a:pt x="0" y="61119"/>
                </a:moveTo>
                <a:lnTo>
                  <a:pt x="0" y="0"/>
                </a:lnTo>
              </a:path>
            </a:pathLst>
          </a:custGeom>
          <a:noFill/>
          <a:ln w="17463">
            <a:solidFill>
              <a:srgbClr val="4D5D39"/>
            </a:solidFill>
            <a:prstDash val="solid"/>
          </a:ln>
        </p:spPr>
      </p:sp>
      <p:sp>
        <p:nvSpPr>
          <p:cNvPr id="98" name="Text 96"/>
          <p:cNvSpPr/>
          <p:nvPr/>
        </p:nvSpPr>
        <p:spPr>
          <a:xfrm>
            <a:off x="8801100" y="3853885"/>
            <a:ext cx="3390900" cy="182880"/>
          </a:xfrm>
          <a:prstGeom prst="rect">
            <a:avLst/>
          </a:prstGeom>
          <a:noFill/>
          <a:ln/>
        </p:spPr>
        <p:txBody>
          <a:bodyPr wrap="none" lIns="0" tIns="0" rIns="0" bIns="0" rtlCol="0" anchor="t"/>
          <a:lstStyle/>
          <a:p>
            <a:pPr algn="l" indent="0" marL="0">
              <a:buNone/>
            </a:pPr>
            <a:r>
              <a:rPr lang="en-US" sz="1200" b="1" dirty="0">
                <a:solidFill>
                  <a:srgbClr val="2B2A22"/>
                </a:solidFill>
                <a:latin typeface="Microsoft YaHei" pitchFamily="34" charset="0"/>
                <a:ea typeface="Microsoft YaHei" pitchFamily="34" charset="-122"/>
                <a:cs typeface="Microsoft YaHei" pitchFamily="34" charset="-120"/>
              </a:rPr>
              <a:t>Who pays</a:t>
            </a:r>
            <a:endParaRPr lang="en-US" sz="1200" dirty="0">
              <a:latin typeface="Microsoft YaHei" pitchFamily="34" charset="0"/>
              <a:ea typeface="Microsoft YaHei" pitchFamily="34" charset="-122"/>
              <a:cs typeface="Microsoft YaHei" pitchFamily="34" charset="-120"/>
            </a:endParaRPr>
          </a:p>
        </p:txBody>
      </p:sp>
      <p:sp>
        <p:nvSpPr>
          <p:cNvPr id="99" name="Text 97"/>
          <p:cNvSpPr/>
          <p:nvPr/>
        </p:nvSpPr>
        <p:spPr>
          <a:xfrm>
            <a:off x="8496300" y="4167848"/>
            <a:ext cx="3695700" cy="171450"/>
          </a:xfrm>
          <a:prstGeom prst="rect">
            <a:avLst/>
          </a:prstGeom>
          <a:noFill/>
          <a:ln/>
        </p:spPr>
        <p:txBody>
          <a:bodyPr wrap="none" lIns="0" tIns="0" rIns="0" bIns="0" rtlCol="0" anchor="t"/>
          <a:lstStyle/>
          <a:p>
            <a:pPr algn="l" indent="0" marL="0">
              <a:buNone/>
            </a:pPr>
            <a:r>
              <a:rPr lang="en-US" sz="1125" dirty="0">
                <a:solidFill>
                  <a:srgbClr val="2B2A22"/>
                </a:solidFill>
                <a:latin typeface="Microsoft YaHei" pitchFamily="34" charset="0"/>
                <a:ea typeface="Microsoft YaHei" pitchFamily="34" charset="-122"/>
                <a:cs typeface="Microsoft YaHei" pitchFamily="34" charset="-120"/>
              </a:rPr>
              <a:t>Legally the EU</a:t>
            </a:r>
            <a:pPr algn="l" indent="0" marL="0">
              <a:buNone/>
            </a:pPr>
            <a:r>
              <a:rPr lang="en-US" sz="1125" dirty="0">
                <a:solidFill>
                  <a:srgbClr val="2B2A22"/>
                </a:solidFill>
                <a:latin typeface="Microsoft YaHei" pitchFamily="34" charset="0"/>
                <a:ea typeface="Microsoft YaHei" pitchFamily="34" charset="-122"/>
                <a:cs typeface="Microsoft YaHei" pitchFamily="34" charset="-120"/>
              </a:rPr>
              <a:t>'</a:t>
            </a:r>
            <a:pPr algn="l" indent="0" marL="0">
              <a:buNone/>
            </a:pPr>
            <a:r>
              <a:rPr lang="en-US" sz="1125" dirty="0">
                <a:solidFill>
                  <a:srgbClr val="2B2A22"/>
                </a:solidFill>
                <a:latin typeface="Microsoft YaHei" pitchFamily="34" charset="0"/>
                <a:ea typeface="Microsoft YaHei" pitchFamily="34" charset="-122"/>
                <a:cs typeface="Microsoft YaHei" pitchFamily="34" charset="-120"/>
              </a:rPr>
              <a:t>s authorised CBAM</a:t>
            </a:r>
            <a:endParaRPr lang="en-US" sz="1125" dirty="0">
              <a:latin typeface="Microsoft YaHei" pitchFamily="34" charset="0"/>
              <a:ea typeface="Microsoft YaHei" pitchFamily="34" charset="-122"/>
              <a:cs typeface="Microsoft YaHei" pitchFamily="34" charset="-120"/>
            </a:endParaRPr>
          </a:p>
        </p:txBody>
      </p:sp>
      <p:sp>
        <p:nvSpPr>
          <p:cNvPr id="100" name="Text 98"/>
          <p:cNvSpPr/>
          <p:nvPr/>
        </p:nvSpPr>
        <p:spPr>
          <a:xfrm>
            <a:off x="8496300" y="4396448"/>
            <a:ext cx="3695700" cy="171450"/>
          </a:xfrm>
          <a:prstGeom prst="rect">
            <a:avLst/>
          </a:prstGeom>
          <a:noFill/>
          <a:ln/>
        </p:spPr>
        <p:txBody>
          <a:bodyPr wrap="none" lIns="0" tIns="0" rIns="0" bIns="0" rtlCol="0" anchor="t"/>
          <a:lstStyle/>
          <a:p>
            <a:pPr algn="l" indent="0" marL="0">
              <a:buNone/>
            </a:pPr>
            <a:r>
              <a:rPr lang="en-US" sz="1125" dirty="0">
                <a:solidFill>
                  <a:srgbClr val="2B2A22"/>
                </a:solidFill>
                <a:latin typeface="Microsoft YaHei" pitchFamily="34" charset="0"/>
                <a:ea typeface="Microsoft YaHei" pitchFamily="34" charset="-122"/>
                <a:cs typeface="Microsoft YaHei" pitchFamily="34" charset="-120"/>
              </a:rPr>
              <a:t>declarant, not our plant. Contracts decide</a:t>
            </a:r>
            <a:endParaRPr lang="en-US" sz="1125" dirty="0">
              <a:latin typeface="Microsoft YaHei" pitchFamily="34" charset="0"/>
              <a:ea typeface="Microsoft YaHei" pitchFamily="34" charset="-122"/>
              <a:cs typeface="Microsoft YaHei" pitchFamily="34" charset="-120"/>
            </a:endParaRPr>
          </a:p>
        </p:txBody>
      </p:sp>
      <p:sp>
        <p:nvSpPr>
          <p:cNvPr id="101" name="Text 99"/>
          <p:cNvSpPr/>
          <p:nvPr/>
        </p:nvSpPr>
        <p:spPr>
          <a:xfrm>
            <a:off x="8496300" y="4625048"/>
            <a:ext cx="3695700" cy="171450"/>
          </a:xfrm>
          <a:prstGeom prst="rect">
            <a:avLst/>
          </a:prstGeom>
          <a:noFill/>
          <a:ln/>
        </p:spPr>
        <p:txBody>
          <a:bodyPr wrap="none" lIns="0" tIns="0" rIns="0" bIns="0" rtlCol="0" anchor="t"/>
          <a:lstStyle/>
          <a:p>
            <a:pPr algn="l" indent="0" marL="0">
              <a:buNone/>
            </a:pPr>
            <a:r>
              <a:rPr lang="en-US" sz="1125" dirty="0">
                <a:solidFill>
                  <a:srgbClr val="2B2A22"/>
                </a:solidFill>
                <a:latin typeface="Microsoft YaHei" pitchFamily="34" charset="0"/>
                <a:ea typeface="Microsoft YaHei" pitchFamily="34" charset="-122"/>
                <a:cs typeface="Microsoft YaHei" pitchFamily="34" charset="-120"/>
              </a:rPr>
              <a:t>who bears it.</a:t>
            </a:r>
            <a:endParaRPr lang="en-US" sz="1125" dirty="0">
              <a:latin typeface="Microsoft YaHei" pitchFamily="34" charset="0"/>
              <a:ea typeface="Microsoft YaHei" pitchFamily="34" charset="-122"/>
              <a:cs typeface="Microsoft YaHei" pitchFamily="34" charset="-120"/>
            </a:endParaRPr>
          </a:p>
        </p:txBody>
      </p:sp>
      <p:sp>
        <p:nvSpPr>
          <p:cNvPr id="102" name="Shape 100"/>
          <p:cNvSpPr/>
          <p:nvPr/>
        </p:nvSpPr>
        <p:spPr>
          <a:xfrm>
            <a:off x="614363" y="5186363"/>
            <a:ext cx="4114800" cy="200025"/>
          </a:xfrm>
          <a:prstGeom prst="roundRect">
            <a:avLst>
              <a:gd name="adj" fmla="val 50000"/>
            </a:avLst>
          </a:prstGeom>
          <a:noFill/>
          <a:ln w="9525">
            <a:solidFill>
              <a:srgbClr val="8C7B54"/>
            </a:solidFill>
            <a:prstDash val="solid"/>
          </a:ln>
        </p:spPr>
      </p:sp>
      <p:sp>
        <p:nvSpPr>
          <p:cNvPr id="103" name="Text 101"/>
          <p:cNvSpPr/>
          <p:nvPr/>
        </p:nvSpPr>
        <p:spPr>
          <a:xfrm>
            <a:off x="0" y="5224039"/>
            <a:ext cx="5343525" cy="137160"/>
          </a:xfrm>
          <a:prstGeom prst="rect">
            <a:avLst/>
          </a:prstGeom>
          <a:noFill/>
          <a:ln/>
        </p:spPr>
        <p:txBody>
          <a:bodyPr wrap="none" lIns="0" tIns="0" rIns="0" bIns="0" rtlCol="0" anchor="t"/>
          <a:lstStyle/>
          <a:p>
            <a:pPr algn="ctr" indent="0" marL="0">
              <a:buNone/>
            </a:pPr>
            <a:r>
              <a:rPr lang="en-US" sz="900" b="1" dirty="0">
                <a:solidFill>
                  <a:srgbClr val="746748"/>
                </a:solidFill>
                <a:latin typeface="Microsoft YaHei" pitchFamily="34" charset="0"/>
                <a:ea typeface="Microsoft YaHei" pitchFamily="34" charset="-122"/>
                <a:cs typeface="Microsoft YaHei" pitchFamily="34" charset="-120"/>
              </a:rPr>
              <a:t>§ Regulation (EU) 2025/2083, amended Art. 6, 20, 22 to 24</a:t>
            </a:r>
            <a:endParaRPr lang="en-US" sz="900" dirty="0">
              <a:latin typeface="Microsoft YaHei" pitchFamily="34" charset="0"/>
              <a:ea typeface="Microsoft YaHei" pitchFamily="34" charset="-122"/>
              <a:cs typeface="Microsoft YaHei" pitchFamily="34" charset="-120"/>
            </a:endParaRPr>
          </a:p>
        </p:txBody>
      </p:sp>
      <p:sp>
        <p:nvSpPr>
          <p:cNvPr id="104" name="Text 102"/>
          <p:cNvSpPr/>
          <p:nvPr/>
        </p:nvSpPr>
        <p:spPr>
          <a:xfrm>
            <a:off x="609600" y="6186064"/>
            <a:ext cx="11582400"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Source: Regulation (EU) 2025/2083, European Commission price page, EEX auctions</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FE9DC"/>
          </a:solidFill>
          <a:ln/>
        </p:spPr>
      </p:sp>
      <p:sp>
        <p:nvSpPr>
          <p:cNvPr id="3" name="Shape 1"/>
          <p:cNvSpPr/>
          <p:nvPr/>
        </p:nvSpPr>
        <p:spPr>
          <a:xfrm>
            <a:off x="695325" y="250031"/>
            <a:ext cx="57150" cy="128588"/>
          </a:xfrm>
          <a:custGeom>
            <a:avLst/>
            <a:gdLst/>
            <a:ahLst/>
            <a:cxnLst/>
            <a:rect l="l" t="t" r="r" b="b"/>
            <a:pathLst>
              <a:path w="57150" h="128588">
                <a:moveTo>
                  <a:pt x="14288" y="46692"/>
                </a:moveTo>
                <a:lnTo>
                  <a:pt x="14288" y="28575"/>
                </a:lnTo>
                <a:arcTo hR="28575" wR="28575" stAng="10800000" swAng="5400000"/>
                <a:lnTo>
                  <a:pt x="53578" y="0"/>
                </a:lnTo>
                <a:arcTo hR="3572" wR="3572" stAng="16200000" swAng="5400000"/>
                <a:lnTo>
                  <a:pt x="57150" y="14288"/>
                </a:lnTo>
                <a:arcTo hR="28575" wR="28575" stAng="0" swAng="5400000"/>
                <a:arcTo hR="28575" wR="28575" stAng="16200000" swAng="-5400000"/>
                <a:cubicBezTo>
                  <a:pt x="0" y="85725"/>
                  <a:pt x="7144" y="92869"/>
                  <a:pt x="7144" y="107156"/>
                </a:cubicBezTo>
                <a:arcTo hR="35719" wR="35719" stAng="0" swAng="2212194"/>
              </a:path>
            </a:pathLst>
          </a:custGeom>
          <a:noFill/>
          <a:ln w="14288">
            <a:solidFill>
              <a:srgbClr val="4D5D39"/>
            </a:solidFill>
            <a:prstDash val="solid"/>
          </a:ln>
        </p:spPr>
      </p:sp>
      <p:sp>
        <p:nvSpPr>
          <p:cNvPr id="4" name="Shape 2"/>
          <p:cNvSpPr/>
          <p:nvPr/>
        </p:nvSpPr>
        <p:spPr>
          <a:xfrm>
            <a:off x="638175" y="285750"/>
            <a:ext cx="57150" cy="42863"/>
          </a:xfrm>
          <a:custGeom>
            <a:avLst/>
            <a:gdLst/>
            <a:ahLst/>
            <a:cxnLst/>
            <a:rect l="l" t="t" r="r" b="b"/>
            <a:pathLst>
              <a:path w="57150" h="42863">
                <a:moveTo>
                  <a:pt x="0" y="7144"/>
                </a:moveTo>
                <a:arcTo hR="35719" wR="35719" stAng="13987806" swAng="7612194"/>
                <a:arcTo hR="35719" wR="35719" stAng="3187806" swAng="7612194"/>
              </a:path>
            </a:pathLst>
          </a:custGeom>
          <a:noFill/>
          <a:ln w="14288">
            <a:solidFill>
              <a:srgbClr val="4D5D39"/>
            </a:solidFill>
            <a:prstDash val="solid"/>
          </a:ln>
        </p:spPr>
      </p:sp>
      <p:sp>
        <p:nvSpPr>
          <p:cNvPr id="5" name="Shape 3"/>
          <p:cNvSpPr/>
          <p:nvPr/>
        </p:nvSpPr>
        <p:spPr>
          <a:xfrm>
            <a:off x="645319" y="378619"/>
            <a:ext cx="100013" cy="5358"/>
          </a:xfrm>
          <a:custGeom>
            <a:avLst/>
            <a:gdLst/>
            <a:ahLst/>
            <a:cxnLst/>
            <a:rect l="l" t="t" r="r" b="b"/>
            <a:pathLst>
              <a:path w="100013" h="5358">
                <a:moveTo>
                  <a:pt x="0" y="0"/>
                </a:moveTo>
                <a:lnTo>
                  <a:pt x="100013" y="0"/>
                </a:lnTo>
              </a:path>
            </a:pathLst>
          </a:custGeom>
          <a:noFill/>
          <a:ln w="14288">
            <a:solidFill>
              <a:srgbClr val="4D5D39"/>
            </a:solidFill>
            <a:prstDash val="solid"/>
          </a:ln>
        </p:spPr>
      </p:sp>
      <p:sp>
        <p:nvSpPr>
          <p:cNvPr id="6" name="Text 4"/>
          <p:cNvSpPr/>
          <p:nvPr/>
        </p:nvSpPr>
        <p:spPr>
          <a:xfrm>
            <a:off x="609600" y="6557539"/>
            <a:ext cx="11582400"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Sustainability Department</a:t>
            </a:r>
            <a:endParaRPr lang="en-US" sz="900" dirty="0">
              <a:latin typeface="Microsoft YaHei" pitchFamily="34" charset="0"/>
              <a:ea typeface="Microsoft YaHei" pitchFamily="34" charset="-122"/>
              <a:cs typeface="Microsoft YaHei" pitchFamily="34" charset="-120"/>
            </a:endParaRPr>
          </a:p>
        </p:txBody>
      </p:sp>
      <p:sp>
        <p:nvSpPr>
          <p:cNvPr id="7" name="pptwise-slidenum-s0003"/>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656155"/>
                </a:solidFill>
                <a:latin typeface="Microsoft YaHei" pitchFamily="34" charset="0"/>
                <a:ea typeface="Microsoft YaHei" pitchFamily="34" charset="-122"/>
                <a:cs typeface="Microsoft YaHei" pitchFamily="34" charset="-120"/>
              </a:rPr>
              <a:t>4</a:t>
            </a:fld>
            <a:endParaRPr lang="en-US" sz="900" dirty="0">
              <a:latin typeface="Microsoft YaHei" pitchFamily="34" charset="0"/>
              <a:ea typeface="Microsoft YaHei" pitchFamily="34" charset="-122"/>
              <a:cs typeface="Microsoft YaHei" pitchFamily="34" charset="-120"/>
            </a:endParaRPr>
          </a:p>
        </p:txBody>
      </p:sp>
      <p:sp>
        <p:nvSpPr>
          <p:cNvPr id="8" name="Text 6"/>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 17</a:t>
            </a:r>
            <a:endParaRPr lang="en-US" sz="900" dirty="0">
              <a:latin typeface="Microsoft YaHei" pitchFamily="34" charset="0"/>
              <a:ea typeface="Microsoft YaHei" pitchFamily="34" charset="-122"/>
              <a:cs typeface="Microsoft YaHei" pitchFamily="34" charset="-120"/>
            </a:endParaRPr>
          </a:p>
        </p:txBody>
      </p:sp>
      <p:sp>
        <p:nvSpPr>
          <p:cNvPr id="9" name="Text 7"/>
          <p:cNvSpPr/>
          <p:nvPr/>
        </p:nvSpPr>
        <p:spPr>
          <a:xfrm>
            <a:off x="857250" y="252350"/>
            <a:ext cx="11334750" cy="148590"/>
          </a:xfrm>
          <a:prstGeom prst="rect">
            <a:avLst/>
          </a:prstGeom>
          <a:noFill/>
          <a:ln/>
        </p:spPr>
        <p:txBody>
          <a:bodyPr wrap="none" lIns="0" tIns="0" rIns="0" bIns="0" rtlCol="0" anchor="t"/>
          <a:lstStyle/>
          <a:p>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T</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h</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e</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 </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b</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i</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l</a:t>
            </a:r>
            <a:pPr algn="l" indent="0" marL="0">
              <a:buNone/>
            </a:pPr>
            <a:r>
              <a:rPr lang="en-US" sz="975" b="1" dirty="0">
                <a:solidFill>
                  <a:srgbClr val="4D5D39"/>
                </a:solidFill>
                <a:latin typeface="Microsoft YaHei" pitchFamily="34" charset="0"/>
                <a:ea typeface="Microsoft YaHei" pitchFamily="34" charset="-122"/>
                <a:cs typeface="Microsoft YaHei" pitchFamily="34" charset="-120"/>
              </a:rPr>
              <a:t>l</a:t>
            </a:r>
            <a:endParaRPr lang="en-US" sz="975" dirty="0">
              <a:latin typeface="Microsoft YaHei" pitchFamily="34" charset="0"/>
              <a:ea typeface="Microsoft YaHei" pitchFamily="34" charset="-122"/>
              <a:cs typeface="Microsoft YaHei" pitchFamily="34" charset="-120"/>
            </a:endParaRPr>
          </a:p>
        </p:txBody>
      </p:sp>
      <p:sp>
        <p:nvSpPr>
          <p:cNvPr id="10" name="Shape 8"/>
          <p:cNvSpPr/>
          <p:nvPr/>
        </p:nvSpPr>
        <p:spPr>
          <a:xfrm>
            <a:off x="8191500" y="342900"/>
            <a:ext cx="3390900" cy="0"/>
          </a:xfrm>
          <a:prstGeom prst="line">
            <a:avLst/>
          </a:prstGeom>
          <a:noFill/>
          <a:ln w="14288">
            <a:solidFill>
              <a:srgbClr val="D8D0BC"/>
            </a:solidFill>
            <a:prstDash val="solid"/>
          </a:ln>
        </p:spPr>
      </p:sp>
      <p:sp>
        <p:nvSpPr>
          <p:cNvPr id="11" name="Shape 9"/>
          <p:cNvSpPr/>
          <p:nvPr/>
        </p:nvSpPr>
        <p:spPr>
          <a:xfrm>
            <a:off x="8143875" y="295275"/>
            <a:ext cx="95250" cy="95250"/>
          </a:xfrm>
          <a:prstGeom prst="ellipse">
            <a:avLst/>
          </a:prstGeom>
          <a:solidFill>
            <a:srgbClr val="4D5D39"/>
          </a:solidFill>
          <a:ln w="14288">
            <a:solidFill>
              <a:srgbClr val="4D5D39"/>
            </a:solidFill>
            <a:prstDash val="solid"/>
          </a:ln>
        </p:spPr>
      </p:sp>
      <p:sp>
        <p:nvSpPr>
          <p:cNvPr id="12" name="Text 10"/>
          <p:cNvSpPr/>
          <p:nvPr/>
        </p:nvSpPr>
        <p:spPr>
          <a:xfrm>
            <a:off x="4191000" y="148870"/>
            <a:ext cx="8001000" cy="125730"/>
          </a:xfrm>
          <a:prstGeom prst="rect">
            <a:avLst/>
          </a:prstGeom>
          <a:noFill/>
          <a:ln/>
        </p:spPr>
        <p:txBody>
          <a:bodyPr wrap="none" lIns="0" tIns="0" rIns="0" bIns="0" rtlCol="0" anchor="t"/>
          <a:lstStyle/>
          <a:p>
            <a:pPr algn="ctr" indent="0" marL="0">
              <a:buNone/>
            </a:pPr>
            <a:r>
              <a:rPr lang="en-US" sz="825" b="1" dirty="0">
                <a:solidFill>
                  <a:srgbClr val="4D5D39"/>
                </a:solidFill>
                <a:latin typeface="Consolas" pitchFamily="34" charset="0"/>
                <a:ea typeface="Microsoft YaHei" pitchFamily="34" charset="-122"/>
                <a:cs typeface="Consolas" pitchFamily="34" charset="-120"/>
              </a:rPr>
              <a:t>2026</a:t>
            </a:r>
            <a:endParaRPr lang="en-US" sz="825" dirty="0">
              <a:latin typeface="Consolas" pitchFamily="34" charset="0"/>
              <a:ea typeface="Microsoft YaHei" pitchFamily="34" charset="-122"/>
              <a:cs typeface="Consolas" pitchFamily="34" charset="-120"/>
            </a:endParaRPr>
          </a:p>
        </p:txBody>
      </p:sp>
      <p:sp>
        <p:nvSpPr>
          <p:cNvPr id="13" name="Shape 11"/>
          <p:cNvSpPr/>
          <p:nvPr/>
        </p:nvSpPr>
        <p:spPr>
          <a:xfrm>
            <a:off x="8567738" y="295275"/>
            <a:ext cx="95250" cy="95250"/>
          </a:xfrm>
          <a:prstGeom prst="ellipse">
            <a:avLst/>
          </a:prstGeom>
          <a:solidFill>
            <a:srgbClr val="4D5D39"/>
          </a:solidFill>
          <a:ln w="14288">
            <a:solidFill>
              <a:srgbClr val="4D5D39"/>
            </a:solidFill>
            <a:prstDash val="solid"/>
          </a:ln>
        </p:spPr>
      </p:sp>
      <p:sp>
        <p:nvSpPr>
          <p:cNvPr id="14" name="Text 12"/>
          <p:cNvSpPr/>
          <p:nvPr/>
        </p:nvSpPr>
        <p:spPr>
          <a:xfrm>
            <a:off x="5038725" y="148870"/>
            <a:ext cx="7153275" cy="125730"/>
          </a:xfrm>
          <a:prstGeom prst="rect">
            <a:avLst/>
          </a:prstGeom>
          <a:noFill/>
          <a:ln/>
        </p:spPr>
        <p:txBody>
          <a:bodyPr wrap="none" lIns="0" tIns="0" rIns="0" bIns="0" rtlCol="0" anchor="t"/>
          <a:lstStyle/>
          <a:p>
            <a:pPr algn="ctr" indent="0" marL="0">
              <a:buNone/>
            </a:pPr>
            <a:r>
              <a:rPr lang="en-US" sz="825" b="1" dirty="0">
                <a:solidFill>
                  <a:srgbClr val="4D5D39"/>
                </a:solidFill>
                <a:latin typeface="Consolas" pitchFamily="34" charset="0"/>
                <a:ea typeface="Microsoft YaHei" pitchFamily="34" charset="-122"/>
                <a:cs typeface="Consolas" pitchFamily="34" charset="-120"/>
              </a:rPr>
              <a:t>2027</a:t>
            </a:r>
            <a:endParaRPr lang="en-US" sz="825" dirty="0">
              <a:latin typeface="Consolas" pitchFamily="34" charset="0"/>
              <a:ea typeface="Microsoft YaHei" pitchFamily="34" charset="-122"/>
              <a:cs typeface="Consolas" pitchFamily="34" charset="-120"/>
            </a:endParaRPr>
          </a:p>
        </p:txBody>
      </p:sp>
      <p:sp>
        <p:nvSpPr>
          <p:cNvPr id="15" name="Shape 13"/>
          <p:cNvSpPr/>
          <p:nvPr/>
        </p:nvSpPr>
        <p:spPr>
          <a:xfrm>
            <a:off x="8991600" y="295275"/>
            <a:ext cx="95250" cy="95250"/>
          </a:xfrm>
          <a:prstGeom prst="ellipse">
            <a:avLst/>
          </a:prstGeom>
          <a:solidFill>
            <a:srgbClr val="4D5D39"/>
          </a:solidFill>
          <a:ln w="14288">
            <a:solidFill>
              <a:srgbClr val="4D5D39"/>
            </a:solidFill>
            <a:prstDash val="solid"/>
          </a:ln>
        </p:spPr>
      </p:sp>
      <p:sp>
        <p:nvSpPr>
          <p:cNvPr id="16" name="Text 14"/>
          <p:cNvSpPr/>
          <p:nvPr/>
        </p:nvSpPr>
        <p:spPr>
          <a:xfrm>
            <a:off x="5886450" y="148870"/>
            <a:ext cx="6305550" cy="125730"/>
          </a:xfrm>
          <a:prstGeom prst="rect">
            <a:avLst/>
          </a:prstGeom>
          <a:noFill/>
          <a:ln/>
        </p:spPr>
        <p:txBody>
          <a:bodyPr wrap="none" lIns="0" tIns="0" rIns="0" bIns="0" rtlCol="0" anchor="t"/>
          <a:lstStyle/>
          <a:p>
            <a:pPr algn="ctr" indent="0" marL="0">
              <a:buNone/>
            </a:pPr>
            <a:r>
              <a:rPr lang="en-US" sz="825" b="1" dirty="0">
                <a:solidFill>
                  <a:srgbClr val="4D5D39"/>
                </a:solidFill>
                <a:latin typeface="Consolas" pitchFamily="34" charset="0"/>
                <a:ea typeface="Microsoft YaHei" pitchFamily="34" charset="-122"/>
                <a:cs typeface="Consolas" pitchFamily="34" charset="-120"/>
              </a:rPr>
              <a:t>2028</a:t>
            </a:r>
            <a:endParaRPr lang="en-US" sz="825" dirty="0">
              <a:latin typeface="Consolas" pitchFamily="34" charset="0"/>
              <a:ea typeface="Microsoft YaHei" pitchFamily="34" charset="-122"/>
              <a:cs typeface="Consolas" pitchFamily="34" charset="-120"/>
            </a:endParaRPr>
          </a:p>
        </p:txBody>
      </p:sp>
      <p:sp>
        <p:nvSpPr>
          <p:cNvPr id="17" name="Shape 15"/>
          <p:cNvSpPr/>
          <p:nvPr/>
        </p:nvSpPr>
        <p:spPr>
          <a:xfrm>
            <a:off x="9415463" y="295275"/>
            <a:ext cx="95250" cy="95250"/>
          </a:xfrm>
          <a:prstGeom prst="ellipse">
            <a:avLst/>
          </a:prstGeom>
          <a:solidFill>
            <a:srgbClr val="4D5D39"/>
          </a:solidFill>
          <a:ln w="14288">
            <a:solidFill>
              <a:srgbClr val="4D5D39"/>
            </a:solidFill>
            <a:prstDash val="solid"/>
          </a:ln>
        </p:spPr>
      </p:sp>
      <p:sp>
        <p:nvSpPr>
          <p:cNvPr id="18" name="Text 16"/>
          <p:cNvSpPr/>
          <p:nvPr/>
        </p:nvSpPr>
        <p:spPr>
          <a:xfrm>
            <a:off x="6734175" y="148870"/>
            <a:ext cx="5457825" cy="125730"/>
          </a:xfrm>
          <a:prstGeom prst="rect">
            <a:avLst/>
          </a:prstGeom>
          <a:noFill/>
          <a:ln/>
        </p:spPr>
        <p:txBody>
          <a:bodyPr wrap="none" lIns="0" tIns="0" rIns="0" bIns="0" rtlCol="0" anchor="t"/>
          <a:lstStyle/>
          <a:p>
            <a:pPr algn="ctr" indent="0" marL="0">
              <a:buNone/>
            </a:pPr>
            <a:r>
              <a:rPr lang="en-US" sz="825" b="1" dirty="0">
                <a:solidFill>
                  <a:srgbClr val="4D5D39"/>
                </a:solidFill>
                <a:latin typeface="Consolas" pitchFamily="34" charset="0"/>
                <a:ea typeface="Microsoft YaHei" pitchFamily="34" charset="-122"/>
                <a:cs typeface="Consolas" pitchFamily="34" charset="-120"/>
              </a:rPr>
              <a:t>2029</a:t>
            </a:r>
            <a:endParaRPr lang="en-US" sz="825" dirty="0">
              <a:latin typeface="Consolas" pitchFamily="34" charset="0"/>
              <a:ea typeface="Microsoft YaHei" pitchFamily="34" charset="-122"/>
              <a:cs typeface="Consolas" pitchFamily="34" charset="-120"/>
            </a:endParaRPr>
          </a:p>
        </p:txBody>
      </p:sp>
      <p:sp>
        <p:nvSpPr>
          <p:cNvPr id="19" name="Shape 17"/>
          <p:cNvSpPr/>
          <p:nvPr/>
        </p:nvSpPr>
        <p:spPr>
          <a:xfrm>
            <a:off x="9839325" y="295275"/>
            <a:ext cx="95250" cy="95250"/>
          </a:xfrm>
          <a:prstGeom prst="ellipse">
            <a:avLst/>
          </a:prstGeom>
          <a:solidFill>
            <a:srgbClr val="4D5D39"/>
          </a:solidFill>
          <a:ln w="14288">
            <a:solidFill>
              <a:srgbClr val="4D5D39"/>
            </a:solidFill>
            <a:prstDash val="solid"/>
          </a:ln>
        </p:spPr>
      </p:sp>
      <p:sp>
        <p:nvSpPr>
          <p:cNvPr id="20" name="Text 18"/>
          <p:cNvSpPr/>
          <p:nvPr/>
        </p:nvSpPr>
        <p:spPr>
          <a:xfrm>
            <a:off x="7581900" y="148870"/>
            <a:ext cx="4610100" cy="125730"/>
          </a:xfrm>
          <a:prstGeom prst="rect">
            <a:avLst/>
          </a:prstGeom>
          <a:noFill/>
          <a:ln/>
        </p:spPr>
        <p:txBody>
          <a:bodyPr wrap="none" lIns="0" tIns="0" rIns="0" bIns="0" rtlCol="0" anchor="t"/>
          <a:lstStyle/>
          <a:p>
            <a:pPr algn="ctr" indent="0" marL="0">
              <a:buNone/>
            </a:pPr>
            <a:r>
              <a:rPr lang="en-US" sz="825" b="1" dirty="0">
                <a:solidFill>
                  <a:srgbClr val="4D5D39"/>
                </a:solidFill>
                <a:latin typeface="Consolas" pitchFamily="34" charset="0"/>
                <a:ea typeface="Microsoft YaHei" pitchFamily="34" charset="-122"/>
                <a:cs typeface="Consolas" pitchFamily="34" charset="-120"/>
              </a:rPr>
              <a:t>2030</a:t>
            </a:r>
            <a:endParaRPr lang="en-US" sz="825" dirty="0">
              <a:latin typeface="Consolas" pitchFamily="34" charset="0"/>
              <a:ea typeface="Microsoft YaHei" pitchFamily="34" charset="-122"/>
              <a:cs typeface="Consolas" pitchFamily="34" charset="-120"/>
            </a:endParaRPr>
          </a:p>
        </p:txBody>
      </p:sp>
      <p:sp>
        <p:nvSpPr>
          <p:cNvPr id="21" name="Shape 19"/>
          <p:cNvSpPr/>
          <p:nvPr/>
        </p:nvSpPr>
        <p:spPr>
          <a:xfrm>
            <a:off x="10263188" y="295275"/>
            <a:ext cx="95250" cy="95250"/>
          </a:xfrm>
          <a:prstGeom prst="ellipse">
            <a:avLst/>
          </a:prstGeom>
          <a:solidFill>
            <a:srgbClr val="4D5D39"/>
          </a:solidFill>
          <a:ln w="14288">
            <a:solidFill>
              <a:srgbClr val="4D5D39"/>
            </a:solidFill>
            <a:prstDash val="solid"/>
          </a:ln>
        </p:spPr>
      </p:sp>
      <p:sp>
        <p:nvSpPr>
          <p:cNvPr id="22" name="Text 20"/>
          <p:cNvSpPr/>
          <p:nvPr/>
        </p:nvSpPr>
        <p:spPr>
          <a:xfrm>
            <a:off x="8429625" y="148870"/>
            <a:ext cx="3762375" cy="125730"/>
          </a:xfrm>
          <a:prstGeom prst="rect">
            <a:avLst/>
          </a:prstGeom>
          <a:noFill/>
          <a:ln/>
        </p:spPr>
        <p:txBody>
          <a:bodyPr wrap="none" lIns="0" tIns="0" rIns="0" bIns="0" rtlCol="0" anchor="t"/>
          <a:lstStyle/>
          <a:p>
            <a:pPr algn="ctr" indent="0" marL="0">
              <a:buNone/>
            </a:pPr>
            <a:r>
              <a:rPr lang="en-US" sz="825" b="1" dirty="0">
                <a:solidFill>
                  <a:srgbClr val="4D5D39"/>
                </a:solidFill>
                <a:latin typeface="Consolas" pitchFamily="34" charset="0"/>
                <a:ea typeface="Microsoft YaHei" pitchFamily="34" charset="-122"/>
                <a:cs typeface="Consolas" pitchFamily="34" charset="-120"/>
              </a:rPr>
              <a:t>2031</a:t>
            </a:r>
            <a:endParaRPr lang="en-US" sz="825" dirty="0">
              <a:latin typeface="Consolas" pitchFamily="34" charset="0"/>
              <a:ea typeface="Microsoft YaHei" pitchFamily="34" charset="-122"/>
              <a:cs typeface="Consolas" pitchFamily="34" charset="-120"/>
            </a:endParaRPr>
          </a:p>
        </p:txBody>
      </p:sp>
      <p:sp>
        <p:nvSpPr>
          <p:cNvPr id="23" name="Shape 21"/>
          <p:cNvSpPr/>
          <p:nvPr/>
        </p:nvSpPr>
        <p:spPr>
          <a:xfrm>
            <a:off x="10687050" y="295275"/>
            <a:ext cx="95250" cy="95250"/>
          </a:xfrm>
          <a:prstGeom prst="ellipse">
            <a:avLst/>
          </a:prstGeom>
          <a:solidFill>
            <a:srgbClr val="4D5D39"/>
          </a:solidFill>
          <a:ln w="14288">
            <a:solidFill>
              <a:srgbClr val="4D5D39"/>
            </a:solidFill>
            <a:prstDash val="solid"/>
          </a:ln>
        </p:spPr>
      </p:sp>
      <p:sp>
        <p:nvSpPr>
          <p:cNvPr id="24" name="Text 22"/>
          <p:cNvSpPr/>
          <p:nvPr/>
        </p:nvSpPr>
        <p:spPr>
          <a:xfrm>
            <a:off x="9277350" y="148870"/>
            <a:ext cx="2914650" cy="125730"/>
          </a:xfrm>
          <a:prstGeom prst="rect">
            <a:avLst/>
          </a:prstGeom>
          <a:noFill/>
          <a:ln/>
        </p:spPr>
        <p:txBody>
          <a:bodyPr wrap="none" lIns="0" tIns="0" rIns="0" bIns="0" rtlCol="0" anchor="t"/>
          <a:lstStyle/>
          <a:p>
            <a:pPr algn="ctr" indent="0" marL="0">
              <a:buNone/>
            </a:pPr>
            <a:r>
              <a:rPr lang="en-US" sz="825" b="1" dirty="0">
                <a:solidFill>
                  <a:srgbClr val="4D5D39"/>
                </a:solidFill>
                <a:latin typeface="Consolas" pitchFamily="34" charset="0"/>
                <a:ea typeface="Microsoft YaHei" pitchFamily="34" charset="-122"/>
                <a:cs typeface="Consolas" pitchFamily="34" charset="-120"/>
              </a:rPr>
              <a:t>2032</a:t>
            </a:r>
            <a:endParaRPr lang="en-US" sz="825" dirty="0">
              <a:latin typeface="Consolas" pitchFamily="34" charset="0"/>
              <a:ea typeface="Microsoft YaHei" pitchFamily="34" charset="-122"/>
              <a:cs typeface="Consolas" pitchFamily="34" charset="-120"/>
            </a:endParaRPr>
          </a:p>
        </p:txBody>
      </p:sp>
      <p:sp>
        <p:nvSpPr>
          <p:cNvPr id="25" name="Shape 23"/>
          <p:cNvSpPr/>
          <p:nvPr/>
        </p:nvSpPr>
        <p:spPr>
          <a:xfrm>
            <a:off x="11110913" y="295275"/>
            <a:ext cx="95250" cy="95250"/>
          </a:xfrm>
          <a:prstGeom prst="ellipse">
            <a:avLst/>
          </a:prstGeom>
          <a:solidFill>
            <a:srgbClr val="4D5D39"/>
          </a:solidFill>
          <a:ln w="14288">
            <a:solidFill>
              <a:srgbClr val="4D5D39"/>
            </a:solidFill>
            <a:prstDash val="solid"/>
          </a:ln>
        </p:spPr>
      </p:sp>
      <p:sp>
        <p:nvSpPr>
          <p:cNvPr id="26" name="Text 24"/>
          <p:cNvSpPr/>
          <p:nvPr/>
        </p:nvSpPr>
        <p:spPr>
          <a:xfrm>
            <a:off x="10125075" y="148870"/>
            <a:ext cx="2066925" cy="125730"/>
          </a:xfrm>
          <a:prstGeom prst="rect">
            <a:avLst/>
          </a:prstGeom>
          <a:noFill/>
          <a:ln/>
        </p:spPr>
        <p:txBody>
          <a:bodyPr wrap="none" lIns="0" tIns="0" rIns="0" bIns="0" rtlCol="0" anchor="t"/>
          <a:lstStyle/>
          <a:p>
            <a:pPr algn="ctr" indent="0" marL="0">
              <a:buNone/>
            </a:pPr>
            <a:r>
              <a:rPr lang="en-US" sz="825" b="1" dirty="0">
                <a:solidFill>
                  <a:srgbClr val="4D5D39"/>
                </a:solidFill>
                <a:latin typeface="Consolas" pitchFamily="34" charset="0"/>
                <a:ea typeface="Microsoft YaHei" pitchFamily="34" charset="-122"/>
                <a:cs typeface="Consolas" pitchFamily="34" charset="-120"/>
              </a:rPr>
              <a:t>2033</a:t>
            </a:r>
            <a:endParaRPr lang="en-US" sz="825" dirty="0">
              <a:latin typeface="Consolas" pitchFamily="34" charset="0"/>
              <a:ea typeface="Microsoft YaHei" pitchFamily="34" charset="-122"/>
              <a:cs typeface="Consolas" pitchFamily="34" charset="-120"/>
            </a:endParaRPr>
          </a:p>
        </p:txBody>
      </p:sp>
      <p:sp>
        <p:nvSpPr>
          <p:cNvPr id="27" name="Shape 25"/>
          <p:cNvSpPr/>
          <p:nvPr/>
        </p:nvSpPr>
        <p:spPr>
          <a:xfrm>
            <a:off x="11534775" y="295275"/>
            <a:ext cx="95250" cy="95250"/>
          </a:xfrm>
          <a:prstGeom prst="ellipse">
            <a:avLst/>
          </a:prstGeom>
          <a:solidFill>
            <a:srgbClr val="4D5D39"/>
          </a:solidFill>
          <a:ln w="14288">
            <a:solidFill>
              <a:srgbClr val="4D5D39"/>
            </a:solidFill>
            <a:prstDash val="solid"/>
          </a:ln>
        </p:spPr>
      </p:sp>
      <p:sp>
        <p:nvSpPr>
          <p:cNvPr id="28" name="Text 26"/>
          <p:cNvSpPr/>
          <p:nvPr/>
        </p:nvSpPr>
        <p:spPr>
          <a:xfrm>
            <a:off x="10972800" y="148870"/>
            <a:ext cx="1219200" cy="125730"/>
          </a:xfrm>
          <a:prstGeom prst="rect">
            <a:avLst/>
          </a:prstGeom>
          <a:noFill/>
          <a:ln/>
        </p:spPr>
        <p:txBody>
          <a:bodyPr wrap="none" lIns="0" tIns="0" rIns="0" bIns="0" rtlCol="0" anchor="t"/>
          <a:lstStyle/>
          <a:p>
            <a:pPr algn="ctr" indent="0" marL="0">
              <a:buNone/>
            </a:pPr>
            <a:r>
              <a:rPr lang="en-US" sz="825" b="1" dirty="0">
                <a:solidFill>
                  <a:srgbClr val="4D5D39"/>
                </a:solidFill>
                <a:latin typeface="Consolas" pitchFamily="34" charset="0"/>
                <a:ea typeface="Microsoft YaHei" pitchFamily="34" charset="-122"/>
                <a:cs typeface="Consolas" pitchFamily="34" charset="-120"/>
              </a:rPr>
              <a:t>2034</a:t>
            </a:r>
            <a:endParaRPr lang="en-US" sz="825" dirty="0">
              <a:latin typeface="Consolas" pitchFamily="34" charset="0"/>
              <a:ea typeface="Microsoft YaHei" pitchFamily="34" charset="-122"/>
              <a:cs typeface="Consolas" pitchFamily="34" charset="-120"/>
            </a:endParaRPr>
          </a:p>
        </p:txBody>
      </p:sp>
      <p:sp>
        <p:nvSpPr>
          <p:cNvPr id="29" name="Text 27"/>
          <p:cNvSpPr/>
          <p:nvPr/>
        </p:nvSpPr>
        <p:spPr>
          <a:xfrm>
            <a:off x="609600" y="1106221"/>
            <a:ext cx="11582400" cy="342900"/>
          </a:xfrm>
          <a:prstGeom prst="rect">
            <a:avLst/>
          </a:prstGeom>
          <a:noFill/>
          <a:ln/>
        </p:spPr>
        <p:txBody>
          <a:bodyPr wrap="none" lIns="0" tIns="0" rIns="0" bIns="0" rtlCol="0" anchor="t"/>
          <a:lstStyle/>
          <a:p>
            <a:pPr algn="l" indent="0" marL="0">
              <a:buNone/>
            </a:pPr>
            <a:r>
              <a:rPr lang="en-US" sz="2250" b="1" dirty="0">
                <a:solidFill>
                  <a:srgbClr val="2B2A22"/>
                </a:solidFill>
                <a:latin typeface="Microsoft YaHei" pitchFamily="34" charset="0"/>
                <a:ea typeface="Microsoft YaHei" pitchFamily="34" charset="-122"/>
                <a:cs typeface="Microsoft YaHei" pitchFamily="34" charset="-120"/>
              </a:rPr>
              <a:t>Coil on defaults: €164/t in 2026, €312/t in 2034</a:t>
            </a:r>
            <a:endParaRPr lang="en-US" sz="2250" dirty="0">
              <a:latin typeface="Microsoft YaHei" pitchFamily="34" charset="0"/>
              <a:ea typeface="Microsoft YaHei" pitchFamily="34" charset="-122"/>
              <a:cs typeface="Microsoft YaHei" pitchFamily="34" charset="-120"/>
            </a:endParaRPr>
          </a:p>
        </p:txBody>
      </p:sp>
      <p:sp>
        <p:nvSpPr>
          <p:cNvPr id="30" name="Shape 28"/>
          <p:cNvSpPr/>
          <p:nvPr/>
        </p:nvSpPr>
        <p:spPr>
          <a:xfrm>
            <a:off x="609600" y="1581150"/>
            <a:ext cx="10972800" cy="9525"/>
          </a:xfrm>
          <a:prstGeom prst="rect">
            <a:avLst/>
          </a:prstGeom>
          <a:solidFill>
            <a:srgbClr val="D8D0BC"/>
          </a:solidFill>
          <a:ln/>
        </p:spPr>
      </p:sp>
      <p:sp>
        <p:nvSpPr>
          <p:cNvPr id="31" name="Shape 29"/>
          <p:cNvSpPr/>
          <p:nvPr/>
        </p:nvSpPr>
        <p:spPr>
          <a:xfrm>
            <a:off x="1619250" y="4953000"/>
            <a:ext cx="6071875" cy="0"/>
          </a:xfrm>
          <a:prstGeom prst="line">
            <a:avLst/>
          </a:prstGeom>
          <a:noFill/>
          <a:ln w="9525">
            <a:solidFill>
              <a:srgbClr val="D8D0BC"/>
            </a:solidFill>
            <a:prstDash val="solid"/>
          </a:ln>
        </p:spPr>
      </p:sp>
      <p:sp>
        <p:nvSpPr>
          <p:cNvPr id="32" name="Text 30"/>
          <p:cNvSpPr/>
          <p:nvPr/>
        </p:nvSpPr>
        <p:spPr>
          <a:xfrm>
            <a:off x="0" y="4883340"/>
            <a:ext cx="1524000" cy="137160"/>
          </a:xfrm>
          <a:prstGeom prst="rect">
            <a:avLst/>
          </a:prstGeom>
          <a:noFill/>
          <a:ln/>
        </p:spPr>
        <p:txBody>
          <a:bodyPr wrap="none" lIns="0" tIns="0" rIns="0" bIns="0" rtlCol="0" anchor="t"/>
          <a:lstStyle/>
          <a:p>
            <a:pPr algn="r" indent="0" marL="0">
              <a:buNone/>
            </a:pPr>
            <a:r>
              <a:rPr lang="en-US" sz="900" dirty="0">
                <a:solidFill>
                  <a:srgbClr val="656155"/>
                </a:solidFill>
                <a:latin typeface="Consolas" pitchFamily="34" charset="0"/>
                <a:ea typeface="Microsoft YaHei" pitchFamily="34" charset="-122"/>
                <a:cs typeface="Consolas" pitchFamily="34" charset="-120"/>
              </a:rPr>
              <a:t>€0</a:t>
            </a:r>
            <a:endParaRPr lang="en-US" sz="900" dirty="0">
              <a:latin typeface="Consolas" pitchFamily="34" charset="0"/>
              <a:ea typeface="Microsoft YaHei" pitchFamily="34" charset="-122"/>
              <a:cs typeface="Consolas" pitchFamily="34" charset="-120"/>
            </a:endParaRPr>
          </a:p>
        </p:txBody>
      </p:sp>
      <p:sp>
        <p:nvSpPr>
          <p:cNvPr id="33" name="Shape 31"/>
          <p:cNvSpPr/>
          <p:nvPr/>
        </p:nvSpPr>
        <p:spPr>
          <a:xfrm>
            <a:off x="1619250" y="4109357"/>
            <a:ext cx="6071875" cy="0"/>
          </a:xfrm>
          <a:prstGeom prst="line">
            <a:avLst/>
          </a:prstGeom>
          <a:noFill/>
          <a:ln w="9525">
            <a:solidFill>
              <a:srgbClr val="D8D0BC"/>
            </a:solidFill>
            <a:prstDash val="solid"/>
          </a:ln>
        </p:spPr>
      </p:sp>
      <p:sp>
        <p:nvSpPr>
          <p:cNvPr id="34" name="Text 32"/>
          <p:cNvSpPr/>
          <p:nvPr/>
        </p:nvSpPr>
        <p:spPr>
          <a:xfrm>
            <a:off x="0" y="4039697"/>
            <a:ext cx="1524000" cy="137160"/>
          </a:xfrm>
          <a:prstGeom prst="rect">
            <a:avLst/>
          </a:prstGeom>
          <a:noFill/>
          <a:ln/>
        </p:spPr>
        <p:txBody>
          <a:bodyPr wrap="none" lIns="0" tIns="0" rIns="0" bIns="0" rtlCol="0" anchor="t"/>
          <a:lstStyle/>
          <a:p>
            <a:pPr algn="r" indent="0" marL="0">
              <a:buNone/>
            </a:pPr>
            <a:r>
              <a:rPr lang="en-US" sz="900" dirty="0">
                <a:solidFill>
                  <a:srgbClr val="656155"/>
                </a:solidFill>
                <a:latin typeface="Consolas" pitchFamily="34" charset="0"/>
                <a:ea typeface="Microsoft YaHei" pitchFamily="34" charset="-122"/>
                <a:cs typeface="Consolas" pitchFamily="34" charset="-120"/>
              </a:rPr>
              <a:t>€200</a:t>
            </a:r>
            <a:endParaRPr lang="en-US" sz="900" dirty="0">
              <a:latin typeface="Consolas" pitchFamily="34" charset="0"/>
              <a:ea typeface="Microsoft YaHei" pitchFamily="34" charset="-122"/>
              <a:cs typeface="Consolas" pitchFamily="34" charset="-120"/>
            </a:endParaRPr>
          </a:p>
        </p:txBody>
      </p:sp>
      <p:sp>
        <p:nvSpPr>
          <p:cNvPr id="35" name="Shape 33"/>
          <p:cNvSpPr/>
          <p:nvPr/>
        </p:nvSpPr>
        <p:spPr>
          <a:xfrm>
            <a:off x="1619250" y="3265714"/>
            <a:ext cx="6071875" cy="0"/>
          </a:xfrm>
          <a:prstGeom prst="line">
            <a:avLst/>
          </a:prstGeom>
          <a:noFill/>
          <a:ln w="9525">
            <a:solidFill>
              <a:srgbClr val="D8D0BC"/>
            </a:solidFill>
            <a:prstDash val="solid"/>
          </a:ln>
        </p:spPr>
      </p:sp>
      <p:sp>
        <p:nvSpPr>
          <p:cNvPr id="36" name="Text 34"/>
          <p:cNvSpPr/>
          <p:nvPr/>
        </p:nvSpPr>
        <p:spPr>
          <a:xfrm>
            <a:off x="0" y="3196054"/>
            <a:ext cx="1524000" cy="137160"/>
          </a:xfrm>
          <a:prstGeom prst="rect">
            <a:avLst/>
          </a:prstGeom>
          <a:noFill/>
          <a:ln/>
        </p:spPr>
        <p:txBody>
          <a:bodyPr wrap="none" lIns="0" tIns="0" rIns="0" bIns="0" rtlCol="0" anchor="t"/>
          <a:lstStyle/>
          <a:p>
            <a:pPr algn="r" indent="0" marL="0">
              <a:buNone/>
            </a:pPr>
            <a:r>
              <a:rPr lang="en-US" sz="900" dirty="0">
                <a:solidFill>
                  <a:srgbClr val="656155"/>
                </a:solidFill>
                <a:latin typeface="Consolas" pitchFamily="34" charset="0"/>
                <a:ea typeface="Microsoft YaHei" pitchFamily="34" charset="-122"/>
                <a:cs typeface="Consolas" pitchFamily="34" charset="-120"/>
              </a:rPr>
              <a:t>€400</a:t>
            </a:r>
            <a:endParaRPr lang="en-US" sz="900" dirty="0">
              <a:latin typeface="Consolas" pitchFamily="34" charset="0"/>
              <a:ea typeface="Microsoft YaHei" pitchFamily="34" charset="-122"/>
              <a:cs typeface="Consolas" pitchFamily="34" charset="-120"/>
            </a:endParaRPr>
          </a:p>
        </p:txBody>
      </p:sp>
      <p:sp>
        <p:nvSpPr>
          <p:cNvPr id="37" name="Shape 35"/>
          <p:cNvSpPr/>
          <p:nvPr/>
        </p:nvSpPr>
        <p:spPr>
          <a:xfrm>
            <a:off x="1619250" y="2422071"/>
            <a:ext cx="6071875" cy="0"/>
          </a:xfrm>
          <a:prstGeom prst="line">
            <a:avLst/>
          </a:prstGeom>
          <a:noFill/>
          <a:ln w="9525">
            <a:solidFill>
              <a:srgbClr val="D8D0BC"/>
            </a:solidFill>
            <a:prstDash val="solid"/>
          </a:ln>
        </p:spPr>
      </p:sp>
      <p:sp>
        <p:nvSpPr>
          <p:cNvPr id="38" name="Text 36"/>
          <p:cNvSpPr/>
          <p:nvPr/>
        </p:nvSpPr>
        <p:spPr>
          <a:xfrm>
            <a:off x="0" y="2352411"/>
            <a:ext cx="1524000" cy="137160"/>
          </a:xfrm>
          <a:prstGeom prst="rect">
            <a:avLst/>
          </a:prstGeom>
          <a:noFill/>
          <a:ln/>
        </p:spPr>
        <p:txBody>
          <a:bodyPr wrap="none" lIns="0" tIns="0" rIns="0" bIns="0" rtlCol="0" anchor="t"/>
          <a:lstStyle/>
          <a:p>
            <a:pPr algn="r" indent="0" marL="0">
              <a:buNone/>
            </a:pPr>
            <a:r>
              <a:rPr lang="en-US" sz="900" dirty="0">
                <a:solidFill>
                  <a:srgbClr val="656155"/>
                </a:solidFill>
                <a:latin typeface="Consolas" pitchFamily="34" charset="0"/>
                <a:ea typeface="Microsoft YaHei" pitchFamily="34" charset="-122"/>
                <a:cs typeface="Consolas" pitchFamily="34" charset="-120"/>
              </a:rPr>
              <a:t>€600</a:t>
            </a:r>
            <a:endParaRPr lang="en-US" sz="900" dirty="0">
              <a:latin typeface="Consolas" pitchFamily="34" charset="0"/>
              <a:ea typeface="Microsoft YaHei" pitchFamily="34" charset="-122"/>
              <a:cs typeface="Consolas" pitchFamily="34" charset="-120"/>
            </a:endParaRPr>
          </a:p>
        </p:txBody>
      </p:sp>
      <p:sp>
        <p:nvSpPr>
          <p:cNvPr id="39" name="Shape 37"/>
          <p:cNvSpPr/>
          <p:nvPr/>
        </p:nvSpPr>
        <p:spPr>
          <a:xfrm>
            <a:off x="1619250" y="2316480"/>
            <a:ext cx="6072188" cy="831533"/>
          </a:xfrm>
          <a:custGeom>
            <a:avLst/>
            <a:gdLst/>
            <a:ahLst/>
            <a:cxnLst/>
            <a:rect l="l" t="t" r="r" b="b"/>
            <a:pathLst>
              <a:path w="6072188" h="831533">
                <a:moveTo>
                  <a:pt x="0" y="831533"/>
                </a:moveTo>
                <a:lnTo>
                  <a:pt x="759142" y="616267"/>
                </a:lnTo>
                <a:lnTo>
                  <a:pt x="1518285" y="392430"/>
                </a:lnTo>
                <a:lnTo>
                  <a:pt x="2277428" y="337185"/>
                </a:lnTo>
                <a:lnTo>
                  <a:pt x="3035618" y="223838"/>
                </a:lnTo>
                <a:lnTo>
                  <a:pt x="3794760" y="173355"/>
                </a:lnTo>
                <a:lnTo>
                  <a:pt x="4553903" y="118110"/>
                </a:lnTo>
                <a:lnTo>
                  <a:pt x="5313045" y="63818"/>
                </a:lnTo>
                <a:lnTo>
                  <a:pt x="6072188" y="0"/>
                </a:lnTo>
              </a:path>
            </a:pathLst>
          </a:custGeom>
          <a:noFill/>
          <a:ln w="19050">
            <a:solidFill>
              <a:srgbClr val="8C7B54"/>
            </a:solidFill>
            <a:prstDash val="solid"/>
          </a:ln>
        </p:spPr>
      </p:sp>
      <p:sp>
        <p:nvSpPr>
          <p:cNvPr id="40" name="Shape 38"/>
          <p:cNvSpPr/>
          <p:nvPr/>
        </p:nvSpPr>
        <p:spPr>
          <a:xfrm>
            <a:off x="1590675" y="3119029"/>
            <a:ext cx="57150" cy="57150"/>
          </a:xfrm>
          <a:prstGeom prst="ellipse">
            <a:avLst/>
          </a:prstGeom>
          <a:solidFill>
            <a:srgbClr val="8C7B54"/>
          </a:solidFill>
          <a:ln/>
        </p:spPr>
      </p:sp>
      <p:sp>
        <p:nvSpPr>
          <p:cNvPr id="41" name="Shape 39"/>
          <p:cNvSpPr/>
          <p:nvPr/>
        </p:nvSpPr>
        <p:spPr>
          <a:xfrm>
            <a:off x="7662550" y="2288041"/>
            <a:ext cx="57150" cy="57150"/>
          </a:xfrm>
          <a:prstGeom prst="ellipse">
            <a:avLst/>
          </a:prstGeom>
          <a:solidFill>
            <a:srgbClr val="8C7B54"/>
          </a:solidFill>
          <a:ln/>
        </p:spPr>
      </p:sp>
      <p:sp>
        <p:nvSpPr>
          <p:cNvPr id="42" name="Text 40"/>
          <p:cNvSpPr/>
          <p:nvPr/>
        </p:nvSpPr>
        <p:spPr>
          <a:xfrm>
            <a:off x="7786375" y="2245116"/>
            <a:ext cx="4405625" cy="148590"/>
          </a:xfrm>
          <a:prstGeom prst="rect">
            <a:avLst/>
          </a:prstGeom>
          <a:noFill/>
          <a:ln/>
        </p:spPr>
        <p:txBody>
          <a:bodyPr wrap="none" lIns="0" tIns="0" rIns="0" bIns="0" rtlCol="0" anchor="t"/>
          <a:lstStyle/>
          <a:p>
            <a:pPr algn="l" indent="0" marL="0">
              <a:buNone/>
            </a:pPr>
            <a:r>
              <a:rPr lang="en-US" sz="975" dirty="0">
                <a:solidFill>
                  <a:srgbClr val="726547"/>
                </a:solidFill>
                <a:latin typeface="Microsoft YaHei" pitchFamily="34" charset="0"/>
                <a:ea typeface="Microsoft YaHei" pitchFamily="34" charset="-122"/>
                <a:cs typeface="Microsoft YaHei" pitchFamily="34" charset="-120"/>
              </a:rPr>
              <a:t>Carbon steel bolts €625</a:t>
            </a:r>
            <a:endParaRPr lang="en-US" sz="975" dirty="0">
              <a:latin typeface="Microsoft YaHei" pitchFamily="34" charset="0"/>
              <a:ea typeface="Microsoft YaHei" pitchFamily="34" charset="-122"/>
              <a:cs typeface="Microsoft YaHei" pitchFamily="34" charset="-120"/>
            </a:endParaRPr>
          </a:p>
        </p:txBody>
      </p:sp>
      <p:sp>
        <p:nvSpPr>
          <p:cNvPr id="43" name="Shape 41"/>
          <p:cNvSpPr/>
          <p:nvPr/>
        </p:nvSpPr>
        <p:spPr>
          <a:xfrm>
            <a:off x="1619250" y="3248978"/>
            <a:ext cx="6072188" cy="725805"/>
          </a:xfrm>
          <a:custGeom>
            <a:avLst/>
            <a:gdLst/>
            <a:ahLst/>
            <a:cxnLst/>
            <a:rect l="l" t="t" r="r" b="b"/>
            <a:pathLst>
              <a:path w="6072188" h="725805">
                <a:moveTo>
                  <a:pt x="0" y="725805"/>
                </a:moveTo>
                <a:lnTo>
                  <a:pt x="759142" y="581977"/>
                </a:lnTo>
                <a:lnTo>
                  <a:pt x="1518285" y="425767"/>
                </a:lnTo>
                <a:lnTo>
                  <a:pt x="2277428" y="366713"/>
                </a:lnTo>
                <a:lnTo>
                  <a:pt x="3035618" y="244792"/>
                </a:lnTo>
                <a:lnTo>
                  <a:pt x="3794760" y="185738"/>
                </a:lnTo>
                <a:lnTo>
                  <a:pt x="4553903" y="126682"/>
                </a:lnTo>
                <a:lnTo>
                  <a:pt x="5313045" y="67627"/>
                </a:lnTo>
                <a:lnTo>
                  <a:pt x="6072188" y="0"/>
                </a:lnTo>
              </a:path>
            </a:pathLst>
          </a:custGeom>
          <a:noFill/>
          <a:ln w="19050">
            <a:solidFill>
              <a:srgbClr val="3E6B63"/>
            </a:solidFill>
            <a:prstDash val="solid"/>
          </a:ln>
        </p:spPr>
      </p:sp>
      <p:sp>
        <p:nvSpPr>
          <p:cNvPr id="44" name="Shape 42"/>
          <p:cNvSpPr/>
          <p:nvPr/>
        </p:nvSpPr>
        <p:spPr>
          <a:xfrm>
            <a:off x="1590675" y="3945799"/>
            <a:ext cx="57150" cy="57150"/>
          </a:xfrm>
          <a:prstGeom prst="ellipse">
            <a:avLst/>
          </a:prstGeom>
          <a:solidFill>
            <a:srgbClr val="3E6B63"/>
          </a:solidFill>
          <a:ln/>
        </p:spPr>
      </p:sp>
      <p:sp>
        <p:nvSpPr>
          <p:cNvPr id="45" name="Shape 43"/>
          <p:cNvSpPr/>
          <p:nvPr/>
        </p:nvSpPr>
        <p:spPr>
          <a:xfrm>
            <a:off x="7662550" y="3220266"/>
            <a:ext cx="57150" cy="57150"/>
          </a:xfrm>
          <a:prstGeom prst="ellipse">
            <a:avLst/>
          </a:prstGeom>
          <a:solidFill>
            <a:srgbClr val="3E6B63"/>
          </a:solidFill>
          <a:ln/>
        </p:spPr>
      </p:sp>
      <p:sp>
        <p:nvSpPr>
          <p:cNvPr id="46" name="Text 44"/>
          <p:cNvSpPr/>
          <p:nvPr/>
        </p:nvSpPr>
        <p:spPr>
          <a:xfrm>
            <a:off x="7786375" y="3177342"/>
            <a:ext cx="4405625" cy="148590"/>
          </a:xfrm>
          <a:prstGeom prst="rect">
            <a:avLst/>
          </a:prstGeom>
          <a:noFill/>
          <a:ln/>
        </p:spPr>
        <p:txBody>
          <a:bodyPr wrap="none" lIns="0" tIns="0" rIns="0" bIns="0" rtlCol="0" anchor="t"/>
          <a:lstStyle/>
          <a:p>
            <a:pPr algn="l" indent="0" marL="0">
              <a:buNone/>
            </a:pPr>
            <a:r>
              <a:rPr lang="en-US" sz="975" dirty="0">
                <a:solidFill>
                  <a:srgbClr val="3E6B63"/>
                </a:solidFill>
                <a:latin typeface="Microsoft YaHei" pitchFamily="34" charset="0"/>
                <a:ea typeface="Microsoft YaHei" pitchFamily="34" charset="-122"/>
                <a:cs typeface="Microsoft YaHei" pitchFamily="34" charset="-120"/>
              </a:rPr>
              <a:t>Aluminium plate €404</a:t>
            </a:r>
            <a:endParaRPr lang="en-US" sz="975" dirty="0">
              <a:latin typeface="Microsoft YaHei" pitchFamily="34" charset="0"/>
              <a:ea typeface="Microsoft YaHei" pitchFamily="34" charset="-122"/>
              <a:cs typeface="Microsoft YaHei" pitchFamily="34" charset="-120"/>
            </a:endParaRPr>
          </a:p>
        </p:txBody>
      </p:sp>
      <p:sp>
        <p:nvSpPr>
          <p:cNvPr id="47" name="Shape 45"/>
          <p:cNvSpPr/>
          <p:nvPr/>
        </p:nvSpPr>
        <p:spPr>
          <a:xfrm>
            <a:off x="1619250" y="3636645"/>
            <a:ext cx="6072188" cy="624840"/>
          </a:xfrm>
          <a:custGeom>
            <a:avLst/>
            <a:gdLst/>
            <a:ahLst/>
            <a:cxnLst/>
            <a:rect l="l" t="t" r="r" b="b"/>
            <a:pathLst>
              <a:path w="6072188" h="624840">
                <a:moveTo>
                  <a:pt x="0" y="624840"/>
                </a:moveTo>
                <a:lnTo>
                  <a:pt x="759142" y="515302"/>
                </a:lnTo>
                <a:lnTo>
                  <a:pt x="1518285" y="392430"/>
                </a:lnTo>
                <a:lnTo>
                  <a:pt x="2277428" y="338138"/>
                </a:lnTo>
                <a:lnTo>
                  <a:pt x="3035618" y="223838"/>
                </a:lnTo>
                <a:lnTo>
                  <a:pt x="3794760" y="168592"/>
                </a:lnTo>
                <a:lnTo>
                  <a:pt x="4553903" y="114300"/>
                </a:lnTo>
                <a:lnTo>
                  <a:pt x="5313045" y="59055"/>
                </a:lnTo>
                <a:lnTo>
                  <a:pt x="6072188" y="0"/>
                </a:lnTo>
              </a:path>
            </a:pathLst>
          </a:custGeom>
          <a:noFill/>
          <a:ln w="38100">
            <a:solidFill>
              <a:srgbClr val="4D5D39"/>
            </a:solidFill>
            <a:prstDash val="solid"/>
          </a:ln>
        </p:spPr>
      </p:sp>
      <p:sp>
        <p:nvSpPr>
          <p:cNvPr id="48" name="Shape 46"/>
          <p:cNvSpPr/>
          <p:nvPr/>
        </p:nvSpPr>
        <p:spPr>
          <a:xfrm>
            <a:off x="1571625" y="4213588"/>
            <a:ext cx="95250" cy="95250"/>
          </a:xfrm>
          <a:prstGeom prst="ellipse">
            <a:avLst/>
          </a:prstGeom>
          <a:solidFill>
            <a:srgbClr val="4D5D39"/>
          </a:solidFill>
          <a:ln/>
        </p:spPr>
      </p:sp>
      <p:sp>
        <p:nvSpPr>
          <p:cNvPr id="49" name="Shape 47"/>
          <p:cNvSpPr/>
          <p:nvPr/>
        </p:nvSpPr>
        <p:spPr>
          <a:xfrm>
            <a:off x="7643500" y="3589292"/>
            <a:ext cx="95250" cy="95250"/>
          </a:xfrm>
          <a:prstGeom prst="ellipse">
            <a:avLst/>
          </a:prstGeom>
          <a:solidFill>
            <a:srgbClr val="4D5D39"/>
          </a:solidFill>
          <a:ln/>
        </p:spPr>
      </p:sp>
      <p:sp>
        <p:nvSpPr>
          <p:cNvPr id="50" name="Text 48"/>
          <p:cNvSpPr/>
          <p:nvPr/>
        </p:nvSpPr>
        <p:spPr>
          <a:xfrm>
            <a:off x="7786375" y="3508131"/>
            <a:ext cx="4405625" cy="148590"/>
          </a:xfrm>
          <a:prstGeom prst="rect">
            <a:avLst/>
          </a:prstGeom>
          <a:noFill/>
          <a:ln/>
        </p:spPr>
        <p:txBody>
          <a:bodyPr wrap="none" lIns="0" tIns="0" rIns="0" bIns="0" rtlCol="0" anchor="t"/>
          <a:lstStyle/>
          <a:p>
            <a:pPr algn="l" indent="0" marL="0">
              <a:buNone/>
            </a:pPr>
            <a:r>
              <a:rPr lang="en-US" sz="975" b="1" dirty="0">
                <a:solidFill>
                  <a:srgbClr val="4D5D39"/>
                </a:solidFill>
                <a:latin typeface="Microsoft YaHei" pitchFamily="34" charset="0"/>
                <a:ea typeface="Microsoft YaHei" pitchFamily="34" charset="-122"/>
                <a:cs typeface="Microsoft YaHei" pitchFamily="34" charset="-120"/>
              </a:rPr>
              <a:t>Hot-rolled coil €312</a:t>
            </a:r>
            <a:endParaRPr lang="en-US" sz="975" dirty="0">
              <a:latin typeface="Microsoft YaHei" pitchFamily="34" charset="0"/>
              <a:ea typeface="Microsoft YaHei" pitchFamily="34" charset="-122"/>
              <a:cs typeface="Microsoft YaHei" pitchFamily="34" charset="-120"/>
            </a:endParaRPr>
          </a:p>
        </p:txBody>
      </p:sp>
      <p:sp>
        <p:nvSpPr>
          <p:cNvPr id="51" name="Shape 49"/>
          <p:cNvSpPr/>
          <p:nvPr/>
        </p:nvSpPr>
        <p:spPr>
          <a:xfrm>
            <a:off x="1619250" y="3712845"/>
            <a:ext cx="6072188" cy="632460"/>
          </a:xfrm>
          <a:custGeom>
            <a:avLst/>
            <a:gdLst/>
            <a:ahLst/>
            <a:cxnLst/>
            <a:rect l="l" t="t" r="r" b="b"/>
            <a:pathLst>
              <a:path w="6072188" h="632460">
                <a:moveTo>
                  <a:pt x="0" y="632460"/>
                </a:moveTo>
                <a:lnTo>
                  <a:pt x="759142" y="527685"/>
                </a:lnTo>
                <a:lnTo>
                  <a:pt x="1518285" y="409575"/>
                </a:lnTo>
                <a:lnTo>
                  <a:pt x="2277428" y="350520"/>
                </a:lnTo>
                <a:lnTo>
                  <a:pt x="3035618" y="232410"/>
                </a:lnTo>
                <a:lnTo>
                  <a:pt x="3794760" y="177165"/>
                </a:lnTo>
                <a:lnTo>
                  <a:pt x="4553903" y="121920"/>
                </a:lnTo>
                <a:lnTo>
                  <a:pt x="5313045" y="62865"/>
                </a:lnTo>
                <a:lnTo>
                  <a:pt x="6072188" y="0"/>
                </a:lnTo>
              </a:path>
            </a:pathLst>
          </a:custGeom>
          <a:noFill/>
          <a:ln w="19050">
            <a:solidFill>
              <a:srgbClr val="C9BFA8"/>
            </a:solidFill>
            <a:prstDash val="solid"/>
          </a:ln>
        </p:spPr>
      </p:sp>
      <p:sp>
        <p:nvSpPr>
          <p:cNvPr id="52" name="Shape 50"/>
          <p:cNvSpPr/>
          <p:nvPr/>
        </p:nvSpPr>
        <p:spPr>
          <a:xfrm>
            <a:off x="1590675" y="4317002"/>
            <a:ext cx="57150" cy="57150"/>
          </a:xfrm>
          <a:prstGeom prst="ellipse">
            <a:avLst/>
          </a:prstGeom>
          <a:solidFill>
            <a:srgbClr val="C9BFA8"/>
          </a:solidFill>
          <a:ln/>
        </p:spPr>
      </p:sp>
      <p:sp>
        <p:nvSpPr>
          <p:cNvPr id="53" name="Shape 51"/>
          <p:cNvSpPr/>
          <p:nvPr/>
        </p:nvSpPr>
        <p:spPr>
          <a:xfrm>
            <a:off x="7662550" y="3684270"/>
            <a:ext cx="57150" cy="57150"/>
          </a:xfrm>
          <a:prstGeom prst="ellipse">
            <a:avLst/>
          </a:prstGeom>
          <a:solidFill>
            <a:srgbClr val="C9BFA8"/>
          </a:solidFill>
          <a:ln/>
        </p:spPr>
      </p:sp>
      <p:sp>
        <p:nvSpPr>
          <p:cNvPr id="54" name="Text 52"/>
          <p:cNvSpPr/>
          <p:nvPr/>
        </p:nvSpPr>
        <p:spPr>
          <a:xfrm>
            <a:off x="7786375" y="3698631"/>
            <a:ext cx="4405625" cy="148590"/>
          </a:xfrm>
          <a:prstGeom prst="rect">
            <a:avLst/>
          </a:prstGeom>
          <a:noFill/>
          <a:ln/>
        </p:spPr>
        <p:txBody>
          <a:bodyPr wrap="none" lIns="0" tIns="0" rIns="0" bIns="0" rtlCol="0" anchor="t"/>
          <a:lstStyle/>
          <a:p>
            <a:pPr algn="l" indent="0" marL="0">
              <a:buNone/>
            </a:pPr>
            <a:r>
              <a:rPr lang="en-US" sz="975" dirty="0">
                <a:solidFill>
                  <a:srgbClr val="656155"/>
                </a:solidFill>
                <a:latin typeface="Microsoft YaHei" pitchFamily="34" charset="0"/>
                <a:ea typeface="Microsoft YaHei" pitchFamily="34" charset="-122"/>
                <a:cs typeface="Microsoft YaHei" pitchFamily="34" charset="-120"/>
              </a:rPr>
              <a:t>Unwrought aluminium €294</a:t>
            </a:r>
            <a:endParaRPr lang="en-US" sz="975" dirty="0">
              <a:latin typeface="Microsoft YaHei" pitchFamily="34" charset="0"/>
              <a:ea typeface="Microsoft YaHei" pitchFamily="34" charset="-122"/>
              <a:cs typeface="Microsoft YaHei" pitchFamily="34" charset="-120"/>
            </a:endParaRPr>
          </a:p>
        </p:txBody>
      </p:sp>
      <p:sp>
        <p:nvSpPr>
          <p:cNvPr id="55" name="Text 53"/>
          <p:cNvSpPr/>
          <p:nvPr/>
        </p:nvSpPr>
        <p:spPr>
          <a:xfrm>
            <a:off x="1543050" y="4345042"/>
            <a:ext cx="10648950" cy="160020"/>
          </a:xfrm>
          <a:prstGeom prst="rect">
            <a:avLst/>
          </a:prstGeom>
          <a:noFill/>
          <a:ln/>
        </p:spPr>
        <p:txBody>
          <a:bodyPr wrap="none" lIns="0" tIns="0" rIns="0" bIns="0" rtlCol="0" anchor="t"/>
          <a:lstStyle/>
          <a:p>
            <a:pPr algn="l" indent="0" marL="0">
              <a:buNone/>
            </a:pPr>
            <a:r>
              <a:rPr lang="en-US" sz="1050" b="1" dirty="0">
                <a:solidFill>
                  <a:srgbClr val="4D5D39"/>
                </a:solidFill>
                <a:latin typeface="Consolas" pitchFamily="34" charset="0"/>
                <a:ea typeface="Microsoft YaHei" pitchFamily="34" charset="-122"/>
                <a:cs typeface="Consolas" pitchFamily="34" charset="-120"/>
              </a:rPr>
              <a:t>€164</a:t>
            </a:r>
            <a:endParaRPr lang="en-US" sz="1050" dirty="0">
              <a:latin typeface="Consolas" pitchFamily="34" charset="0"/>
              <a:ea typeface="Microsoft YaHei" pitchFamily="34" charset="-122"/>
              <a:cs typeface="Consolas" pitchFamily="34" charset="-120"/>
            </a:endParaRPr>
          </a:p>
        </p:txBody>
      </p:sp>
      <p:sp>
        <p:nvSpPr>
          <p:cNvPr id="56" name="Text 54"/>
          <p:cNvSpPr/>
          <p:nvPr/>
        </p:nvSpPr>
        <p:spPr>
          <a:xfrm>
            <a:off x="0" y="5054790"/>
            <a:ext cx="3238500" cy="137160"/>
          </a:xfrm>
          <a:prstGeom prst="rect">
            <a:avLst/>
          </a:prstGeom>
          <a:noFill/>
          <a:ln/>
        </p:spPr>
        <p:txBody>
          <a:bodyPr wrap="none" lIns="0" tIns="0" rIns="0" bIns="0" rtlCol="0" anchor="t"/>
          <a:lstStyle/>
          <a:p>
            <a:pPr algn="ctr" indent="0" marL="0">
              <a:buNone/>
            </a:pPr>
            <a:r>
              <a:rPr lang="en-US" sz="900" dirty="0">
                <a:solidFill>
                  <a:srgbClr val="656155"/>
                </a:solidFill>
                <a:latin typeface="Consolas" pitchFamily="34" charset="0"/>
                <a:ea typeface="Microsoft YaHei" pitchFamily="34" charset="-122"/>
                <a:cs typeface="Consolas" pitchFamily="34" charset="-120"/>
              </a:rPr>
              <a:t>2026</a:t>
            </a:r>
            <a:endParaRPr lang="en-US" sz="900" dirty="0">
              <a:latin typeface="Consolas" pitchFamily="34" charset="0"/>
              <a:ea typeface="Microsoft YaHei" pitchFamily="34" charset="-122"/>
              <a:cs typeface="Consolas" pitchFamily="34" charset="-120"/>
            </a:endParaRPr>
          </a:p>
        </p:txBody>
      </p:sp>
      <p:sp>
        <p:nvSpPr>
          <p:cNvPr id="57" name="Text 55"/>
          <p:cNvSpPr/>
          <p:nvPr/>
        </p:nvSpPr>
        <p:spPr>
          <a:xfrm>
            <a:off x="0" y="5054790"/>
            <a:ext cx="4756469" cy="137160"/>
          </a:xfrm>
          <a:prstGeom prst="rect">
            <a:avLst/>
          </a:prstGeom>
          <a:noFill/>
          <a:ln/>
        </p:spPr>
        <p:txBody>
          <a:bodyPr wrap="none" lIns="0" tIns="0" rIns="0" bIns="0" rtlCol="0" anchor="t"/>
          <a:lstStyle/>
          <a:p>
            <a:pPr algn="ctr" indent="0" marL="0">
              <a:buNone/>
            </a:pPr>
            <a:r>
              <a:rPr lang="en-US" sz="900" dirty="0">
                <a:solidFill>
                  <a:srgbClr val="656155"/>
                </a:solidFill>
                <a:latin typeface="Consolas" pitchFamily="34" charset="0"/>
                <a:ea typeface="Microsoft YaHei" pitchFamily="34" charset="-122"/>
                <a:cs typeface="Consolas" pitchFamily="34" charset="-120"/>
              </a:rPr>
              <a:t>2027</a:t>
            </a:r>
            <a:endParaRPr lang="en-US" sz="900" dirty="0">
              <a:latin typeface="Consolas" pitchFamily="34" charset="0"/>
              <a:ea typeface="Microsoft YaHei" pitchFamily="34" charset="-122"/>
              <a:cs typeface="Consolas" pitchFamily="34" charset="-120"/>
            </a:endParaRPr>
          </a:p>
        </p:txBody>
      </p:sp>
      <p:sp>
        <p:nvSpPr>
          <p:cNvPr id="58" name="Text 56"/>
          <p:cNvSpPr/>
          <p:nvPr/>
        </p:nvSpPr>
        <p:spPr>
          <a:xfrm>
            <a:off x="0" y="5054790"/>
            <a:ext cx="6274438" cy="137160"/>
          </a:xfrm>
          <a:prstGeom prst="rect">
            <a:avLst/>
          </a:prstGeom>
          <a:noFill/>
          <a:ln/>
        </p:spPr>
        <p:txBody>
          <a:bodyPr wrap="none" lIns="0" tIns="0" rIns="0" bIns="0" rtlCol="0" anchor="t"/>
          <a:lstStyle/>
          <a:p>
            <a:pPr algn="ctr" indent="0" marL="0">
              <a:buNone/>
            </a:pPr>
            <a:r>
              <a:rPr lang="en-US" sz="900" dirty="0">
                <a:solidFill>
                  <a:srgbClr val="656155"/>
                </a:solidFill>
                <a:latin typeface="Consolas" pitchFamily="34" charset="0"/>
                <a:ea typeface="Microsoft YaHei" pitchFamily="34" charset="-122"/>
                <a:cs typeface="Consolas" pitchFamily="34" charset="-120"/>
              </a:rPr>
              <a:t>2028</a:t>
            </a:r>
            <a:endParaRPr lang="en-US" sz="900" dirty="0">
              <a:latin typeface="Consolas" pitchFamily="34" charset="0"/>
              <a:ea typeface="Microsoft YaHei" pitchFamily="34" charset="-122"/>
              <a:cs typeface="Consolas" pitchFamily="34" charset="-120"/>
            </a:endParaRPr>
          </a:p>
        </p:txBody>
      </p:sp>
      <p:sp>
        <p:nvSpPr>
          <p:cNvPr id="59" name="Text 57"/>
          <p:cNvSpPr/>
          <p:nvPr/>
        </p:nvSpPr>
        <p:spPr>
          <a:xfrm>
            <a:off x="0" y="5054790"/>
            <a:ext cx="7792406" cy="137160"/>
          </a:xfrm>
          <a:prstGeom prst="rect">
            <a:avLst/>
          </a:prstGeom>
          <a:noFill/>
          <a:ln/>
        </p:spPr>
        <p:txBody>
          <a:bodyPr wrap="none" lIns="0" tIns="0" rIns="0" bIns="0" rtlCol="0" anchor="t"/>
          <a:lstStyle/>
          <a:p>
            <a:pPr algn="ctr" indent="0" marL="0">
              <a:buNone/>
            </a:pPr>
            <a:r>
              <a:rPr lang="en-US" sz="900" dirty="0">
                <a:solidFill>
                  <a:srgbClr val="656155"/>
                </a:solidFill>
                <a:latin typeface="Consolas" pitchFamily="34" charset="0"/>
                <a:ea typeface="Microsoft YaHei" pitchFamily="34" charset="-122"/>
                <a:cs typeface="Consolas" pitchFamily="34" charset="-120"/>
              </a:rPr>
              <a:t>2029</a:t>
            </a:r>
            <a:endParaRPr lang="en-US" sz="900" dirty="0">
              <a:latin typeface="Consolas" pitchFamily="34" charset="0"/>
              <a:ea typeface="Microsoft YaHei" pitchFamily="34" charset="-122"/>
              <a:cs typeface="Consolas" pitchFamily="34" charset="-120"/>
            </a:endParaRPr>
          </a:p>
        </p:txBody>
      </p:sp>
      <p:sp>
        <p:nvSpPr>
          <p:cNvPr id="60" name="Text 58"/>
          <p:cNvSpPr/>
          <p:nvPr/>
        </p:nvSpPr>
        <p:spPr>
          <a:xfrm>
            <a:off x="0" y="5054790"/>
            <a:ext cx="9310375" cy="137160"/>
          </a:xfrm>
          <a:prstGeom prst="rect">
            <a:avLst/>
          </a:prstGeom>
          <a:noFill/>
          <a:ln/>
        </p:spPr>
        <p:txBody>
          <a:bodyPr wrap="none" lIns="0" tIns="0" rIns="0" bIns="0" rtlCol="0" anchor="t"/>
          <a:lstStyle/>
          <a:p>
            <a:pPr algn="ctr" indent="0" marL="0">
              <a:buNone/>
            </a:pPr>
            <a:r>
              <a:rPr lang="en-US" sz="900" dirty="0">
                <a:solidFill>
                  <a:srgbClr val="656155"/>
                </a:solidFill>
                <a:latin typeface="Consolas" pitchFamily="34" charset="0"/>
                <a:ea typeface="Microsoft YaHei" pitchFamily="34" charset="-122"/>
                <a:cs typeface="Consolas" pitchFamily="34" charset="-120"/>
              </a:rPr>
              <a:t>2030</a:t>
            </a:r>
            <a:endParaRPr lang="en-US" sz="900" dirty="0">
              <a:latin typeface="Consolas" pitchFamily="34" charset="0"/>
              <a:ea typeface="Microsoft YaHei" pitchFamily="34" charset="-122"/>
              <a:cs typeface="Consolas" pitchFamily="34" charset="-120"/>
            </a:endParaRPr>
          </a:p>
        </p:txBody>
      </p:sp>
      <p:sp>
        <p:nvSpPr>
          <p:cNvPr id="61" name="Text 59"/>
          <p:cNvSpPr/>
          <p:nvPr/>
        </p:nvSpPr>
        <p:spPr>
          <a:xfrm>
            <a:off x="0" y="5054790"/>
            <a:ext cx="10828344" cy="137160"/>
          </a:xfrm>
          <a:prstGeom prst="rect">
            <a:avLst/>
          </a:prstGeom>
          <a:noFill/>
          <a:ln/>
        </p:spPr>
        <p:txBody>
          <a:bodyPr wrap="none" lIns="0" tIns="0" rIns="0" bIns="0" rtlCol="0" anchor="t"/>
          <a:lstStyle/>
          <a:p>
            <a:pPr algn="ctr" indent="0" marL="0">
              <a:buNone/>
            </a:pPr>
            <a:r>
              <a:rPr lang="en-US" sz="900" dirty="0">
                <a:solidFill>
                  <a:srgbClr val="656155"/>
                </a:solidFill>
                <a:latin typeface="Consolas" pitchFamily="34" charset="0"/>
                <a:ea typeface="Microsoft YaHei" pitchFamily="34" charset="-122"/>
                <a:cs typeface="Consolas" pitchFamily="34" charset="-120"/>
              </a:rPr>
              <a:t>2031</a:t>
            </a:r>
            <a:endParaRPr lang="en-US" sz="900" dirty="0">
              <a:latin typeface="Consolas" pitchFamily="34" charset="0"/>
              <a:ea typeface="Microsoft YaHei" pitchFamily="34" charset="-122"/>
              <a:cs typeface="Consolas" pitchFamily="34" charset="-120"/>
            </a:endParaRPr>
          </a:p>
        </p:txBody>
      </p:sp>
      <p:sp>
        <p:nvSpPr>
          <p:cNvPr id="62" name="Text 60"/>
          <p:cNvSpPr/>
          <p:nvPr/>
        </p:nvSpPr>
        <p:spPr>
          <a:xfrm>
            <a:off x="154313" y="5054790"/>
            <a:ext cx="12037687" cy="137160"/>
          </a:xfrm>
          <a:prstGeom prst="rect">
            <a:avLst/>
          </a:prstGeom>
          <a:noFill/>
          <a:ln/>
        </p:spPr>
        <p:txBody>
          <a:bodyPr wrap="none" lIns="0" tIns="0" rIns="0" bIns="0" rtlCol="0" anchor="t"/>
          <a:lstStyle/>
          <a:p>
            <a:pPr algn="ctr" indent="0" marL="0">
              <a:buNone/>
            </a:pPr>
            <a:r>
              <a:rPr lang="en-US" sz="900" dirty="0">
                <a:solidFill>
                  <a:srgbClr val="656155"/>
                </a:solidFill>
                <a:latin typeface="Consolas" pitchFamily="34" charset="0"/>
                <a:ea typeface="Microsoft YaHei" pitchFamily="34" charset="-122"/>
                <a:cs typeface="Consolas" pitchFamily="34" charset="-120"/>
              </a:rPr>
              <a:t>2032</a:t>
            </a:r>
            <a:endParaRPr lang="en-US" sz="900" dirty="0">
              <a:latin typeface="Consolas" pitchFamily="34" charset="0"/>
              <a:ea typeface="Microsoft YaHei" pitchFamily="34" charset="-122"/>
              <a:cs typeface="Consolas" pitchFamily="34" charset="-120"/>
            </a:endParaRPr>
          </a:p>
        </p:txBody>
      </p:sp>
      <p:sp>
        <p:nvSpPr>
          <p:cNvPr id="63" name="Text 61"/>
          <p:cNvSpPr/>
          <p:nvPr/>
        </p:nvSpPr>
        <p:spPr>
          <a:xfrm>
            <a:off x="1672281" y="5054790"/>
            <a:ext cx="10519719" cy="137160"/>
          </a:xfrm>
          <a:prstGeom prst="rect">
            <a:avLst/>
          </a:prstGeom>
          <a:noFill/>
          <a:ln/>
        </p:spPr>
        <p:txBody>
          <a:bodyPr wrap="none" lIns="0" tIns="0" rIns="0" bIns="0" rtlCol="0" anchor="t"/>
          <a:lstStyle/>
          <a:p>
            <a:pPr algn="ctr" indent="0" marL="0">
              <a:buNone/>
            </a:pPr>
            <a:r>
              <a:rPr lang="en-US" sz="900" dirty="0">
                <a:solidFill>
                  <a:srgbClr val="656155"/>
                </a:solidFill>
                <a:latin typeface="Consolas" pitchFamily="34" charset="0"/>
                <a:ea typeface="Microsoft YaHei" pitchFamily="34" charset="-122"/>
                <a:cs typeface="Consolas" pitchFamily="34" charset="-120"/>
              </a:rPr>
              <a:t>2033</a:t>
            </a:r>
            <a:endParaRPr lang="en-US" sz="900" dirty="0">
              <a:latin typeface="Consolas" pitchFamily="34" charset="0"/>
              <a:ea typeface="Microsoft YaHei" pitchFamily="34" charset="-122"/>
              <a:cs typeface="Consolas" pitchFamily="34" charset="-120"/>
            </a:endParaRPr>
          </a:p>
        </p:txBody>
      </p:sp>
      <p:sp>
        <p:nvSpPr>
          <p:cNvPr id="64" name="Text 62"/>
          <p:cNvSpPr/>
          <p:nvPr/>
        </p:nvSpPr>
        <p:spPr>
          <a:xfrm>
            <a:off x="3190250" y="5054790"/>
            <a:ext cx="9001750" cy="137160"/>
          </a:xfrm>
          <a:prstGeom prst="rect">
            <a:avLst/>
          </a:prstGeom>
          <a:noFill/>
          <a:ln/>
        </p:spPr>
        <p:txBody>
          <a:bodyPr wrap="none" lIns="0" tIns="0" rIns="0" bIns="0" rtlCol="0" anchor="t"/>
          <a:lstStyle/>
          <a:p>
            <a:pPr algn="ctr" indent="0" marL="0">
              <a:buNone/>
            </a:pPr>
            <a:r>
              <a:rPr lang="en-US" sz="900" dirty="0">
                <a:solidFill>
                  <a:srgbClr val="656155"/>
                </a:solidFill>
                <a:latin typeface="Consolas" pitchFamily="34" charset="0"/>
                <a:ea typeface="Microsoft YaHei" pitchFamily="34" charset="-122"/>
                <a:cs typeface="Consolas" pitchFamily="34" charset="-120"/>
              </a:rPr>
              <a:t>2034</a:t>
            </a:r>
            <a:endParaRPr lang="en-US" sz="900" dirty="0">
              <a:latin typeface="Consolas" pitchFamily="34" charset="0"/>
              <a:ea typeface="Microsoft YaHei" pitchFamily="34" charset="-122"/>
              <a:cs typeface="Consolas" pitchFamily="34" charset="-120"/>
            </a:endParaRPr>
          </a:p>
        </p:txBody>
      </p:sp>
      <p:sp>
        <p:nvSpPr>
          <p:cNvPr id="65" name="Shape 63"/>
          <p:cNvSpPr/>
          <p:nvPr/>
        </p:nvSpPr>
        <p:spPr>
          <a:xfrm>
            <a:off x="1624013" y="5624513"/>
            <a:ext cx="2400300" cy="200025"/>
          </a:xfrm>
          <a:prstGeom prst="roundRect">
            <a:avLst>
              <a:gd name="adj" fmla="val 50000"/>
            </a:avLst>
          </a:prstGeom>
          <a:noFill/>
          <a:ln w="9525">
            <a:solidFill>
              <a:srgbClr val="B25E38"/>
            </a:solidFill>
            <a:prstDash val="solid"/>
          </a:ln>
        </p:spPr>
      </p:sp>
      <p:sp>
        <p:nvSpPr>
          <p:cNvPr id="66" name="Text 64"/>
          <p:cNvSpPr/>
          <p:nvPr/>
        </p:nvSpPr>
        <p:spPr>
          <a:xfrm>
            <a:off x="0" y="5662189"/>
            <a:ext cx="5648325" cy="137160"/>
          </a:xfrm>
          <a:prstGeom prst="rect">
            <a:avLst/>
          </a:prstGeom>
          <a:noFill/>
          <a:ln/>
        </p:spPr>
        <p:txBody>
          <a:bodyPr wrap="none" lIns="0" tIns="0" rIns="0" bIns="0" rtlCol="0" anchor="t"/>
          <a:lstStyle/>
          <a:p>
            <a:pPr algn="ctr" indent="0" marL="0">
              <a:buNone/>
            </a:pPr>
            <a:r>
              <a:rPr lang="en-US" sz="900" b="1" dirty="0">
                <a:solidFill>
                  <a:srgbClr val="9E5635"/>
                </a:solidFill>
                <a:latin typeface="Microsoft YaHei" pitchFamily="34" charset="0"/>
                <a:ea typeface="Microsoft YaHei" pitchFamily="34" charset="-122"/>
                <a:cs typeface="Microsoft YaHei" pitchFamily="34" charset="-120"/>
              </a:rPr>
              <a:t>A demo at €75.36, not a forecast</a:t>
            </a:r>
            <a:endParaRPr lang="en-US" sz="900" dirty="0">
              <a:latin typeface="Microsoft YaHei" pitchFamily="34" charset="0"/>
              <a:ea typeface="Microsoft YaHei" pitchFamily="34" charset="-122"/>
              <a:cs typeface="Microsoft YaHei" pitchFamily="34" charset="-120"/>
            </a:endParaRPr>
          </a:p>
        </p:txBody>
      </p:sp>
      <p:sp>
        <p:nvSpPr>
          <p:cNvPr id="67" name="Shape 65"/>
          <p:cNvSpPr/>
          <p:nvPr/>
        </p:nvSpPr>
        <p:spPr>
          <a:xfrm>
            <a:off x="1619250" y="5257800"/>
            <a:ext cx="6071875" cy="0"/>
          </a:xfrm>
          <a:prstGeom prst="line">
            <a:avLst/>
          </a:prstGeom>
          <a:noFill/>
          <a:ln w="9525">
            <a:solidFill>
              <a:srgbClr val="D8D0BC"/>
            </a:solidFill>
            <a:prstDash val="solid"/>
          </a:ln>
        </p:spPr>
      </p:sp>
      <p:sp>
        <p:nvSpPr>
          <p:cNvPr id="68" name="Text 66"/>
          <p:cNvSpPr/>
          <p:nvPr/>
        </p:nvSpPr>
        <p:spPr>
          <a:xfrm>
            <a:off x="0" y="5319289"/>
            <a:ext cx="1352550" cy="137160"/>
          </a:xfrm>
          <a:prstGeom prst="rect">
            <a:avLst/>
          </a:prstGeom>
          <a:noFill/>
          <a:ln/>
        </p:spPr>
        <p:txBody>
          <a:bodyPr wrap="none" lIns="0" tIns="0" rIns="0" bIns="0" rtlCol="0" anchor="t"/>
          <a:lstStyle/>
          <a:p>
            <a:pPr algn="r" indent="0" marL="0">
              <a:buNone/>
            </a:pPr>
            <a:r>
              <a:rPr lang="en-US" sz="900" b="1" dirty="0">
                <a:solidFill>
                  <a:srgbClr val="656155"/>
                </a:solidFill>
                <a:latin typeface="Microsoft YaHei" pitchFamily="34" charset="0"/>
                <a:ea typeface="Microsoft YaHei" pitchFamily="34" charset="-122"/>
                <a:cs typeface="Microsoft YaHei" pitchFamily="34" charset="-120"/>
              </a:rPr>
              <a:t>CBAM factor</a:t>
            </a:r>
            <a:endParaRPr lang="en-US" sz="900" dirty="0">
              <a:latin typeface="Microsoft YaHei" pitchFamily="34" charset="0"/>
              <a:ea typeface="Microsoft YaHei" pitchFamily="34" charset="-122"/>
              <a:cs typeface="Microsoft YaHei" pitchFamily="34" charset="-120"/>
            </a:endParaRPr>
          </a:p>
        </p:txBody>
      </p:sp>
      <p:sp>
        <p:nvSpPr>
          <p:cNvPr id="69" name="Text 67"/>
          <p:cNvSpPr/>
          <p:nvPr/>
        </p:nvSpPr>
        <p:spPr>
          <a:xfrm>
            <a:off x="0" y="5321490"/>
            <a:ext cx="3238500" cy="137160"/>
          </a:xfrm>
          <a:prstGeom prst="rect">
            <a:avLst/>
          </a:prstGeom>
          <a:noFill/>
          <a:ln/>
        </p:spPr>
        <p:txBody>
          <a:bodyPr wrap="none" lIns="0" tIns="0" rIns="0" bIns="0" rtlCol="0" anchor="t"/>
          <a:lstStyle/>
          <a:p>
            <a:pPr algn="ctr" indent="0" marL="0">
              <a:buNone/>
            </a:pPr>
            <a:r>
              <a:rPr lang="en-US" sz="900" b="1" dirty="0">
                <a:solidFill>
                  <a:srgbClr val="2B2A22"/>
                </a:solidFill>
                <a:latin typeface="Consolas" pitchFamily="34" charset="0"/>
                <a:ea typeface="Microsoft YaHei" pitchFamily="34" charset="-122"/>
                <a:cs typeface="Consolas" pitchFamily="34" charset="-120"/>
              </a:rPr>
              <a:t>97.5%</a:t>
            </a:r>
            <a:endParaRPr lang="en-US" sz="900" dirty="0">
              <a:latin typeface="Consolas" pitchFamily="34" charset="0"/>
              <a:ea typeface="Microsoft YaHei" pitchFamily="34" charset="-122"/>
              <a:cs typeface="Consolas" pitchFamily="34" charset="-120"/>
            </a:endParaRPr>
          </a:p>
        </p:txBody>
      </p:sp>
      <p:sp>
        <p:nvSpPr>
          <p:cNvPr id="70" name="Text 68"/>
          <p:cNvSpPr/>
          <p:nvPr/>
        </p:nvSpPr>
        <p:spPr>
          <a:xfrm>
            <a:off x="0" y="5321490"/>
            <a:ext cx="4756469" cy="137160"/>
          </a:xfrm>
          <a:prstGeom prst="rect">
            <a:avLst/>
          </a:prstGeom>
          <a:noFill/>
          <a:ln/>
        </p:spPr>
        <p:txBody>
          <a:bodyPr wrap="none" lIns="0" tIns="0" rIns="0" bIns="0" rtlCol="0" anchor="t"/>
          <a:lstStyle/>
          <a:p>
            <a:pPr algn="ctr" indent="0" marL="0">
              <a:buNone/>
            </a:pPr>
            <a:r>
              <a:rPr lang="en-US" sz="900" b="1" dirty="0">
                <a:solidFill>
                  <a:srgbClr val="2B2A22"/>
                </a:solidFill>
                <a:latin typeface="Consolas" pitchFamily="34" charset="0"/>
                <a:ea typeface="Microsoft YaHei" pitchFamily="34" charset="-122"/>
                <a:cs typeface="Consolas" pitchFamily="34" charset="-120"/>
              </a:rPr>
              <a:t>95%</a:t>
            </a:r>
            <a:endParaRPr lang="en-US" sz="900" dirty="0">
              <a:latin typeface="Consolas" pitchFamily="34" charset="0"/>
              <a:ea typeface="Microsoft YaHei" pitchFamily="34" charset="-122"/>
              <a:cs typeface="Consolas" pitchFamily="34" charset="-120"/>
            </a:endParaRPr>
          </a:p>
        </p:txBody>
      </p:sp>
      <p:sp>
        <p:nvSpPr>
          <p:cNvPr id="71" name="Text 69"/>
          <p:cNvSpPr/>
          <p:nvPr/>
        </p:nvSpPr>
        <p:spPr>
          <a:xfrm>
            <a:off x="0" y="5321490"/>
            <a:ext cx="6274438" cy="137160"/>
          </a:xfrm>
          <a:prstGeom prst="rect">
            <a:avLst/>
          </a:prstGeom>
          <a:noFill/>
          <a:ln/>
        </p:spPr>
        <p:txBody>
          <a:bodyPr wrap="none" lIns="0" tIns="0" rIns="0" bIns="0" rtlCol="0" anchor="t"/>
          <a:lstStyle/>
          <a:p>
            <a:pPr algn="ctr" indent="0" marL="0">
              <a:buNone/>
            </a:pPr>
            <a:r>
              <a:rPr lang="en-US" sz="900" b="1" dirty="0">
                <a:solidFill>
                  <a:srgbClr val="2B2A22"/>
                </a:solidFill>
                <a:latin typeface="Consolas" pitchFamily="34" charset="0"/>
                <a:ea typeface="Microsoft YaHei" pitchFamily="34" charset="-122"/>
                <a:cs typeface="Consolas" pitchFamily="34" charset="-120"/>
              </a:rPr>
              <a:t>90%</a:t>
            </a:r>
            <a:endParaRPr lang="en-US" sz="900" dirty="0">
              <a:latin typeface="Consolas" pitchFamily="34" charset="0"/>
              <a:ea typeface="Microsoft YaHei" pitchFamily="34" charset="-122"/>
              <a:cs typeface="Consolas" pitchFamily="34" charset="-120"/>
            </a:endParaRPr>
          </a:p>
        </p:txBody>
      </p:sp>
      <p:sp>
        <p:nvSpPr>
          <p:cNvPr id="72" name="Text 70"/>
          <p:cNvSpPr/>
          <p:nvPr/>
        </p:nvSpPr>
        <p:spPr>
          <a:xfrm>
            <a:off x="0" y="5321490"/>
            <a:ext cx="7792406" cy="137160"/>
          </a:xfrm>
          <a:prstGeom prst="rect">
            <a:avLst/>
          </a:prstGeom>
          <a:noFill/>
          <a:ln/>
        </p:spPr>
        <p:txBody>
          <a:bodyPr wrap="none" lIns="0" tIns="0" rIns="0" bIns="0" rtlCol="0" anchor="t"/>
          <a:lstStyle/>
          <a:p>
            <a:pPr algn="ctr" indent="0" marL="0">
              <a:buNone/>
            </a:pPr>
            <a:r>
              <a:rPr lang="en-US" sz="900" b="1" dirty="0">
                <a:solidFill>
                  <a:srgbClr val="2B2A22"/>
                </a:solidFill>
                <a:latin typeface="Consolas" pitchFamily="34" charset="0"/>
                <a:ea typeface="Microsoft YaHei" pitchFamily="34" charset="-122"/>
                <a:cs typeface="Consolas" pitchFamily="34" charset="-120"/>
              </a:rPr>
              <a:t>77.5%</a:t>
            </a:r>
            <a:endParaRPr lang="en-US" sz="900" dirty="0">
              <a:latin typeface="Consolas" pitchFamily="34" charset="0"/>
              <a:ea typeface="Microsoft YaHei" pitchFamily="34" charset="-122"/>
              <a:cs typeface="Consolas" pitchFamily="34" charset="-120"/>
            </a:endParaRPr>
          </a:p>
        </p:txBody>
      </p:sp>
      <p:sp>
        <p:nvSpPr>
          <p:cNvPr id="73" name="Text 71"/>
          <p:cNvSpPr/>
          <p:nvPr/>
        </p:nvSpPr>
        <p:spPr>
          <a:xfrm>
            <a:off x="0" y="5321490"/>
            <a:ext cx="9310375" cy="137160"/>
          </a:xfrm>
          <a:prstGeom prst="rect">
            <a:avLst/>
          </a:prstGeom>
          <a:noFill/>
          <a:ln/>
        </p:spPr>
        <p:txBody>
          <a:bodyPr wrap="none" lIns="0" tIns="0" rIns="0" bIns="0" rtlCol="0" anchor="t"/>
          <a:lstStyle/>
          <a:p>
            <a:pPr algn="ctr" indent="0" marL="0">
              <a:buNone/>
            </a:pPr>
            <a:r>
              <a:rPr lang="en-US" sz="900" b="1" dirty="0">
                <a:solidFill>
                  <a:srgbClr val="2B2A22"/>
                </a:solidFill>
                <a:latin typeface="Consolas" pitchFamily="34" charset="0"/>
                <a:ea typeface="Microsoft YaHei" pitchFamily="34" charset="-122"/>
                <a:cs typeface="Consolas" pitchFamily="34" charset="-120"/>
              </a:rPr>
              <a:t>51.5%</a:t>
            </a:r>
            <a:endParaRPr lang="en-US" sz="900" dirty="0">
              <a:latin typeface="Consolas" pitchFamily="34" charset="0"/>
              <a:ea typeface="Microsoft YaHei" pitchFamily="34" charset="-122"/>
              <a:cs typeface="Consolas" pitchFamily="34" charset="-120"/>
            </a:endParaRPr>
          </a:p>
        </p:txBody>
      </p:sp>
      <p:sp>
        <p:nvSpPr>
          <p:cNvPr id="74" name="Text 72"/>
          <p:cNvSpPr/>
          <p:nvPr/>
        </p:nvSpPr>
        <p:spPr>
          <a:xfrm>
            <a:off x="0" y="5321490"/>
            <a:ext cx="10828344" cy="137160"/>
          </a:xfrm>
          <a:prstGeom prst="rect">
            <a:avLst/>
          </a:prstGeom>
          <a:noFill/>
          <a:ln/>
        </p:spPr>
        <p:txBody>
          <a:bodyPr wrap="none" lIns="0" tIns="0" rIns="0" bIns="0" rtlCol="0" anchor="t"/>
          <a:lstStyle/>
          <a:p>
            <a:pPr algn="ctr" indent="0" marL="0">
              <a:buNone/>
            </a:pPr>
            <a:r>
              <a:rPr lang="en-US" sz="900" b="1" dirty="0">
                <a:solidFill>
                  <a:srgbClr val="2B2A22"/>
                </a:solidFill>
                <a:latin typeface="Consolas" pitchFamily="34" charset="0"/>
                <a:ea typeface="Microsoft YaHei" pitchFamily="34" charset="-122"/>
                <a:cs typeface="Consolas" pitchFamily="34" charset="-120"/>
              </a:rPr>
              <a:t>39%</a:t>
            </a:r>
            <a:endParaRPr lang="en-US" sz="900" dirty="0">
              <a:latin typeface="Consolas" pitchFamily="34" charset="0"/>
              <a:ea typeface="Microsoft YaHei" pitchFamily="34" charset="-122"/>
              <a:cs typeface="Consolas" pitchFamily="34" charset="-120"/>
            </a:endParaRPr>
          </a:p>
        </p:txBody>
      </p:sp>
      <p:sp>
        <p:nvSpPr>
          <p:cNvPr id="75" name="Text 73"/>
          <p:cNvSpPr/>
          <p:nvPr/>
        </p:nvSpPr>
        <p:spPr>
          <a:xfrm>
            <a:off x="154313" y="5321490"/>
            <a:ext cx="12037687" cy="137160"/>
          </a:xfrm>
          <a:prstGeom prst="rect">
            <a:avLst/>
          </a:prstGeom>
          <a:noFill/>
          <a:ln/>
        </p:spPr>
        <p:txBody>
          <a:bodyPr wrap="none" lIns="0" tIns="0" rIns="0" bIns="0" rtlCol="0" anchor="t"/>
          <a:lstStyle/>
          <a:p>
            <a:pPr algn="ctr" indent="0" marL="0">
              <a:buNone/>
            </a:pPr>
            <a:r>
              <a:rPr lang="en-US" sz="900" b="1" dirty="0">
                <a:solidFill>
                  <a:srgbClr val="2B2A22"/>
                </a:solidFill>
                <a:latin typeface="Consolas" pitchFamily="34" charset="0"/>
                <a:ea typeface="Microsoft YaHei" pitchFamily="34" charset="-122"/>
                <a:cs typeface="Consolas" pitchFamily="34" charset="-120"/>
              </a:rPr>
              <a:t>26.5%</a:t>
            </a:r>
            <a:endParaRPr lang="en-US" sz="900" dirty="0">
              <a:latin typeface="Consolas" pitchFamily="34" charset="0"/>
              <a:ea typeface="Microsoft YaHei" pitchFamily="34" charset="-122"/>
              <a:cs typeface="Consolas" pitchFamily="34" charset="-120"/>
            </a:endParaRPr>
          </a:p>
        </p:txBody>
      </p:sp>
      <p:sp>
        <p:nvSpPr>
          <p:cNvPr id="76" name="Text 74"/>
          <p:cNvSpPr/>
          <p:nvPr/>
        </p:nvSpPr>
        <p:spPr>
          <a:xfrm>
            <a:off x="1672281" y="5321490"/>
            <a:ext cx="10519719" cy="137160"/>
          </a:xfrm>
          <a:prstGeom prst="rect">
            <a:avLst/>
          </a:prstGeom>
          <a:noFill/>
          <a:ln/>
        </p:spPr>
        <p:txBody>
          <a:bodyPr wrap="none" lIns="0" tIns="0" rIns="0" bIns="0" rtlCol="0" anchor="t"/>
          <a:lstStyle/>
          <a:p>
            <a:pPr algn="ctr" indent="0" marL="0">
              <a:buNone/>
            </a:pPr>
            <a:r>
              <a:rPr lang="en-US" sz="900" b="1" dirty="0">
                <a:solidFill>
                  <a:srgbClr val="2B2A22"/>
                </a:solidFill>
                <a:latin typeface="Consolas" pitchFamily="34" charset="0"/>
                <a:ea typeface="Microsoft YaHei" pitchFamily="34" charset="-122"/>
                <a:cs typeface="Consolas" pitchFamily="34" charset="-120"/>
              </a:rPr>
              <a:t>14%</a:t>
            </a:r>
            <a:endParaRPr lang="en-US" sz="900" dirty="0">
              <a:latin typeface="Consolas" pitchFamily="34" charset="0"/>
              <a:ea typeface="Microsoft YaHei" pitchFamily="34" charset="-122"/>
              <a:cs typeface="Consolas" pitchFamily="34" charset="-120"/>
            </a:endParaRPr>
          </a:p>
        </p:txBody>
      </p:sp>
      <p:sp>
        <p:nvSpPr>
          <p:cNvPr id="77" name="Text 75"/>
          <p:cNvSpPr/>
          <p:nvPr/>
        </p:nvSpPr>
        <p:spPr>
          <a:xfrm>
            <a:off x="3190250" y="5321490"/>
            <a:ext cx="9001750" cy="137160"/>
          </a:xfrm>
          <a:prstGeom prst="rect">
            <a:avLst/>
          </a:prstGeom>
          <a:noFill/>
          <a:ln/>
        </p:spPr>
        <p:txBody>
          <a:bodyPr wrap="none" lIns="0" tIns="0" rIns="0" bIns="0" rtlCol="0" anchor="t"/>
          <a:lstStyle/>
          <a:p>
            <a:pPr algn="ctr" indent="0" marL="0">
              <a:buNone/>
            </a:pPr>
            <a:r>
              <a:rPr lang="en-US" sz="900" b="1" dirty="0">
                <a:solidFill>
                  <a:srgbClr val="995233"/>
                </a:solidFill>
                <a:latin typeface="Consolas" pitchFamily="34" charset="0"/>
                <a:ea typeface="Microsoft YaHei" pitchFamily="34" charset="-122"/>
                <a:cs typeface="Consolas" pitchFamily="34" charset="-120"/>
              </a:rPr>
              <a:t>0%</a:t>
            </a:r>
            <a:endParaRPr lang="en-US" sz="900" dirty="0">
              <a:latin typeface="Consolas" pitchFamily="34" charset="0"/>
              <a:ea typeface="Microsoft YaHei" pitchFamily="34" charset="-122"/>
              <a:cs typeface="Consolas" pitchFamily="34" charset="-120"/>
            </a:endParaRPr>
          </a:p>
        </p:txBody>
      </p:sp>
      <p:sp>
        <p:nvSpPr>
          <p:cNvPr id="78" name="Shape 76"/>
          <p:cNvSpPr/>
          <p:nvPr/>
        </p:nvSpPr>
        <p:spPr>
          <a:xfrm>
            <a:off x="9529763" y="1871663"/>
            <a:ext cx="2047875" cy="1323975"/>
          </a:xfrm>
          <a:prstGeom prst="roundRect">
            <a:avLst>
              <a:gd name="adj" fmla="val 4317"/>
            </a:avLst>
          </a:prstGeom>
          <a:solidFill>
            <a:srgbClr val="F7F3E8"/>
          </a:solidFill>
          <a:ln w="9525">
            <a:solidFill>
              <a:srgbClr val="D8D0BC"/>
            </a:solidFill>
            <a:prstDash val="solid"/>
          </a:ln>
        </p:spPr>
      </p:sp>
      <p:sp>
        <p:nvSpPr>
          <p:cNvPr id="79" name="Shape 77"/>
          <p:cNvSpPr/>
          <p:nvPr/>
        </p:nvSpPr>
        <p:spPr>
          <a:xfrm>
            <a:off x="9786940" y="2101857"/>
            <a:ext cx="54194" cy="63494"/>
          </a:xfrm>
          <a:custGeom>
            <a:avLst/>
            <a:gdLst/>
            <a:ahLst/>
            <a:cxnLst/>
            <a:rect l="l" t="t" r="r" b="b"/>
            <a:pathLst>
              <a:path w="54194" h="63494">
                <a:moveTo>
                  <a:pt x="54194" y="54198"/>
                </a:moveTo>
                <a:arcTo hR="31750" wR="31750" stAng="2700519" swAng="5398962"/>
                <a:arcTo hR="31750" wR="31750" stAng="8099911" swAng="5400177"/>
                <a:arcTo hR="31750" wR="31750" stAng="13500519" swAng="5398962"/>
              </a:path>
            </a:pathLst>
          </a:custGeom>
          <a:noFill/>
          <a:ln w="15875">
            <a:solidFill>
              <a:srgbClr val="4D5D39"/>
            </a:solidFill>
            <a:prstDash val="solid"/>
          </a:ln>
        </p:spPr>
      </p:sp>
      <p:sp>
        <p:nvSpPr>
          <p:cNvPr id="80" name="Shape 78"/>
          <p:cNvSpPr/>
          <p:nvPr/>
        </p:nvSpPr>
        <p:spPr>
          <a:xfrm>
            <a:off x="9747250" y="2054189"/>
            <a:ext cx="127000" cy="158822"/>
          </a:xfrm>
          <a:custGeom>
            <a:avLst/>
            <a:gdLst/>
            <a:ahLst/>
            <a:cxnLst/>
            <a:rect l="l" t="t" r="r" b="b"/>
            <a:pathLst>
              <a:path w="127000" h="158822">
                <a:moveTo>
                  <a:pt x="0" y="7974"/>
                </a:moveTo>
                <a:arcTo hR="7938" wR="7938" stAng="10800000" swAng="5400000"/>
                <a:arcTo hR="10319" wR="10319" stAng="16181096" swAng="1951255"/>
                <a:lnTo>
                  <a:pt x="20899" y="6386"/>
                </a:lnTo>
                <a:arcTo hR="10319" wR="10319" stAng="7354738" swAng="-3909476"/>
                <a:lnTo>
                  <a:pt x="39426" y="1624"/>
                </a:lnTo>
                <a:arcTo hR="10319" wR="10319" stAng="14245262" swAng="3909476"/>
                <a:lnTo>
                  <a:pt x="57944" y="6386"/>
                </a:lnTo>
                <a:arcTo hR="10319" wR="10319" stAng="7354738" swAng="-3909476"/>
                <a:lnTo>
                  <a:pt x="76462" y="1624"/>
                </a:lnTo>
                <a:arcTo hR="10319" wR="10319" stAng="14245262" swAng="3909476"/>
                <a:lnTo>
                  <a:pt x="94988" y="6386"/>
                </a:lnTo>
                <a:arcTo hR="10319" wR="10319" stAng="7354738" swAng="-3909476"/>
                <a:lnTo>
                  <a:pt x="113506" y="1624"/>
                </a:lnTo>
                <a:arcTo hR="10319" wR="10319" stAng="14267649" swAng="1951255"/>
                <a:arcTo hR="7938" wR="7938" stAng="16200000" swAng="5400000"/>
                <a:lnTo>
                  <a:pt x="127000" y="150849"/>
                </a:lnTo>
                <a:arcTo hR="7938" wR="7938" stAng="0" swAng="5400000"/>
                <a:arcTo hR="10319" wR="10319" stAng="5381096" swAng="1951255"/>
                <a:lnTo>
                  <a:pt x="106101" y="152436"/>
                </a:lnTo>
                <a:arcTo hR="10319" wR="10319" stAng="18154738" swAng="-3909476"/>
                <a:lnTo>
                  <a:pt x="87574" y="157199"/>
                </a:lnTo>
                <a:arcTo hR="10319" wR="10319" stAng="3445262" swAng="3909476"/>
                <a:lnTo>
                  <a:pt x="69056" y="152436"/>
                </a:lnTo>
                <a:arcTo hR="10319" wR="10319" stAng="18154738" swAng="-3909476"/>
                <a:lnTo>
                  <a:pt x="50538" y="157199"/>
                </a:lnTo>
                <a:arcTo hR="10319" wR="10319" stAng="3445262" swAng="3909476"/>
                <a:lnTo>
                  <a:pt x="32012" y="152436"/>
                </a:lnTo>
                <a:arcTo hR="10319" wR="10319" stAng="18154738" swAng="-3909476"/>
                <a:lnTo>
                  <a:pt x="13494" y="157199"/>
                </a:lnTo>
                <a:arcTo hR="10319" wR="10319" stAng="3467649" swAng="1951255"/>
                <a:arcTo hR="7938" wR="7938" stAng="5400000" swAng="5400000"/>
                <a:close/>
              </a:path>
            </a:pathLst>
          </a:custGeom>
          <a:noFill/>
          <a:ln w="15875">
            <a:solidFill>
              <a:srgbClr val="4D5D39"/>
            </a:solidFill>
            <a:prstDash val="solid"/>
          </a:ln>
        </p:spPr>
      </p:sp>
      <p:sp>
        <p:nvSpPr>
          <p:cNvPr id="81" name="Shape 79"/>
          <p:cNvSpPr/>
          <p:nvPr/>
        </p:nvSpPr>
        <p:spPr>
          <a:xfrm>
            <a:off x="9779000" y="2133600"/>
            <a:ext cx="39688" cy="5953"/>
          </a:xfrm>
          <a:custGeom>
            <a:avLst/>
            <a:gdLst/>
            <a:ahLst/>
            <a:cxnLst/>
            <a:rect l="l" t="t" r="r" b="b"/>
            <a:pathLst>
              <a:path w="39688" h="5953">
                <a:moveTo>
                  <a:pt x="0" y="0"/>
                </a:moveTo>
                <a:lnTo>
                  <a:pt x="39688" y="0"/>
                </a:lnTo>
              </a:path>
            </a:pathLst>
          </a:custGeom>
          <a:noFill/>
          <a:ln w="15875">
            <a:solidFill>
              <a:srgbClr val="4D5D39"/>
            </a:solidFill>
            <a:prstDash val="solid"/>
          </a:ln>
        </p:spPr>
      </p:sp>
      <p:sp>
        <p:nvSpPr>
          <p:cNvPr id="82" name="Text 80"/>
          <p:cNvSpPr/>
          <p:nvPr/>
        </p:nvSpPr>
        <p:spPr>
          <a:xfrm>
            <a:off x="9715500" y="2307818"/>
            <a:ext cx="2476500" cy="388620"/>
          </a:xfrm>
          <a:prstGeom prst="rect">
            <a:avLst/>
          </a:prstGeom>
          <a:noFill/>
          <a:ln/>
        </p:spPr>
        <p:txBody>
          <a:bodyPr wrap="none" lIns="0" tIns="0" rIns="0" bIns="0" rtlCol="0" anchor="t"/>
          <a:lstStyle/>
          <a:p>
            <a:pPr algn="l" indent="0" marL="0">
              <a:buNone/>
            </a:pPr>
            <a:r>
              <a:rPr lang="en-US" sz="2550" b="1" dirty="0">
                <a:solidFill>
                  <a:srgbClr val="B25E38"/>
                </a:solidFill>
                <a:latin typeface="Microsoft YaHei" pitchFamily="34" charset="0"/>
                <a:ea typeface="Microsoft YaHei" pitchFamily="34" charset="-122"/>
                <a:cs typeface="Microsoft YaHei" pitchFamily="34" charset="-120"/>
              </a:rPr>
              <a:t>€163.5</a:t>
            </a:r>
            <a:endParaRPr lang="en-US" sz="2550" dirty="0">
              <a:latin typeface="Microsoft YaHei" pitchFamily="34" charset="0"/>
              <a:ea typeface="Microsoft YaHei" pitchFamily="34" charset="-122"/>
              <a:cs typeface="Microsoft YaHei" pitchFamily="34" charset="-120"/>
            </a:endParaRPr>
          </a:p>
        </p:txBody>
      </p:sp>
      <p:sp>
        <p:nvSpPr>
          <p:cNvPr id="83" name="Text 81"/>
          <p:cNvSpPr/>
          <p:nvPr/>
        </p:nvSpPr>
        <p:spPr>
          <a:xfrm>
            <a:off x="9715500" y="2728850"/>
            <a:ext cx="2476500" cy="148590"/>
          </a:xfrm>
          <a:prstGeom prst="rect">
            <a:avLst/>
          </a:prstGeom>
          <a:noFill/>
          <a:ln/>
        </p:spPr>
        <p:txBody>
          <a:bodyPr wrap="none" lIns="0" tIns="0" rIns="0" bIns="0" rtlCol="0" anchor="t"/>
          <a:lstStyle/>
          <a:p>
            <a:pPr algn="l" indent="0" marL="0">
              <a:buNone/>
            </a:pPr>
            <a:r>
              <a:rPr lang="en-US" sz="975" b="1" dirty="0">
                <a:solidFill>
                  <a:srgbClr val="2B2A22"/>
                </a:solidFill>
                <a:latin typeface="Microsoft YaHei" pitchFamily="34" charset="0"/>
                <a:ea typeface="Microsoft YaHei" pitchFamily="34" charset="-122"/>
                <a:cs typeface="Microsoft YaHei" pitchFamily="34" charset="-120"/>
              </a:rPr>
              <a:t>Coil per tonne, 2026</a:t>
            </a:r>
            <a:endParaRPr lang="en-US" sz="975" dirty="0">
              <a:latin typeface="Microsoft YaHei" pitchFamily="34" charset="0"/>
              <a:ea typeface="Microsoft YaHei" pitchFamily="34" charset="-122"/>
              <a:cs typeface="Microsoft YaHei" pitchFamily="34" charset="-120"/>
            </a:endParaRPr>
          </a:p>
        </p:txBody>
      </p:sp>
      <p:sp>
        <p:nvSpPr>
          <p:cNvPr id="84" name="Text 82"/>
          <p:cNvSpPr/>
          <p:nvPr/>
        </p:nvSpPr>
        <p:spPr>
          <a:xfrm>
            <a:off x="9715500" y="2899939"/>
            <a:ext cx="2476500"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€1.64m per 10,000 t exported</a:t>
            </a:r>
            <a:endParaRPr lang="en-US" sz="900" dirty="0">
              <a:latin typeface="Microsoft YaHei" pitchFamily="34" charset="0"/>
              <a:ea typeface="Microsoft YaHei" pitchFamily="34" charset="-122"/>
              <a:cs typeface="Microsoft YaHei" pitchFamily="34" charset="-120"/>
            </a:endParaRPr>
          </a:p>
        </p:txBody>
      </p:sp>
      <p:sp>
        <p:nvSpPr>
          <p:cNvPr id="85" name="Shape 83"/>
          <p:cNvSpPr/>
          <p:nvPr/>
        </p:nvSpPr>
        <p:spPr>
          <a:xfrm>
            <a:off x="9529763" y="3357563"/>
            <a:ext cx="2047875" cy="1323975"/>
          </a:xfrm>
          <a:prstGeom prst="roundRect">
            <a:avLst>
              <a:gd name="adj" fmla="val 4317"/>
            </a:avLst>
          </a:prstGeom>
          <a:solidFill>
            <a:srgbClr val="F7F3E8"/>
          </a:solidFill>
          <a:ln w="9525">
            <a:solidFill>
              <a:srgbClr val="D8D0BC"/>
            </a:solidFill>
            <a:prstDash val="solid"/>
          </a:ln>
        </p:spPr>
      </p:sp>
      <p:sp>
        <p:nvSpPr>
          <p:cNvPr id="86" name="Shape 84"/>
          <p:cNvSpPr/>
          <p:nvPr/>
        </p:nvSpPr>
        <p:spPr>
          <a:xfrm>
            <a:off x="9842500" y="3635375"/>
            <a:ext cx="12700" cy="25400"/>
          </a:xfrm>
          <a:custGeom>
            <a:avLst/>
            <a:gdLst/>
            <a:ahLst/>
            <a:cxnLst/>
            <a:rect l="l" t="t" r="r" b="b"/>
            <a:pathLst>
              <a:path w="12700" h="25400">
                <a:moveTo>
                  <a:pt x="0" y="0"/>
                </a:moveTo>
                <a:lnTo>
                  <a:pt x="0" y="17462"/>
                </a:lnTo>
                <a:lnTo>
                  <a:pt x="12700" y="25400"/>
                </a:lnTo>
              </a:path>
            </a:pathLst>
          </a:custGeom>
          <a:noFill/>
          <a:ln w="15875">
            <a:solidFill>
              <a:srgbClr val="4D5D39"/>
            </a:solidFill>
            <a:prstDash val="solid"/>
          </a:ln>
        </p:spPr>
      </p:sp>
      <p:sp>
        <p:nvSpPr>
          <p:cNvPr id="87" name="Shape 85"/>
          <p:cNvSpPr/>
          <p:nvPr/>
        </p:nvSpPr>
        <p:spPr>
          <a:xfrm>
            <a:off x="9842500" y="3540125"/>
            <a:ext cx="5953" cy="31750"/>
          </a:xfrm>
          <a:custGeom>
            <a:avLst/>
            <a:gdLst/>
            <a:ahLst/>
            <a:cxnLst/>
            <a:rect l="l" t="t" r="r" b="b"/>
            <a:pathLst>
              <a:path w="5953" h="31750">
                <a:moveTo>
                  <a:pt x="0" y="0"/>
                </a:moveTo>
                <a:lnTo>
                  <a:pt x="0" y="31750"/>
                </a:lnTo>
              </a:path>
            </a:pathLst>
          </a:custGeom>
          <a:noFill/>
          <a:ln w="15875">
            <a:solidFill>
              <a:srgbClr val="4D5D39"/>
            </a:solidFill>
            <a:prstDash val="solid"/>
          </a:ln>
        </p:spPr>
      </p:sp>
      <p:sp>
        <p:nvSpPr>
          <p:cNvPr id="88" name="Shape 86"/>
          <p:cNvSpPr/>
          <p:nvPr/>
        </p:nvSpPr>
        <p:spPr>
          <a:xfrm>
            <a:off x="9739313" y="3556000"/>
            <a:ext cx="142875" cy="142875"/>
          </a:xfrm>
          <a:custGeom>
            <a:avLst/>
            <a:gdLst/>
            <a:ahLst/>
            <a:cxnLst/>
            <a:rect l="l" t="t" r="r" b="b"/>
            <a:pathLst>
              <a:path w="142875" h="142875">
                <a:moveTo>
                  <a:pt x="142875" y="27781"/>
                </a:moveTo>
                <a:lnTo>
                  <a:pt x="142875" y="15875"/>
                </a:lnTo>
                <a:arcTo hR="15875" wR="15875" stAng="0" swAng="-5400000"/>
                <a:lnTo>
                  <a:pt x="15875" y="0"/>
                </a:lnTo>
                <a:arcTo hR="15875" wR="15875" stAng="16200000" swAng="-5400000"/>
                <a:lnTo>
                  <a:pt x="0" y="127000"/>
                </a:lnTo>
                <a:arcTo hR="15875" wR="15875" stAng="10800000" swAng="-5400000"/>
                <a:lnTo>
                  <a:pt x="43656" y="142875"/>
                </a:lnTo>
              </a:path>
            </a:pathLst>
          </a:custGeom>
          <a:noFill/>
          <a:ln w="15875">
            <a:solidFill>
              <a:srgbClr val="4D5D39"/>
            </a:solidFill>
            <a:prstDash val="solid"/>
          </a:ln>
        </p:spPr>
      </p:sp>
      <p:sp>
        <p:nvSpPr>
          <p:cNvPr id="89" name="Shape 87"/>
          <p:cNvSpPr/>
          <p:nvPr/>
        </p:nvSpPr>
        <p:spPr>
          <a:xfrm>
            <a:off x="9739313" y="3603625"/>
            <a:ext cx="39688" cy="5953"/>
          </a:xfrm>
          <a:custGeom>
            <a:avLst/>
            <a:gdLst/>
            <a:ahLst/>
            <a:cxnLst/>
            <a:rect l="l" t="t" r="r" b="b"/>
            <a:pathLst>
              <a:path w="39688" h="5953">
                <a:moveTo>
                  <a:pt x="0" y="0"/>
                </a:moveTo>
                <a:lnTo>
                  <a:pt x="39688" y="0"/>
                </a:lnTo>
              </a:path>
            </a:pathLst>
          </a:custGeom>
          <a:noFill/>
          <a:ln w="15875">
            <a:solidFill>
              <a:srgbClr val="4D5D39"/>
            </a:solidFill>
            <a:prstDash val="solid"/>
          </a:ln>
        </p:spPr>
      </p:sp>
      <p:sp>
        <p:nvSpPr>
          <p:cNvPr id="90" name="Shape 88"/>
          <p:cNvSpPr/>
          <p:nvPr/>
        </p:nvSpPr>
        <p:spPr>
          <a:xfrm>
            <a:off x="9779000" y="3540125"/>
            <a:ext cx="5953" cy="31750"/>
          </a:xfrm>
          <a:custGeom>
            <a:avLst/>
            <a:gdLst/>
            <a:ahLst/>
            <a:cxnLst/>
            <a:rect l="l" t="t" r="r" b="b"/>
            <a:pathLst>
              <a:path w="5953" h="31750">
                <a:moveTo>
                  <a:pt x="0" y="0"/>
                </a:moveTo>
                <a:lnTo>
                  <a:pt x="0" y="31750"/>
                </a:lnTo>
              </a:path>
            </a:pathLst>
          </a:custGeom>
          <a:noFill/>
          <a:ln w="15875">
            <a:solidFill>
              <a:srgbClr val="4D5D39"/>
            </a:solidFill>
            <a:prstDash val="solid"/>
          </a:ln>
        </p:spPr>
      </p:sp>
      <p:sp>
        <p:nvSpPr>
          <p:cNvPr id="91" name="Shape 89"/>
          <p:cNvSpPr/>
          <p:nvPr/>
        </p:nvSpPr>
        <p:spPr>
          <a:xfrm>
            <a:off x="9794875" y="3603625"/>
            <a:ext cx="95250" cy="95250"/>
          </a:xfrm>
          <a:prstGeom prst="ellipse">
            <a:avLst/>
          </a:prstGeom>
          <a:noFill/>
          <a:ln w="15875">
            <a:solidFill>
              <a:srgbClr val="4D5D39"/>
            </a:solidFill>
            <a:prstDash val="solid"/>
          </a:ln>
        </p:spPr>
      </p:sp>
      <p:sp>
        <p:nvSpPr>
          <p:cNvPr id="92" name="Text 90"/>
          <p:cNvSpPr/>
          <p:nvPr/>
        </p:nvSpPr>
        <p:spPr>
          <a:xfrm>
            <a:off x="9715500" y="3793718"/>
            <a:ext cx="2476500" cy="388620"/>
          </a:xfrm>
          <a:prstGeom prst="rect">
            <a:avLst/>
          </a:prstGeom>
          <a:noFill/>
          <a:ln/>
        </p:spPr>
        <p:txBody>
          <a:bodyPr wrap="none" lIns="0" tIns="0" rIns="0" bIns="0" rtlCol="0" anchor="t"/>
          <a:lstStyle/>
          <a:p>
            <a:pPr algn="l" indent="0" marL="0">
              <a:buNone/>
            </a:pPr>
            <a:r>
              <a:rPr lang="en-US" sz="2550" b="1" dirty="0">
                <a:solidFill>
                  <a:srgbClr val="2B2A22"/>
                </a:solidFill>
                <a:latin typeface="Microsoft YaHei" pitchFamily="34" charset="0"/>
                <a:ea typeface="Microsoft YaHei" pitchFamily="34" charset="-122"/>
                <a:cs typeface="Microsoft YaHei" pitchFamily="34" charset="-120"/>
              </a:rPr>
              <a:t>€312</a:t>
            </a:r>
            <a:endParaRPr lang="en-US" sz="2550" dirty="0">
              <a:latin typeface="Microsoft YaHei" pitchFamily="34" charset="0"/>
              <a:ea typeface="Microsoft YaHei" pitchFamily="34" charset="-122"/>
              <a:cs typeface="Microsoft YaHei" pitchFamily="34" charset="-120"/>
            </a:endParaRPr>
          </a:p>
        </p:txBody>
      </p:sp>
      <p:sp>
        <p:nvSpPr>
          <p:cNvPr id="93" name="Text 91"/>
          <p:cNvSpPr/>
          <p:nvPr/>
        </p:nvSpPr>
        <p:spPr>
          <a:xfrm>
            <a:off x="9715500" y="4214750"/>
            <a:ext cx="2476500" cy="148590"/>
          </a:xfrm>
          <a:prstGeom prst="rect">
            <a:avLst/>
          </a:prstGeom>
          <a:noFill/>
          <a:ln/>
        </p:spPr>
        <p:txBody>
          <a:bodyPr wrap="none" lIns="0" tIns="0" rIns="0" bIns="0" rtlCol="0" anchor="t"/>
          <a:lstStyle/>
          <a:p>
            <a:pPr algn="l" indent="0" marL="0">
              <a:buNone/>
            </a:pPr>
            <a:r>
              <a:rPr lang="en-US" sz="975" b="1" dirty="0">
                <a:solidFill>
                  <a:srgbClr val="2B2A22"/>
                </a:solidFill>
                <a:latin typeface="Microsoft YaHei" pitchFamily="34" charset="0"/>
                <a:ea typeface="Microsoft YaHei" pitchFamily="34" charset="-122"/>
                <a:cs typeface="Microsoft YaHei" pitchFamily="34" charset="-120"/>
              </a:rPr>
              <a:t>Coil per tonne, 2034</a:t>
            </a:r>
            <a:endParaRPr lang="en-US" sz="975" dirty="0">
              <a:latin typeface="Microsoft YaHei" pitchFamily="34" charset="0"/>
              <a:ea typeface="Microsoft YaHei" pitchFamily="34" charset="-122"/>
              <a:cs typeface="Microsoft YaHei" pitchFamily="34" charset="-120"/>
            </a:endParaRPr>
          </a:p>
        </p:txBody>
      </p:sp>
      <p:sp>
        <p:nvSpPr>
          <p:cNvPr id="94" name="Text 92"/>
          <p:cNvSpPr/>
          <p:nvPr/>
        </p:nvSpPr>
        <p:spPr>
          <a:xfrm>
            <a:off x="9715500" y="4385839"/>
            <a:ext cx="2476500"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Free allocation gone</a:t>
            </a:r>
            <a:endParaRPr lang="en-US" sz="900" dirty="0">
              <a:latin typeface="Microsoft YaHei" pitchFamily="34" charset="0"/>
              <a:ea typeface="Microsoft YaHei" pitchFamily="34" charset="-122"/>
              <a:cs typeface="Microsoft YaHei" pitchFamily="34" charset="-120"/>
            </a:endParaRPr>
          </a:p>
        </p:txBody>
      </p:sp>
      <p:sp>
        <p:nvSpPr>
          <p:cNvPr id="95" name="Text 93"/>
          <p:cNvSpPr/>
          <p:nvPr/>
        </p:nvSpPr>
        <p:spPr>
          <a:xfrm>
            <a:off x="609600" y="6186064"/>
            <a:ext cx="11582400"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Source: calculated from Regulations (EU) 2025/2621 and 2025/2620 and Directive 2023/959. From 2027 the amounts hold the price at €75.36 as a demonstration</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FE9DC"/>
          </a:solidFill>
          <a:ln/>
        </p:spPr>
      </p:sp>
      <p:sp>
        <p:nvSpPr>
          <p:cNvPr id="3" name="Shape 1"/>
          <p:cNvSpPr/>
          <p:nvPr/>
        </p:nvSpPr>
        <p:spPr>
          <a:xfrm>
            <a:off x="695325" y="250031"/>
            <a:ext cx="57150" cy="128588"/>
          </a:xfrm>
          <a:custGeom>
            <a:avLst/>
            <a:gdLst/>
            <a:ahLst/>
            <a:cxnLst/>
            <a:rect l="l" t="t" r="r" b="b"/>
            <a:pathLst>
              <a:path w="57150" h="128588">
                <a:moveTo>
                  <a:pt x="14288" y="46692"/>
                </a:moveTo>
                <a:lnTo>
                  <a:pt x="14288" y="28575"/>
                </a:lnTo>
                <a:arcTo hR="28575" wR="28575" stAng="10800000" swAng="5400000"/>
                <a:lnTo>
                  <a:pt x="53578" y="0"/>
                </a:lnTo>
                <a:arcTo hR="3572" wR="3572" stAng="16200000" swAng="5400000"/>
                <a:lnTo>
                  <a:pt x="57150" y="14288"/>
                </a:lnTo>
                <a:arcTo hR="28575" wR="28575" stAng="0" swAng="5400000"/>
                <a:arcTo hR="28575" wR="28575" stAng="16200000" swAng="-5400000"/>
                <a:cubicBezTo>
                  <a:pt x="0" y="85725"/>
                  <a:pt x="7144" y="92869"/>
                  <a:pt x="7144" y="107156"/>
                </a:cubicBezTo>
                <a:arcTo hR="35719" wR="35719" stAng="0" swAng="2212194"/>
              </a:path>
            </a:pathLst>
          </a:custGeom>
          <a:noFill/>
          <a:ln w="14288">
            <a:solidFill>
              <a:srgbClr val="4D5D39"/>
            </a:solidFill>
            <a:prstDash val="solid"/>
          </a:ln>
        </p:spPr>
      </p:sp>
      <p:sp>
        <p:nvSpPr>
          <p:cNvPr id="4" name="Shape 2"/>
          <p:cNvSpPr/>
          <p:nvPr/>
        </p:nvSpPr>
        <p:spPr>
          <a:xfrm>
            <a:off x="638175" y="285750"/>
            <a:ext cx="57150" cy="42863"/>
          </a:xfrm>
          <a:custGeom>
            <a:avLst/>
            <a:gdLst/>
            <a:ahLst/>
            <a:cxnLst/>
            <a:rect l="l" t="t" r="r" b="b"/>
            <a:pathLst>
              <a:path w="57150" h="42863">
                <a:moveTo>
                  <a:pt x="0" y="7144"/>
                </a:moveTo>
                <a:arcTo hR="35719" wR="35719" stAng="13987806" swAng="7612194"/>
                <a:arcTo hR="35719" wR="35719" stAng="3187806" swAng="7612194"/>
              </a:path>
            </a:pathLst>
          </a:custGeom>
          <a:noFill/>
          <a:ln w="14288">
            <a:solidFill>
              <a:srgbClr val="4D5D39"/>
            </a:solidFill>
            <a:prstDash val="solid"/>
          </a:ln>
        </p:spPr>
      </p:sp>
      <p:sp>
        <p:nvSpPr>
          <p:cNvPr id="5" name="Shape 3"/>
          <p:cNvSpPr/>
          <p:nvPr/>
        </p:nvSpPr>
        <p:spPr>
          <a:xfrm>
            <a:off x="645319" y="378619"/>
            <a:ext cx="100013" cy="5358"/>
          </a:xfrm>
          <a:custGeom>
            <a:avLst/>
            <a:gdLst/>
            <a:ahLst/>
            <a:cxnLst/>
            <a:rect l="l" t="t" r="r" b="b"/>
            <a:pathLst>
              <a:path w="100013" h="5358">
                <a:moveTo>
                  <a:pt x="0" y="0"/>
                </a:moveTo>
                <a:lnTo>
                  <a:pt x="100013" y="0"/>
                </a:lnTo>
              </a:path>
            </a:pathLst>
          </a:custGeom>
          <a:noFill/>
          <a:ln w="14288">
            <a:solidFill>
              <a:srgbClr val="4D5D39"/>
            </a:solidFill>
            <a:prstDash val="solid"/>
          </a:ln>
        </p:spPr>
      </p:sp>
      <p:sp>
        <p:nvSpPr>
          <p:cNvPr id="6" name="Text 4"/>
          <p:cNvSpPr/>
          <p:nvPr/>
        </p:nvSpPr>
        <p:spPr>
          <a:xfrm>
            <a:off x="609600" y="6557539"/>
            <a:ext cx="11582400"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Sustainability Department</a:t>
            </a:r>
            <a:endParaRPr lang="en-US" sz="900" dirty="0">
              <a:latin typeface="Microsoft YaHei" pitchFamily="34" charset="0"/>
              <a:ea typeface="Microsoft YaHei" pitchFamily="34" charset="-122"/>
              <a:cs typeface="Microsoft YaHei" pitchFamily="34" charset="-120"/>
            </a:endParaRPr>
          </a:p>
        </p:txBody>
      </p:sp>
      <p:sp>
        <p:nvSpPr>
          <p:cNvPr id="7" name="pptwise-slidenum-s0004"/>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656155"/>
                </a:solidFill>
                <a:latin typeface="Microsoft YaHei" pitchFamily="34" charset="0"/>
                <a:ea typeface="Microsoft YaHei" pitchFamily="34" charset="-122"/>
                <a:cs typeface="Microsoft YaHei" pitchFamily="34" charset="-120"/>
              </a:rPr>
              <a:t>5</a:t>
            </a:fld>
            <a:endParaRPr lang="en-US" sz="900" dirty="0">
              <a:latin typeface="Microsoft YaHei" pitchFamily="34" charset="0"/>
              <a:ea typeface="Microsoft YaHei" pitchFamily="34" charset="-122"/>
              <a:cs typeface="Microsoft YaHei" pitchFamily="34" charset="-120"/>
            </a:endParaRPr>
          </a:p>
        </p:txBody>
      </p:sp>
      <p:sp>
        <p:nvSpPr>
          <p:cNvPr id="8" name="Text 6"/>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 17</a:t>
            </a:r>
            <a:endParaRPr lang="en-US" sz="900" dirty="0">
              <a:latin typeface="Microsoft YaHei" pitchFamily="34" charset="0"/>
              <a:ea typeface="Microsoft YaHei" pitchFamily="34" charset="-122"/>
              <a:cs typeface="Microsoft YaHei" pitchFamily="34" charset="-120"/>
            </a:endParaRPr>
          </a:p>
        </p:txBody>
      </p:sp>
      <p:sp>
        <p:nvSpPr>
          <p:cNvPr id="9" name="Text 7"/>
          <p:cNvSpPr/>
          <p:nvPr/>
        </p:nvSpPr>
        <p:spPr>
          <a:xfrm>
            <a:off x="857250" y="252350"/>
            <a:ext cx="11334750" cy="148590"/>
          </a:xfrm>
          <a:prstGeom prst="rect">
            <a:avLst/>
          </a:prstGeom>
          <a:noFill/>
          <a:ln/>
        </p:spPr>
        <p:txBody>
          <a:bodyPr wrap="none" lIns="0" tIns="0" rIns="0" bIns="0" rtlCol="0" anchor="t"/>
          <a:lstStyle/>
          <a:p>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T</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h</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e</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 </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b</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i</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l</a:t>
            </a:r>
            <a:pPr algn="l" indent="0" marL="0">
              <a:buNone/>
            </a:pPr>
            <a:r>
              <a:rPr lang="en-US" sz="975" b="1" dirty="0">
                <a:solidFill>
                  <a:srgbClr val="4D5D39"/>
                </a:solidFill>
                <a:latin typeface="Microsoft YaHei" pitchFamily="34" charset="0"/>
                <a:ea typeface="Microsoft YaHei" pitchFamily="34" charset="-122"/>
                <a:cs typeface="Microsoft YaHei" pitchFamily="34" charset="-120"/>
              </a:rPr>
              <a:t>l</a:t>
            </a:r>
            <a:endParaRPr lang="en-US" sz="975" dirty="0">
              <a:latin typeface="Microsoft YaHei" pitchFamily="34" charset="0"/>
              <a:ea typeface="Microsoft YaHei" pitchFamily="34" charset="-122"/>
              <a:cs typeface="Microsoft YaHei" pitchFamily="34" charset="-120"/>
            </a:endParaRPr>
          </a:p>
        </p:txBody>
      </p:sp>
      <p:sp>
        <p:nvSpPr>
          <p:cNvPr id="10" name="Shape 8"/>
          <p:cNvSpPr/>
          <p:nvPr/>
        </p:nvSpPr>
        <p:spPr>
          <a:xfrm>
            <a:off x="8191500" y="342900"/>
            <a:ext cx="3390900" cy="0"/>
          </a:xfrm>
          <a:prstGeom prst="line">
            <a:avLst/>
          </a:prstGeom>
          <a:noFill/>
          <a:ln w="14288">
            <a:solidFill>
              <a:srgbClr val="D8D0BC"/>
            </a:solidFill>
            <a:prstDash val="solid"/>
          </a:ln>
        </p:spPr>
      </p:sp>
      <p:sp>
        <p:nvSpPr>
          <p:cNvPr id="11" name="Shape 9"/>
          <p:cNvSpPr/>
          <p:nvPr/>
        </p:nvSpPr>
        <p:spPr>
          <a:xfrm>
            <a:off x="8143875" y="295275"/>
            <a:ext cx="95250" cy="95250"/>
          </a:xfrm>
          <a:prstGeom prst="ellipse">
            <a:avLst/>
          </a:prstGeom>
          <a:solidFill>
            <a:srgbClr val="4D5D39"/>
          </a:solidFill>
          <a:ln w="14288">
            <a:solidFill>
              <a:srgbClr val="4D5D39"/>
            </a:solidFill>
            <a:prstDash val="solid"/>
          </a:ln>
        </p:spPr>
      </p:sp>
      <p:sp>
        <p:nvSpPr>
          <p:cNvPr id="12" name="Text 10"/>
          <p:cNvSpPr/>
          <p:nvPr/>
        </p:nvSpPr>
        <p:spPr>
          <a:xfrm>
            <a:off x="4191000" y="148870"/>
            <a:ext cx="8001000" cy="125730"/>
          </a:xfrm>
          <a:prstGeom prst="rect">
            <a:avLst/>
          </a:prstGeom>
          <a:noFill/>
          <a:ln/>
        </p:spPr>
        <p:txBody>
          <a:bodyPr wrap="none" lIns="0" tIns="0" rIns="0" bIns="0" rtlCol="0" anchor="t"/>
          <a:lstStyle/>
          <a:p>
            <a:pPr algn="ctr" indent="0" marL="0">
              <a:buNone/>
            </a:pPr>
            <a:r>
              <a:rPr lang="en-US" sz="825" b="1" dirty="0">
                <a:solidFill>
                  <a:srgbClr val="4D5D39"/>
                </a:solidFill>
                <a:latin typeface="Consolas" pitchFamily="34" charset="0"/>
                <a:ea typeface="Microsoft YaHei" pitchFamily="34" charset="-122"/>
                <a:cs typeface="Consolas" pitchFamily="34" charset="-120"/>
              </a:rPr>
              <a:t>2026</a:t>
            </a:r>
            <a:endParaRPr lang="en-US" sz="825" dirty="0">
              <a:latin typeface="Consolas" pitchFamily="34" charset="0"/>
              <a:ea typeface="Microsoft YaHei" pitchFamily="34" charset="-122"/>
              <a:cs typeface="Consolas" pitchFamily="34" charset="-120"/>
            </a:endParaRPr>
          </a:p>
        </p:txBody>
      </p:sp>
      <p:sp>
        <p:nvSpPr>
          <p:cNvPr id="13" name="Shape 11"/>
          <p:cNvSpPr/>
          <p:nvPr/>
        </p:nvSpPr>
        <p:spPr>
          <a:xfrm>
            <a:off x="8582025" y="309563"/>
            <a:ext cx="66675" cy="66675"/>
          </a:xfrm>
          <a:prstGeom prst="ellipse">
            <a:avLst/>
          </a:prstGeom>
          <a:solidFill>
            <a:srgbClr val="EFE9DC"/>
          </a:solidFill>
          <a:ln w="14288">
            <a:solidFill>
              <a:srgbClr val="C9BFA8"/>
            </a:solidFill>
            <a:prstDash val="solid"/>
          </a:ln>
        </p:spPr>
      </p:sp>
      <p:sp>
        <p:nvSpPr>
          <p:cNvPr id="14" name="Shape 12"/>
          <p:cNvSpPr/>
          <p:nvPr/>
        </p:nvSpPr>
        <p:spPr>
          <a:xfrm>
            <a:off x="9005888" y="309563"/>
            <a:ext cx="66675" cy="66675"/>
          </a:xfrm>
          <a:prstGeom prst="ellipse">
            <a:avLst/>
          </a:prstGeom>
          <a:solidFill>
            <a:srgbClr val="EFE9DC"/>
          </a:solidFill>
          <a:ln w="14288">
            <a:solidFill>
              <a:srgbClr val="C9BFA8"/>
            </a:solidFill>
            <a:prstDash val="solid"/>
          </a:ln>
        </p:spPr>
      </p:sp>
      <p:sp>
        <p:nvSpPr>
          <p:cNvPr id="15" name="Shape 13"/>
          <p:cNvSpPr/>
          <p:nvPr/>
        </p:nvSpPr>
        <p:spPr>
          <a:xfrm>
            <a:off x="9429750" y="309563"/>
            <a:ext cx="66675" cy="66675"/>
          </a:xfrm>
          <a:prstGeom prst="ellipse">
            <a:avLst/>
          </a:prstGeom>
          <a:solidFill>
            <a:srgbClr val="EFE9DC"/>
          </a:solidFill>
          <a:ln w="14288">
            <a:solidFill>
              <a:srgbClr val="C9BFA8"/>
            </a:solidFill>
            <a:prstDash val="solid"/>
          </a:ln>
        </p:spPr>
      </p:sp>
      <p:sp>
        <p:nvSpPr>
          <p:cNvPr id="16" name="Shape 14"/>
          <p:cNvSpPr/>
          <p:nvPr/>
        </p:nvSpPr>
        <p:spPr>
          <a:xfrm>
            <a:off x="9853613" y="309563"/>
            <a:ext cx="66675" cy="66675"/>
          </a:xfrm>
          <a:prstGeom prst="ellipse">
            <a:avLst/>
          </a:prstGeom>
          <a:solidFill>
            <a:srgbClr val="EFE9DC"/>
          </a:solidFill>
          <a:ln w="14288">
            <a:solidFill>
              <a:srgbClr val="C9BFA8"/>
            </a:solidFill>
            <a:prstDash val="solid"/>
          </a:ln>
        </p:spPr>
      </p:sp>
      <p:sp>
        <p:nvSpPr>
          <p:cNvPr id="17" name="Shape 15"/>
          <p:cNvSpPr/>
          <p:nvPr/>
        </p:nvSpPr>
        <p:spPr>
          <a:xfrm>
            <a:off x="10277475" y="309563"/>
            <a:ext cx="66675" cy="66675"/>
          </a:xfrm>
          <a:prstGeom prst="ellipse">
            <a:avLst/>
          </a:prstGeom>
          <a:solidFill>
            <a:srgbClr val="EFE9DC"/>
          </a:solidFill>
          <a:ln w="14288">
            <a:solidFill>
              <a:srgbClr val="C9BFA8"/>
            </a:solidFill>
            <a:prstDash val="solid"/>
          </a:ln>
        </p:spPr>
      </p:sp>
      <p:sp>
        <p:nvSpPr>
          <p:cNvPr id="18" name="Shape 16"/>
          <p:cNvSpPr/>
          <p:nvPr/>
        </p:nvSpPr>
        <p:spPr>
          <a:xfrm>
            <a:off x="10701338" y="309563"/>
            <a:ext cx="66675" cy="66675"/>
          </a:xfrm>
          <a:prstGeom prst="ellipse">
            <a:avLst/>
          </a:prstGeom>
          <a:solidFill>
            <a:srgbClr val="EFE9DC"/>
          </a:solidFill>
          <a:ln w="14288">
            <a:solidFill>
              <a:srgbClr val="C9BFA8"/>
            </a:solidFill>
            <a:prstDash val="solid"/>
          </a:ln>
        </p:spPr>
      </p:sp>
      <p:sp>
        <p:nvSpPr>
          <p:cNvPr id="19" name="Shape 17"/>
          <p:cNvSpPr/>
          <p:nvPr/>
        </p:nvSpPr>
        <p:spPr>
          <a:xfrm>
            <a:off x="11125200" y="309563"/>
            <a:ext cx="66675" cy="66675"/>
          </a:xfrm>
          <a:prstGeom prst="ellipse">
            <a:avLst/>
          </a:prstGeom>
          <a:solidFill>
            <a:srgbClr val="EFE9DC"/>
          </a:solidFill>
          <a:ln w="14288">
            <a:solidFill>
              <a:srgbClr val="C9BFA8"/>
            </a:solidFill>
            <a:prstDash val="solid"/>
          </a:ln>
        </p:spPr>
      </p:sp>
      <p:sp>
        <p:nvSpPr>
          <p:cNvPr id="20" name="Shape 18"/>
          <p:cNvSpPr/>
          <p:nvPr/>
        </p:nvSpPr>
        <p:spPr>
          <a:xfrm>
            <a:off x="11549063" y="309563"/>
            <a:ext cx="66675" cy="66675"/>
          </a:xfrm>
          <a:prstGeom prst="ellipse">
            <a:avLst/>
          </a:prstGeom>
          <a:solidFill>
            <a:srgbClr val="EFE9DC"/>
          </a:solidFill>
          <a:ln w="14288">
            <a:solidFill>
              <a:srgbClr val="C9BFA8"/>
            </a:solidFill>
            <a:prstDash val="solid"/>
          </a:ln>
        </p:spPr>
      </p:sp>
      <p:sp>
        <p:nvSpPr>
          <p:cNvPr id="21" name="Text 19"/>
          <p:cNvSpPr/>
          <p:nvPr/>
        </p:nvSpPr>
        <p:spPr>
          <a:xfrm>
            <a:off x="10972800" y="148870"/>
            <a:ext cx="1219200" cy="125730"/>
          </a:xfrm>
          <a:prstGeom prst="rect">
            <a:avLst/>
          </a:prstGeom>
          <a:noFill/>
          <a:ln/>
        </p:spPr>
        <p:txBody>
          <a:bodyPr wrap="none" lIns="0" tIns="0" rIns="0" bIns="0" rtlCol="0" anchor="t"/>
          <a:lstStyle/>
          <a:p>
            <a:pPr algn="ctr" indent="0" marL="0">
              <a:buNone/>
            </a:pPr>
            <a:r>
              <a:rPr lang="en-US" sz="825" dirty="0">
                <a:solidFill>
                  <a:srgbClr val="656155"/>
                </a:solidFill>
                <a:latin typeface="Consolas" pitchFamily="34" charset="0"/>
                <a:ea typeface="Microsoft YaHei" pitchFamily="34" charset="-122"/>
                <a:cs typeface="Consolas" pitchFamily="34" charset="-120"/>
              </a:rPr>
              <a:t>2034</a:t>
            </a:r>
            <a:endParaRPr lang="en-US" sz="825" dirty="0">
              <a:latin typeface="Consolas" pitchFamily="34" charset="0"/>
              <a:ea typeface="Microsoft YaHei" pitchFamily="34" charset="-122"/>
              <a:cs typeface="Consolas" pitchFamily="34" charset="-120"/>
            </a:endParaRPr>
          </a:p>
        </p:txBody>
      </p:sp>
      <p:sp>
        <p:nvSpPr>
          <p:cNvPr id="22" name="Text 20"/>
          <p:cNvSpPr/>
          <p:nvPr/>
        </p:nvSpPr>
        <p:spPr>
          <a:xfrm>
            <a:off x="609600" y="1106221"/>
            <a:ext cx="11582400" cy="342900"/>
          </a:xfrm>
          <a:prstGeom prst="rect">
            <a:avLst/>
          </a:prstGeom>
          <a:noFill/>
          <a:ln/>
        </p:spPr>
        <p:txBody>
          <a:bodyPr wrap="none" lIns="0" tIns="0" rIns="0" bIns="0" rtlCol="0" anchor="t"/>
          <a:lstStyle/>
          <a:p>
            <a:pPr algn="l" indent="0" marL="0">
              <a:buNone/>
            </a:pPr>
            <a:r>
              <a:rPr lang="en-US" sz="2250" b="1" dirty="0">
                <a:solidFill>
                  <a:srgbClr val="2B2A22"/>
                </a:solidFill>
                <a:latin typeface="Microsoft YaHei" pitchFamily="34" charset="0"/>
                <a:ea typeface="Microsoft YaHei" pitchFamily="34" charset="-122"/>
                <a:cs typeface="Microsoft YaHei" pitchFamily="34" charset="-120"/>
              </a:rPr>
              <a:t>€164: defaults plus 10%, less 97.5% of benchmark</a:t>
            </a:r>
            <a:endParaRPr lang="en-US" sz="2250" dirty="0">
              <a:latin typeface="Microsoft YaHei" pitchFamily="34" charset="0"/>
              <a:ea typeface="Microsoft YaHei" pitchFamily="34" charset="-122"/>
              <a:cs typeface="Microsoft YaHei" pitchFamily="34" charset="-120"/>
            </a:endParaRPr>
          </a:p>
        </p:txBody>
      </p:sp>
      <p:sp>
        <p:nvSpPr>
          <p:cNvPr id="23" name="Shape 21"/>
          <p:cNvSpPr/>
          <p:nvPr/>
        </p:nvSpPr>
        <p:spPr>
          <a:xfrm>
            <a:off x="609600" y="1581150"/>
            <a:ext cx="10972800" cy="9525"/>
          </a:xfrm>
          <a:prstGeom prst="rect">
            <a:avLst/>
          </a:prstGeom>
          <a:solidFill>
            <a:srgbClr val="D8D0BC"/>
          </a:solidFill>
          <a:ln/>
        </p:spPr>
      </p:sp>
      <p:sp>
        <p:nvSpPr>
          <p:cNvPr id="24" name="Shape 22"/>
          <p:cNvSpPr/>
          <p:nvPr/>
        </p:nvSpPr>
        <p:spPr>
          <a:xfrm>
            <a:off x="762000" y="5143500"/>
            <a:ext cx="7810500" cy="0"/>
          </a:xfrm>
          <a:prstGeom prst="line">
            <a:avLst/>
          </a:prstGeom>
          <a:noFill/>
          <a:ln w="14288">
            <a:solidFill>
              <a:srgbClr val="2B2A22"/>
            </a:solidFill>
            <a:prstDash val="solid"/>
          </a:ln>
        </p:spPr>
      </p:sp>
      <p:sp>
        <p:nvSpPr>
          <p:cNvPr id="25" name="Shape 23"/>
          <p:cNvSpPr/>
          <p:nvPr/>
        </p:nvSpPr>
        <p:spPr>
          <a:xfrm>
            <a:off x="1143000" y="2510937"/>
            <a:ext cx="1333500" cy="2632563"/>
          </a:xfrm>
          <a:prstGeom prst="roundRect">
            <a:avLst>
              <a:gd name="adj" fmla="val 1429"/>
            </a:avLst>
          </a:prstGeom>
          <a:solidFill>
            <a:srgbClr val="8C7B54"/>
          </a:solidFill>
          <a:ln/>
        </p:spPr>
      </p:sp>
      <p:sp>
        <p:nvSpPr>
          <p:cNvPr id="26" name="Shape 24"/>
          <p:cNvSpPr/>
          <p:nvPr/>
        </p:nvSpPr>
        <p:spPr>
          <a:xfrm>
            <a:off x="2476500" y="2510937"/>
            <a:ext cx="571500" cy="0"/>
          </a:xfrm>
          <a:prstGeom prst="line">
            <a:avLst/>
          </a:prstGeom>
          <a:noFill/>
          <a:ln w="9525">
            <a:solidFill>
              <a:srgbClr val="656155"/>
            </a:solidFill>
            <a:prstDash val="dash"/>
          </a:ln>
        </p:spPr>
      </p:sp>
      <p:sp>
        <p:nvSpPr>
          <p:cNvPr id="27" name="Text 25"/>
          <p:cNvSpPr/>
          <p:nvPr/>
        </p:nvSpPr>
        <p:spPr>
          <a:xfrm>
            <a:off x="0" y="2254046"/>
            <a:ext cx="3619500" cy="205740"/>
          </a:xfrm>
          <a:prstGeom prst="rect">
            <a:avLst/>
          </a:prstGeom>
          <a:noFill/>
          <a:ln/>
        </p:spPr>
        <p:txBody>
          <a:bodyPr wrap="none" lIns="0" tIns="0" rIns="0" bIns="0" rtlCol="0" anchor="t"/>
          <a:lstStyle/>
          <a:p>
            <a:pPr algn="ctr" indent="0" marL="0">
              <a:buNone/>
            </a:pPr>
            <a:r>
              <a:rPr lang="en-US" sz="1350" b="1" dirty="0">
                <a:solidFill>
                  <a:srgbClr val="2B2A22"/>
                </a:solidFill>
                <a:latin typeface="Consolas" pitchFamily="34" charset="0"/>
                <a:ea typeface="Microsoft YaHei" pitchFamily="34" charset="-122"/>
                <a:cs typeface="Consolas" pitchFamily="34" charset="-120"/>
              </a:rPr>
              <a:t>€240.2</a:t>
            </a:r>
            <a:endParaRPr lang="en-US" sz="1350" dirty="0">
              <a:latin typeface="Consolas" pitchFamily="34" charset="0"/>
              <a:ea typeface="Microsoft YaHei" pitchFamily="34" charset="-122"/>
              <a:cs typeface="Consolas" pitchFamily="34" charset="-120"/>
            </a:endParaRPr>
          </a:p>
        </p:txBody>
      </p:sp>
      <p:sp>
        <p:nvSpPr>
          <p:cNvPr id="28" name="Text 26"/>
          <p:cNvSpPr/>
          <p:nvPr/>
        </p:nvSpPr>
        <p:spPr>
          <a:xfrm>
            <a:off x="0" y="5234648"/>
            <a:ext cx="3619500" cy="171450"/>
          </a:xfrm>
          <a:prstGeom prst="rect">
            <a:avLst/>
          </a:prstGeom>
          <a:noFill/>
          <a:ln/>
        </p:spPr>
        <p:txBody>
          <a:bodyPr wrap="none" lIns="0" tIns="0" rIns="0" bIns="0" rtlCol="0" anchor="t"/>
          <a:lstStyle/>
          <a:p>
            <a:pPr algn="ctr" indent="0" marL="0">
              <a:buNone/>
            </a:pPr>
            <a:r>
              <a:rPr lang="en-US" sz="1125" b="1" dirty="0">
                <a:solidFill>
                  <a:srgbClr val="2B2A22"/>
                </a:solidFill>
                <a:latin typeface="Microsoft YaHei" pitchFamily="34" charset="0"/>
                <a:ea typeface="Microsoft YaHei" pitchFamily="34" charset="-122"/>
                <a:cs typeface="Microsoft YaHei" pitchFamily="34" charset="-120"/>
              </a:rPr>
              <a:t>China default</a:t>
            </a:r>
            <a:endParaRPr lang="en-US" sz="1125" dirty="0">
              <a:latin typeface="Microsoft YaHei" pitchFamily="34" charset="0"/>
              <a:ea typeface="Microsoft YaHei" pitchFamily="34" charset="-122"/>
              <a:cs typeface="Microsoft YaHei" pitchFamily="34" charset="-120"/>
            </a:endParaRPr>
          </a:p>
        </p:txBody>
      </p:sp>
      <p:sp>
        <p:nvSpPr>
          <p:cNvPr id="29" name="Text 27"/>
          <p:cNvSpPr/>
          <p:nvPr/>
        </p:nvSpPr>
        <p:spPr>
          <a:xfrm>
            <a:off x="0" y="5454840"/>
            <a:ext cx="3619500" cy="137160"/>
          </a:xfrm>
          <a:prstGeom prst="rect">
            <a:avLst/>
          </a:prstGeom>
          <a:noFill/>
          <a:ln/>
        </p:spPr>
        <p:txBody>
          <a:bodyPr wrap="none" lIns="0" tIns="0" rIns="0" bIns="0" rtlCol="0" anchor="t"/>
          <a:lstStyle/>
          <a:p>
            <a:pPr algn="ctr" indent="0" marL="0">
              <a:buNone/>
            </a:pPr>
            <a:r>
              <a:rPr lang="en-US" sz="900" dirty="0">
                <a:solidFill>
                  <a:srgbClr val="656155"/>
                </a:solidFill>
                <a:latin typeface="Consolas" pitchFamily="34" charset="0"/>
                <a:ea typeface="Microsoft YaHei" pitchFamily="34" charset="-122"/>
                <a:cs typeface="Consolas" pitchFamily="34" charset="-120"/>
              </a:rPr>
              <a:t>3.187 t</a:t>
            </a:r>
            <a:endParaRPr lang="en-US" sz="900" dirty="0">
              <a:latin typeface="Consolas" pitchFamily="34" charset="0"/>
              <a:ea typeface="Microsoft YaHei" pitchFamily="34" charset="-122"/>
              <a:cs typeface="Consolas" pitchFamily="34" charset="-120"/>
            </a:endParaRPr>
          </a:p>
        </p:txBody>
      </p:sp>
      <p:sp>
        <p:nvSpPr>
          <p:cNvPr id="30" name="Shape 28"/>
          <p:cNvSpPr/>
          <p:nvPr/>
        </p:nvSpPr>
        <p:spPr>
          <a:xfrm>
            <a:off x="3048000" y="2247900"/>
            <a:ext cx="1333500" cy="263037"/>
          </a:xfrm>
          <a:prstGeom prst="roundRect">
            <a:avLst>
              <a:gd name="adj" fmla="val 7242"/>
            </a:avLst>
          </a:prstGeom>
          <a:solidFill>
            <a:srgbClr val="C9BFA8"/>
          </a:solidFill>
          <a:ln/>
        </p:spPr>
      </p:sp>
      <p:sp>
        <p:nvSpPr>
          <p:cNvPr id="31" name="Shape 29"/>
          <p:cNvSpPr/>
          <p:nvPr/>
        </p:nvSpPr>
        <p:spPr>
          <a:xfrm>
            <a:off x="4381500" y="2247900"/>
            <a:ext cx="571500" cy="0"/>
          </a:xfrm>
          <a:prstGeom prst="line">
            <a:avLst/>
          </a:prstGeom>
          <a:noFill/>
          <a:ln w="9525">
            <a:solidFill>
              <a:srgbClr val="656155"/>
            </a:solidFill>
            <a:prstDash val="dash"/>
          </a:ln>
        </p:spPr>
      </p:sp>
      <p:sp>
        <p:nvSpPr>
          <p:cNvPr id="32" name="Text 30"/>
          <p:cNvSpPr/>
          <p:nvPr/>
        </p:nvSpPr>
        <p:spPr>
          <a:xfrm>
            <a:off x="0" y="1991009"/>
            <a:ext cx="7429500" cy="205740"/>
          </a:xfrm>
          <a:prstGeom prst="rect">
            <a:avLst/>
          </a:prstGeom>
          <a:noFill/>
          <a:ln/>
        </p:spPr>
        <p:txBody>
          <a:bodyPr wrap="none" lIns="0" tIns="0" rIns="0" bIns="0" rtlCol="0" anchor="t"/>
          <a:lstStyle/>
          <a:p>
            <a:pPr algn="ctr" indent="0" marL="0">
              <a:buNone/>
            </a:pPr>
            <a:r>
              <a:rPr lang="en-US" sz="1350" b="1" dirty="0">
                <a:solidFill>
                  <a:srgbClr val="2B2A22"/>
                </a:solidFill>
                <a:latin typeface="Consolas" pitchFamily="34" charset="0"/>
                <a:ea typeface="Microsoft YaHei" pitchFamily="34" charset="-122"/>
                <a:cs typeface="Consolas" pitchFamily="34" charset="-120"/>
              </a:rPr>
              <a:t>€24.0</a:t>
            </a:r>
            <a:endParaRPr lang="en-US" sz="1350" dirty="0">
              <a:latin typeface="Consolas" pitchFamily="34" charset="0"/>
              <a:ea typeface="Microsoft YaHei" pitchFamily="34" charset="-122"/>
              <a:cs typeface="Consolas" pitchFamily="34" charset="-120"/>
            </a:endParaRPr>
          </a:p>
        </p:txBody>
      </p:sp>
      <p:sp>
        <p:nvSpPr>
          <p:cNvPr id="33" name="Text 31"/>
          <p:cNvSpPr/>
          <p:nvPr/>
        </p:nvSpPr>
        <p:spPr>
          <a:xfrm>
            <a:off x="0" y="5234648"/>
            <a:ext cx="7429500" cy="171450"/>
          </a:xfrm>
          <a:prstGeom prst="rect">
            <a:avLst/>
          </a:prstGeom>
          <a:noFill/>
          <a:ln/>
        </p:spPr>
        <p:txBody>
          <a:bodyPr wrap="none" lIns="0" tIns="0" rIns="0" bIns="0" rtlCol="0" anchor="t"/>
          <a:lstStyle/>
          <a:p>
            <a:pPr algn="ctr" indent="0" marL="0">
              <a:buNone/>
            </a:pPr>
            <a:r>
              <a:rPr lang="en-US" sz="1125" b="1" dirty="0">
                <a:solidFill>
                  <a:srgbClr val="2B2A22"/>
                </a:solidFill>
                <a:latin typeface="Microsoft YaHei" pitchFamily="34" charset="0"/>
                <a:ea typeface="Microsoft YaHei" pitchFamily="34" charset="-122"/>
                <a:cs typeface="Microsoft YaHei" pitchFamily="34" charset="-120"/>
              </a:rPr>
              <a:t>10% markup</a:t>
            </a:r>
            <a:endParaRPr lang="en-US" sz="1125" dirty="0">
              <a:latin typeface="Microsoft YaHei" pitchFamily="34" charset="0"/>
              <a:ea typeface="Microsoft YaHei" pitchFamily="34" charset="-122"/>
              <a:cs typeface="Microsoft YaHei" pitchFamily="34" charset="-120"/>
            </a:endParaRPr>
          </a:p>
        </p:txBody>
      </p:sp>
      <p:sp>
        <p:nvSpPr>
          <p:cNvPr id="34" name="Text 32"/>
          <p:cNvSpPr/>
          <p:nvPr/>
        </p:nvSpPr>
        <p:spPr>
          <a:xfrm>
            <a:off x="0" y="5454840"/>
            <a:ext cx="7429500" cy="137160"/>
          </a:xfrm>
          <a:prstGeom prst="rect">
            <a:avLst/>
          </a:prstGeom>
          <a:noFill/>
          <a:ln/>
        </p:spPr>
        <p:txBody>
          <a:bodyPr wrap="none" lIns="0" tIns="0" rIns="0" bIns="0" rtlCol="0" anchor="t"/>
          <a:lstStyle/>
          <a:p>
            <a:pPr algn="ctr" indent="0" marL="0">
              <a:buNone/>
            </a:pPr>
            <a:r>
              <a:rPr lang="en-US" sz="900" dirty="0">
                <a:solidFill>
                  <a:srgbClr val="656155"/>
                </a:solidFill>
                <a:latin typeface="Consolas" pitchFamily="34" charset="0"/>
                <a:ea typeface="Microsoft YaHei" pitchFamily="34" charset="-122"/>
                <a:cs typeface="Consolas" pitchFamily="34" charset="-120"/>
              </a:rPr>
              <a:t>+0.319 t</a:t>
            </a:r>
            <a:endParaRPr lang="en-US" sz="900" dirty="0">
              <a:latin typeface="Consolas" pitchFamily="34" charset="0"/>
              <a:ea typeface="Microsoft YaHei" pitchFamily="34" charset="-122"/>
              <a:cs typeface="Consolas" pitchFamily="34" charset="-120"/>
            </a:endParaRPr>
          </a:p>
        </p:txBody>
      </p:sp>
      <p:sp>
        <p:nvSpPr>
          <p:cNvPr id="35" name="Shape 33"/>
          <p:cNvSpPr/>
          <p:nvPr/>
        </p:nvSpPr>
        <p:spPr>
          <a:xfrm>
            <a:off x="4953000" y="2247900"/>
            <a:ext cx="1333500" cy="1103660"/>
          </a:xfrm>
          <a:prstGeom prst="roundRect">
            <a:avLst>
              <a:gd name="adj" fmla="val 1726"/>
            </a:avLst>
          </a:prstGeom>
          <a:solidFill>
            <a:srgbClr val="B25E38"/>
          </a:solidFill>
          <a:ln/>
        </p:spPr>
      </p:sp>
      <p:sp>
        <p:nvSpPr>
          <p:cNvPr id="36" name="Shape 34"/>
          <p:cNvSpPr/>
          <p:nvPr/>
        </p:nvSpPr>
        <p:spPr>
          <a:xfrm>
            <a:off x="6286500" y="3351560"/>
            <a:ext cx="571500" cy="0"/>
          </a:xfrm>
          <a:prstGeom prst="line">
            <a:avLst/>
          </a:prstGeom>
          <a:noFill/>
          <a:ln w="9525">
            <a:solidFill>
              <a:srgbClr val="656155"/>
            </a:solidFill>
            <a:prstDash val="dash"/>
          </a:ln>
        </p:spPr>
      </p:sp>
      <p:sp>
        <p:nvSpPr>
          <p:cNvPr id="37" name="Text 35"/>
          <p:cNvSpPr/>
          <p:nvPr/>
        </p:nvSpPr>
        <p:spPr>
          <a:xfrm>
            <a:off x="0" y="1991009"/>
            <a:ext cx="11239500" cy="205740"/>
          </a:xfrm>
          <a:prstGeom prst="rect">
            <a:avLst/>
          </a:prstGeom>
          <a:noFill/>
          <a:ln/>
        </p:spPr>
        <p:txBody>
          <a:bodyPr wrap="none" lIns="0" tIns="0" rIns="0" bIns="0" rtlCol="0" anchor="t"/>
          <a:lstStyle/>
          <a:p>
            <a:pPr algn="ctr" indent="0" marL="0">
              <a:buNone/>
            </a:pPr>
            <a:r>
              <a:rPr lang="en-US" sz="1350" b="1" dirty="0">
                <a:solidFill>
                  <a:srgbClr val="995233"/>
                </a:solidFill>
                <a:latin typeface="Consolas" pitchFamily="34" charset="0"/>
                <a:ea typeface="Microsoft YaHei" pitchFamily="34" charset="-122"/>
                <a:cs typeface="Consolas" pitchFamily="34" charset="-120"/>
              </a:rPr>
              <a:t>−€100.7</a:t>
            </a:r>
            <a:endParaRPr lang="en-US" sz="1350" dirty="0">
              <a:latin typeface="Consolas" pitchFamily="34" charset="0"/>
              <a:ea typeface="Microsoft YaHei" pitchFamily="34" charset="-122"/>
              <a:cs typeface="Consolas" pitchFamily="34" charset="-120"/>
            </a:endParaRPr>
          </a:p>
        </p:txBody>
      </p:sp>
      <p:sp>
        <p:nvSpPr>
          <p:cNvPr id="38" name="Text 36"/>
          <p:cNvSpPr/>
          <p:nvPr/>
        </p:nvSpPr>
        <p:spPr>
          <a:xfrm>
            <a:off x="0" y="5234648"/>
            <a:ext cx="11239500" cy="171450"/>
          </a:xfrm>
          <a:prstGeom prst="rect">
            <a:avLst/>
          </a:prstGeom>
          <a:noFill/>
          <a:ln/>
        </p:spPr>
        <p:txBody>
          <a:bodyPr wrap="none" lIns="0" tIns="0" rIns="0" bIns="0" rtlCol="0" anchor="t"/>
          <a:lstStyle/>
          <a:p>
            <a:pPr algn="ctr" indent="0" marL="0">
              <a:buNone/>
            </a:pPr>
            <a:r>
              <a:rPr lang="en-US" sz="1125" b="1" dirty="0">
                <a:solidFill>
                  <a:srgbClr val="2B2A22"/>
                </a:solidFill>
                <a:latin typeface="Microsoft YaHei" pitchFamily="34" charset="0"/>
                <a:ea typeface="Microsoft YaHei" pitchFamily="34" charset="-122"/>
                <a:cs typeface="Microsoft YaHei" pitchFamily="34" charset="-120"/>
              </a:rPr>
              <a:t>Free allocation</a:t>
            </a:r>
            <a:endParaRPr lang="en-US" sz="1125" dirty="0">
              <a:latin typeface="Microsoft YaHei" pitchFamily="34" charset="0"/>
              <a:ea typeface="Microsoft YaHei" pitchFamily="34" charset="-122"/>
              <a:cs typeface="Microsoft YaHei" pitchFamily="34" charset="-120"/>
            </a:endParaRPr>
          </a:p>
        </p:txBody>
      </p:sp>
      <p:sp>
        <p:nvSpPr>
          <p:cNvPr id="39" name="Text 37"/>
          <p:cNvSpPr/>
          <p:nvPr/>
        </p:nvSpPr>
        <p:spPr>
          <a:xfrm>
            <a:off x="0" y="5454840"/>
            <a:ext cx="11239500" cy="137160"/>
          </a:xfrm>
          <a:prstGeom prst="rect">
            <a:avLst/>
          </a:prstGeom>
          <a:noFill/>
          <a:ln/>
        </p:spPr>
        <p:txBody>
          <a:bodyPr wrap="none" lIns="0" tIns="0" rIns="0" bIns="0" rtlCol="0" anchor="t"/>
          <a:lstStyle/>
          <a:p>
            <a:pPr algn="ctr" indent="0" marL="0">
              <a:buNone/>
            </a:pPr>
            <a:r>
              <a:rPr lang="en-US" sz="900" dirty="0">
                <a:solidFill>
                  <a:srgbClr val="656155"/>
                </a:solidFill>
                <a:latin typeface="Consolas" pitchFamily="34" charset="0"/>
                <a:ea typeface="Microsoft YaHei" pitchFamily="34" charset="-122"/>
                <a:cs typeface="Consolas" pitchFamily="34" charset="-120"/>
              </a:rPr>
              <a:t>0.975 × 1.370 = 1.336 t</a:t>
            </a:r>
            <a:endParaRPr lang="en-US" sz="900" dirty="0">
              <a:latin typeface="Consolas" pitchFamily="34" charset="0"/>
              <a:ea typeface="Microsoft YaHei" pitchFamily="34" charset="-122"/>
              <a:cs typeface="Consolas" pitchFamily="34" charset="-120"/>
            </a:endParaRPr>
          </a:p>
        </p:txBody>
      </p:sp>
      <p:sp>
        <p:nvSpPr>
          <p:cNvPr id="40" name="Shape 38"/>
          <p:cNvSpPr/>
          <p:nvPr/>
        </p:nvSpPr>
        <p:spPr>
          <a:xfrm>
            <a:off x="6858000" y="3351560"/>
            <a:ext cx="1333500" cy="1791940"/>
          </a:xfrm>
          <a:prstGeom prst="roundRect">
            <a:avLst>
              <a:gd name="adj" fmla="val 1429"/>
            </a:avLst>
          </a:prstGeom>
          <a:solidFill>
            <a:srgbClr val="4D5D39"/>
          </a:solidFill>
          <a:ln/>
        </p:spPr>
      </p:sp>
      <p:sp>
        <p:nvSpPr>
          <p:cNvPr id="41" name="Text 39"/>
          <p:cNvSpPr/>
          <p:nvPr/>
        </p:nvSpPr>
        <p:spPr>
          <a:xfrm>
            <a:off x="2857500" y="3094669"/>
            <a:ext cx="9334500" cy="205740"/>
          </a:xfrm>
          <a:prstGeom prst="rect">
            <a:avLst/>
          </a:prstGeom>
          <a:noFill/>
          <a:ln/>
        </p:spPr>
        <p:txBody>
          <a:bodyPr wrap="none" lIns="0" tIns="0" rIns="0" bIns="0" rtlCol="0" anchor="t"/>
          <a:lstStyle/>
          <a:p>
            <a:pPr algn="ctr" indent="0" marL="0">
              <a:buNone/>
            </a:pPr>
            <a:r>
              <a:rPr lang="en-US" sz="1350" b="1" dirty="0">
                <a:solidFill>
                  <a:srgbClr val="4D5D39"/>
                </a:solidFill>
                <a:latin typeface="Consolas" pitchFamily="34" charset="0"/>
                <a:ea typeface="Microsoft YaHei" pitchFamily="34" charset="-122"/>
                <a:cs typeface="Consolas" pitchFamily="34" charset="-120"/>
              </a:rPr>
              <a:t>€163.5</a:t>
            </a:r>
            <a:endParaRPr lang="en-US" sz="1350" dirty="0">
              <a:latin typeface="Consolas" pitchFamily="34" charset="0"/>
              <a:ea typeface="Microsoft YaHei" pitchFamily="34" charset="-122"/>
              <a:cs typeface="Consolas" pitchFamily="34" charset="-120"/>
            </a:endParaRPr>
          </a:p>
        </p:txBody>
      </p:sp>
      <p:sp>
        <p:nvSpPr>
          <p:cNvPr id="42" name="Text 40"/>
          <p:cNvSpPr/>
          <p:nvPr/>
        </p:nvSpPr>
        <p:spPr>
          <a:xfrm>
            <a:off x="2857500" y="5234648"/>
            <a:ext cx="9334500" cy="171450"/>
          </a:xfrm>
          <a:prstGeom prst="rect">
            <a:avLst/>
          </a:prstGeom>
          <a:noFill/>
          <a:ln/>
        </p:spPr>
        <p:txBody>
          <a:bodyPr wrap="none" lIns="0" tIns="0" rIns="0" bIns="0" rtlCol="0" anchor="t"/>
          <a:lstStyle/>
          <a:p>
            <a:pPr algn="ctr" indent="0" marL="0">
              <a:buNone/>
            </a:pPr>
            <a:r>
              <a:rPr lang="en-US" sz="1125" b="1" dirty="0">
                <a:solidFill>
                  <a:srgbClr val="2B2A22"/>
                </a:solidFill>
                <a:latin typeface="Microsoft YaHei" pitchFamily="34" charset="0"/>
                <a:ea typeface="Microsoft YaHei" pitchFamily="34" charset="-122"/>
                <a:cs typeface="Microsoft YaHei" pitchFamily="34" charset="-120"/>
              </a:rPr>
              <a:t>Due</a:t>
            </a:r>
            <a:endParaRPr lang="en-US" sz="1125" dirty="0">
              <a:latin typeface="Microsoft YaHei" pitchFamily="34" charset="0"/>
              <a:ea typeface="Microsoft YaHei" pitchFamily="34" charset="-122"/>
              <a:cs typeface="Microsoft YaHei" pitchFamily="34" charset="-120"/>
            </a:endParaRPr>
          </a:p>
        </p:txBody>
      </p:sp>
      <p:sp>
        <p:nvSpPr>
          <p:cNvPr id="43" name="Text 41"/>
          <p:cNvSpPr/>
          <p:nvPr/>
        </p:nvSpPr>
        <p:spPr>
          <a:xfrm>
            <a:off x="2857500" y="5454840"/>
            <a:ext cx="9334500" cy="137160"/>
          </a:xfrm>
          <a:prstGeom prst="rect">
            <a:avLst/>
          </a:prstGeom>
          <a:noFill/>
          <a:ln/>
        </p:spPr>
        <p:txBody>
          <a:bodyPr wrap="none" lIns="0" tIns="0" rIns="0" bIns="0" rtlCol="0" anchor="t"/>
          <a:lstStyle/>
          <a:p>
            <a:pPr algn="ctr" indent="0" marL="0">
              <a:buNone/>
            </a:pPr>
            <a:r>
              <a:rPr lang="en-US" sz="900" dirty="0">
                <a:solidFill>
                  <a:srgbClr val="656155"/>
                </a:solidFill>
                <a:latin typeface="Consolas" pitchFamily="34" charset="0"/>
                <a:ea typeface="Microsoft YaHei" pitchFamily="34" charset="-122"/>
                <a:cs typeface="Consolas" pitchFamily="34" charset="-120"/>
              </a:rPr>
              <a:t>2.170 t</a:t>
            </a:r>
            <a:endParaRPr lang="en-US" sz="900" dirty="0">
              <a:latin typeface="Consolas" pitchFamily="34" charset="0"/>
              <a:ea typeface="Microsoft YaHei" pitchFamily="34" charset="-122"/>
              <a:cs typeface="Consolas" pitchFamily="34" charset="-120"/>
            </a:endParaRPr>
          </a:p>
        </p:txBody>
      </p:sp>
      <p:sp>
        <p:nvSpPr>
          <p:cNvPr id="44" name="Shape 42"/>
          <p:cNvSpPr/>
          <p:nvPr/>
        </p:nvSpPr>
        <p:spPr>
          <a:xfrm>
            <a:off x="8958263" y="1871663"/>
            <a:ext cx="2619375" cy="4105275"/>
          </a:xfrm>
          <a:prstGeom prst="roundRect">
            <a:avLst>
              <a:gd name="adj" fmla="val 2182"/>
            </a:avLst>
          </a:prstGeom>
          <a:solidFill>
            <a:srgbClr val="F7F3E8"/>
          </a:solidFill>
          <a:ln w="9525">
            <a:solidFill>
              <a:srgbClr val="D8D0BC"/>
            </a:solidFill>
            <a:prstDash val="solid"/>
          </a:ln>
        </p:spPr>
      </p:sp>
      <p:sp>
        <p:nvSpPr>
          <p:cNvPr id="45" name="Text 43"/>
          <p:cNvSpPr/>
          <p:nvPr/>
        </p:nvSpPr>
        <p:spPr>
          <a:xfrm>
            <a:off x="9182100" y="2081150"/>
            <a:ext cx="3009900" cy="148590"/>
          </a:xfrm>
          <a:prstGeom prst="rect">
            <a:avLst/>
          </a:prstGeom>
          <a:noFill/>
          <a:ln/>
        </p:spPr>
        <p:txBody>
          <a:bodyPr wrap="none" lIns="0" tIns="0" rIns="0" bIns="0" rtlCol="0" anchor="t"/>
          <a:lstStyle/>
          <a:p>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F</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o</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r</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m</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u</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l</a:t>
            </a:r>
            <a:pPr algn="l" indent="0" marL="0">
              <a:buNone/>
            </a:pPr>
            <a:r>
              <a:rPr lang="en-US" sz="975" b="1" dirty="0">
                <a:solidFill>
                  <a:srgbClr val="4D5D39"/>
                </a:solidFill>
                <a:latin typeface="Microsoft YaHei" pitchFamily="34" charset="0"/>
                <a:ea typeface="Microsoft YaHei" pitchFamily="34" charset="-122"/>
                <a:cs typeface="Microsoft YaHei" pitchFamily="34" charset="-120"/>
              </a:rPr>
              <a:t>a</a:t>
            </a:r>
            <a:endParaRPr lang="en-US" sz="975" dirty="0">
              <a:latin typeface="Microsoft YaHei" pitchFamily="34" charset="0"/>
              <a:ea typeface="Microsoft YaHei" pitchFamily="34" charset="-122"/>
              <a:cs typeface="Microsoft YaHei" pitchFamily="34" charset="-120"/>
            </a:endParaRPr>
          </a:p>
        </p:txBody>
      </p:sp>
      <p:sp>
        <p:nvSpPr>
          <p:cNvPr id="46" name="Text 44"/>
          <p:cNvSpPr/>
          <p:nvPr/>
        </p:nvSpPr>
        <p:spPr>
          <a:xfrm>
            <a:off x="9182100" y="2370374"/>
            <a:ext cx="3009900" cy="171450"/>
          </a:xfrm>
          <a:prstGeom prst="rect">
            <a:avLst/>
          </a:prstGeom>
          <a:noFill/>
          <a:ln/>
        </p:spPr>
        <p:txBody>
          <a:bodyPr wrap="none" lIns="0" tIns="0" rIns="0" bIns="0" rtlCol="0" anchor="t"/>
          <a:lstStyle/>
          <a:p>
            <a:pPr algn="l" indent="0" marL="0">
              <a:buNone/>
            </a:pPr>
            <a:r>
              <a:rPr lang="en-US" sz="1125" dirty="0">
                <a:solidFill>
                  <a:srgbClr val="2B2A22"/>
                </a:solidFill>
                <a:latin typeface="Consolas" pitchFamily="34" charset="0"/>
                <a:ea typeface="Microsoft YaHei" pitchFamily="34" charset="-122"/>
                <a:cs typeface="Consolas" pitchFamily="34" charset="-120"/>
              </a:rPr>
              <a:t>n = D × (1 + m)</a:t>
            </a:r>
            <a:endParaRPr lang="en-US" sz="1125" dirty="0">
              <a:latin typeface="Consolas" pitchFamily="34" charset="0"/>
              <a:ea typeface="Microsoft YaHei" pitchFamily="34" charset="-122"/>
              <a:cs typeface="Consolas" pitchFamily="34" charset="-120"/>
            </a:endParaRPr>
          </a:p>
        </p:txBody>
      </p:sp>
      <p:sp>
        <p:nvSpPr>
          <p:cNvPr id="47" name="Text 45"/>
          <p:cNvSpPr/>
          <p:nvPr/>
        </p:nvSpPr>
        <p:spPr>
          <a:xfrm>
            <a:off x="9354136" y="2618024"/>
            <a:ext cx="2837864" cy="171450"/>
          </a:xfrm>
          <a:prstGeom prst="rect">
            <a:avLst/>
          </a:prstGeom>
          <a:noFill/>
          <a:ln/>
        </p:spPr>
        <p:txBody>
          <a:bodyPr wrap="none" lIns="0" tIns="0" rIns="0" bIns="0" rtlCol="0" anchor="t"/>
          <a:lstStyle/>
          <a:p>
            <a:pPr algn="l" indent="0" marL="0">
              <a:buNone/>
            </a:pPr>
            <a:r>
              <a:rPr lang="en-US" sz="1125" dirty="0">
                <a:solidFill>
                  <a:srgbClr val="2B2A22"/>
                </a:solidFill>
                <a:latin typeface="Consolas" pitchFamily="34" charset="0"/>
                <a:ea typeface="Microsoft YaHei" pitchFamily="34" charset="-122"/>
                <a:cs typeface="Consolas" pitchFamily="34" charset="-120"/>
              </a:rPr>
              <a:t>− factor × CSCF × BM</a:t>
            </a:r>
            <a:endParaRPr lang="en-US" sz="1125" dirty="0">
              <a:latin typeface="Consolas" pitchFamily="34" charset="0"/>
              <a:ea typeface="Microsoft YaHei" pitchFamily="34" charset="-122"/>
              <a:cs typeface="Consolas" pitchFamily="34" charset="-120"/>
            </a:endParaRPr>
          </a:p>
        </p:txBody>
      </p:sp>
      <p:sp>
        <p:nvSpPr>
          <p:cNvPr id="48" name="Text 46"/>
          <p:cNvSpPr/>
          <p:nvPr/>
        </p:nvSpPr>
        <p:spPr>
          <a:xfrm>
            <a:off x="9182100" y="2865674"/>
            <a:ext cx="3009900" cy="171450"/>
          </a:xfrm>
          <a:prstGeom prst="rect">
            <a:avLst/>
          </a:prstGeom>
          <a:noFill/>
          <a:ln/>
        </p:spPr>
        <p:txBody>
          <a:bodyPr wrap="none" lIns="0" tIns="0" rIns="0" bIns="0" rtlCol="0" anchor="t"/>
          <a:lstStyle/>
          <a:p>
            <a:pPr algn="l" indent="0" marL="0">
              <a:buNone/>
            </a:pPr>
            <a:r>
              <a:rPr lang="en-US" sz="1125" dirty="0">
                <a:solidFill>
                  <a:srgbClr val="2B2A22"/>
                </a:solidFill>
                <a:latin typeface="Consolas" pitchFamily="34" charset="0"/>
                <a:ea typeface="Microsoft YaHei" pitchFamily="34" charset="-122"/>
                <a:cs typeface="Consolas" pitchFamily="34" charset="-120"/>
              </a:rPr>
              <a:t>cost = n × P</a:t>
            </a:r>
            <a:endParaRPr lang="en-US" sz="1125" dirty="0">
              <a:latin typeface="Consolas" pitchFamily="34" charset="0"/>
              <a:ea typeface="Microsoft YaHei" pitchFamily="34" charset="-122"/>
              <a:cs typeface="Consolas" pitchFamily="34" charset="-120"/>
            </a:endParaRPr>
          </a:p>
        </p:txBody>
      </p:sp>
      <p:sp>
        <p:nvSpPr>
          <p:cNvPr id="49" name="Text 47"/>
          <p:cNvSpPr/>
          <p:nvPr/>
        </p:nvSpPr>
        <p:spPr>
          <a:xfrm>
            <a:off x="9182100" y="3113324"/>
            <a:ext cx="3009900" cy="171450"/>
          </a:xfrm>
          <a:prstGeom prst="rect">
            <a:avLst/>
          </a:prstGeom>
          <a:noFill/>
          <a:ln/>
        </p:spPr>
        <p:txBody>
          <a:bodyPr wrap="none" lIns="0" tIns="0" rIns="0" bIns="0" rtlCol="0" anchor="t"/>
          <a:lstStyle/>
          <a:p>
            <a:pPr algn="l" indent="0" marL="0">
              <a:buNone/>
            </a:pPr>
            <a:r>
              <a:rPr lang="en-US" sz="1125" dirty="0">
                <a:solidFill>
                  <a:srgbClr val="2B2A22"/>
                </a:solidFill>
                <a:latin typeface="Consolas" pitchFamily="34" charset="0"/>
                <a:ea typeface="Microsoft YaHei" pitchFamily="34" charset="-122"/>
                <a:cs typeface="Consolas" pitchFamily="34" charset="-120"/>
              </a:rPr>
              <a:t>P = €75.36</a:t>
            </a:r>
            <a:endParaRPr lang="en-US" sz="1125" dirty="0">
              <a:latin typeface="Consolas" pitchFamily="34" charset="0"/>
              <a:ea typeface="Microsoft YaHei" pitchFamily="34" charset="-122"/>
              <a:cs typeface="Consolas" pitchFamily="34" charset="-120"/>
            </a:endParaRPr>
          </a:p>
        </p:txBody>
      </p:sp>
      <p:sp>
        <p:nvSpPr>
          <p:cNvPr id="50" name="Shape 48"/>
          <p:cNvSpPr/>
          <p:nvPr/>
        </p:nvSpPr>
        <p:spPr>
          <a:xfrm>
            <a:off x="9182100" y="3543300"/>
            <a:ext cx="2209800" cy="9525"/>
          </a:xfrm>
          <a:prstGeom prst="rect">
            <a:avLst/>
          </a:prstGeom>
          <a:solidFill>
            <a:srgbClr val="D8D0BC"/>
          </a:solidFill>
          <a:ln/>
        </p:spPr>
      </p:sp>
      <p:sp>
        <p:nvSpPr>
          <p:cNvPr id="51" name="Text 49"/>
          <p:cNvSpPr/>
          <p:nvPr/>
        </p:nvSpPr>
        <p:spPr>
          <a:xfrm>
            <a:off x="9182100" y="3693805"/>
            <a:ext cx="3009900" cy="160020"/>
          </a:xfrm>
          <a:prstGeom prst="rect">
            <a:avLst/>
          </a:prstGeom>
          <a:noFill/>
          <a:ln/>
        </p:spPr>
        <p:txBody>
          <a:bodyPr wrap="none" lIns="0" tIns="0" rIns="0" bIns="0" rtlCol="0" anchor="t"/>
          <a:lstStyle/>
          <a:p>
            <a:pPr algn="l" indent="0" marL="0">
              <a:buNone/>
            </a:pPr>
            <a:r>
              <a:rPr lang="en-US" sz="1050" b="1" dirty="0">
                <a:solidFill>
                  <a:srgbClr val="A15634"/>
                </a:solidFill>
                <a:latin typeface="Consolas" pitchFamily="34" charset="0"/>
                <a:ea typeface="Microsoft YaHei" pitchFamily="34" charset="-122"/>
                <a:cs typeface="Consolas" pitchFamily="34" charset="-120"/>
              </a:rPr>
              <a:t>D</a:t>
            </a:r>
            <a:endParaRPr lang="en-US" sz="1050" dirty="0">
              <a:latin typeface="Consolas" pitchFamily="34" charset="0"/>
              <a:ea typeface="Microsoft YaHei" pitchFamily="34" charset="-122"/>
              <a:cs typeface="Consolas" pitchFamily="34" charset="-120"/>
            </a:endParaRPr>
          </a:p>
        </p:txBody>
      </p:sp>
      <p:sp>
        <p:nvSpPr>
          <p:cNvPr id="52" name="Text 50"/>
          <p:cNvSpPr/>
          <p:nvPr/>
        </p:nvSpPr>
        <p:spPr>
          <a:xfrm>
            <a:off x="9791700" y="3691237"/>
            <a:ext cx="2400300" cy="160020"/>
          </a:xfrm>
          <a:prstGeom prst="rect">
            <a:avLst/>
          </a:prstGeom>
          <a:noFill/>
          <a:ln/>
        </p:spPr>
        <p:txBody>
          <a:bodyPr wrap="none" lIns="0" tIns="0" rIns="0" bIns="0" rtlCol="0" anchor="t"/>
          <a:lstStyle/>
          <a:p>
            <a:pPr algn="l" indent="0" marL="0">
              <a:buNone/>
            </a:pPr>
            <a:r>
              <a:rPr lang="en-US" sz="1050" dirty="0">
                <a:solidFill>
                  <a:srgbClr val="2B2A22"/>
                </a:solidFill>
                <a:latin typeface="Microsoft YaHei" pitchFamily="34" charset="0"/>
                <a:ea typeface="Microsoft YaHei" pitchFamily="34" charset="-122"/>
                <a:cs typeface="Microsoft YaHei" pitchFamily="34" charset="-120"/>
              </a:rPr>
              <a:t>default 3.187</a:t>
            </a:r>
            <a:endParaRPr lang="en-US" sz="1050" dirty="0">
              <a:latin typeface="Microsoft YaHei" pitchFamily="34" charset="0"/>
              <a:ea typeface="Microsoft YaHei" pitchFamily="34" charset="-122"/>
              <a:cs typeface="Microsoft YaHei" pitchFamily="34" charset="-120"/>
            </a:endParaRPr>
          </a:p>
        </p:txBody>
      </p:sp>
      <p:sp>
        <p:nvSpPr>
          <p:cNvPr id="53" name="Text 51"/>
          <p:cNvSpPr/>
          <p:nvPr/>
        </p:nvSpPr>
        <p:spPr>
          <a:xfrm>
            <a:off x="9182100" y="4036705"/>
            <a:ext cx="3009900" cy="160020"/>
          </a:xfrm>
          <a:prstGeom prst="rect">
            <a:avLst/>
          </a:prstGeom>
          <a:noFill/>
          <a:ln/>
        </p:spPr>
        <p:txBody>
          <a:bodyPr wrap="none" lIns="0" tIns="0" rIns="0" bIns="0" rtlCol="0" anchor="t"/>
          <a:lstStyle/>
          <a:p>
            <a:pPr algn="l" indent="0" marL="0">
              <a:buNone/>
            </a:pPr>
            <a:r>
              <a:rPr lang="en-US" sz="1050" b="1" dirty="0">
                <a:solidFill>
                  <a:srgbClr val="A15634"/>
                </a:solidFill>
                <a:latin typeface="Consolas" pitchFamily="34" charset="0"/>
                <a:ea typeface="Microsoft YaHei" pitchFamily="34" charset="-122"/>
                <a:cs typeface="Consolas" pitchFamily="34" charset="-120"/>
              </a:rPr>
              <a:t>m</a:t>
            </a:r>
            <a:endParaRPr lang="en-US" sz="1050" dirty="0">
              <a:latin typeface="Consolas" pitchFamily="34" charset="0"/>
              <a:ea typeface="Microsoft YaHei" pitchFamily="34" charset="-122"/>
              <a:cs typeface="Consolas" pitchFamily="34" charset="-120"/>
            </a:endParaRPr>
          </a:p>
        </p:txBody>
      </p:sp>
      <p:sp>
        <p:nvSpPr>
          <p:cNvPr id="54" name="Text 52"/>
          <p:cNvSpPr/>
          <p:nvPr/>
        </p:nvSpPr>
        <p:spPr>
          <a:xfrm>
            <a:off x="9791700" y="4034137"/>
            <a:ext cx="2400300" cy="160020"/>
          </a:xfrm>
          <a:prstGeom prst="rect">
            <a:avLst/>
          </a:prstGeom>
          <a:noFill/>
          <a:ln/>
        </p:spPr>
        <p:txBody>
          <a:bodyPr wrap="none" lIns="0" tIns="0" rIns="0" bIns="0" rtlCol="0" anchor="t"/>
          <a:lstStyle/>
          <a:p>
            <a:pPr algn="l" indent="0" marL="0">
              <a:buNone/>
            </a:pPr>
            <a:r>
              <a:rPr lang="en-US" sz="1050" dirty="0">
                <a:solidFill>
                  <a:srgbClr val="2B2A22"/>
                </a:solidFill>
                <a:latin typeface="Microsoft YaHei" pitchFamily="34" charset="0"/>
                <a:ea typeface="Microsoft YaHei" pitchFamily="34" charset="-122"/>
                <a:cs typeface="Microsoft YaHei" pitchFamily="34" charset="-120"/>
              </a:rPr>
              <a:t>markup 10%</a:t>
            </a:r>
            <a:endParaRPr lang="en-US" sz="1050" dirty="0">
              <a:latin typeface="Microsoft YaHei" pitchFamily="34" charset="0"/>
              <a:ea typeface="Microsoft YaHei" pitchFamily="34" charset="-122"/>
              <a:cs typeface="Microsoft YaHei" pitchFamily="34" charset="-120"/>
            </a:endParaRPr>
          </a:p>
        </p:txBody>
      </p:sp>
      <p:sp>
        <p:nvSpPr>
          <p:cNvPr id="55" name="Text 53"/>
          <p:cNvSpPr/>
          <p:nvPr/>
        </p:nvSpPr>
        <p:spPr>
          <a:xfrm>
            <a:off x="9182100" y="4379605"/>
            <a:ext cx="3009900" cy="160020"/>
          </a:xfrm>
          <a:prstGeom prst="rect">
            <a:avLst/>
          </a:prstGeom>
          <a:noFill/>
          <a:ln/>
        </p:spPr>
        <p:txBody>
          <a:bodyPr wrap="none" lIns="0" tIns="0" rIns="0" bIns="0" rtlCol="0" anchor="t"/>
          <a:lstStyle/>
          <a:p>
            <a:pPr algn="l" indent="0" marL="0">
              <a:buNone/>
            </a:pPr>
            <a:r>
              <a:rPr lang="en-US" sz="1050" b="1" dirty="0">
                <a:solidFill>
                  <a:srgbClr val="A15634"/>
                </a:solidFill>
                <a:latin typeface="Consolas" pitchFamily="34" charset="0"/>
                <a:ea typeface="Microsoft YaHei" pitchFamily="34" charset="-122"/>
                <a:cs typeface="Consolas" pitchFamily="34" charset="-120"/>
              </a:rPr>
              <a:t>factor</a:t>
            </a:r>
            <a:endParaRPr lang="en-US" sz="1050" dirty="0">
              <a:latin typeface="Consolas" pitchFamily="34" charset="0"/>
              <a:ea typeface="Microsoft YaHei" pitchFamily="34" charset="-122"/>
              <a:cs typeface="Consolas" pitchFamily="34" charset="-120"/>
            </a:endParaRPr>
          </a:p>
        </p:txBody>
      </p:sp>
      <p:sp>
        <p:nvSpPr>
          <p:cNvPr id="56" name="Text 54"/>
          <p:cNvSpPr/>
          <p:nvPr/>
        </p:nvSpPr>
        <p:spPr>
          <a:xfrm>
            <a:off x="9791700" y="4377037"/>
            <a:ext cx="2400300" cy="160020"/>
          </a:xfrm>
          <a:prstGeom prst="rect">
            <a:avLst/>
          </a:prstGeom>
          <a:noFill/>
          <a:ln/>
        </p:spPr>
        <p:txBody>
          <a:bodyPr wrap="none" lIns="0" tIns="0" rIns="0" bIns="0" rtlCol="0" anchor="t"/>
          <a:lstStyle/>
          <a:p>
            <a:pPr algn="l" indent="0" marL="0">
              <a:buNone/>
            </a:pPr>
            <a:r>
              <a:rPr lang="en-US" sz="1050" dirty="0">
                <a:solidFill>
                  <a:srgbClr val="2B2A22"/>
                </a:solidFill>
                <a:latin typeface="Microsoft YaHei" pitchFamily="34" charset="0"/>
                <a:ea typeface="Microsoft YaHei" pitchFamily="34" charset="-122"/>
                <a:cs typeface="Microsoft YaHei" pitchFamily="34" charset="-120"/>
              </a:rPr>
              <a:t>97.5%</a:t>
            </a:r>
            <a:endParaRPr lang="en-US" sz="1050" dirty="0">
              <a:latin typeface="Microsoft YaHei" pitchFamily="34" charset="0"/>
              <a:ea typeface="Microsoft YaHei" pitchFamily="34" charset="-122"/>
              <a:cs typeface="Microsoft YaHei" pitchFamily="34" charset="-120"/>
            </a:endParaRPr>
          </a:p>
        </p:txBody>
      </p:sp>
      <p:sp>
        <p:nvSpPr>
          <p:cNvPr id="57" name="Text 55"/>
          <p:cNvSpPr/>
          <p:nvPr/>
        </p:nvSpPr>
        <p:spPr>
          <a:xfrm>
            <a:off x="9182100" y="4722505"/>
            <a:ext cx="3009900" cy="160020"/>
          </a:xfrm>
          <a:prstGeom prst="rect">
            <a:avLst/>
          </a:prstGeom>
          <a:noFill/>
          <a:ln/>
        </p:spPr>
        <p:txBody>
          <a:bodyPr wrap="none" lIns="0" tIns="0" rIns="0" bIns="0" rtlCol="0" anchor="t"/>
          <a:lstStyle/>
          <a:p>
            <a:pPr algn="l" indent="0" marL="0">
              <a:buNone/>
            </a:pPr>
            <a:r>
              <a:rPr lang="en-US" sz="1050" b="1" dirty="0">
                <a:solidFill>
                  <a:srgbClr val="A15634"/>
                </a:solidFill>
                <a:latin typeface="Consolas" pitchFamily="34" charset="0"/>
                <a:ea typeface="Microsoft YaHei" pitchFamily="34" charset="-122"/>
                <a:cs typeface="Consolas" pitchFamily="34" charset="-120"/>
              </a:rPr>
              <a:t>CSCF</a:t>
            </a:r>
            <a:endParaRPr lang="en-US" sz="1050" dirty="0">
              <a:latin typeface="Consolas" pitchFamily="34" charset="0"/>
              <a:ea typeface="Microsoft YaHei" pitchFamily="34" charset="-122"/>
              <a:cs typeface="Consolas" pitchFamily="34" charset="-120"/>
            </a:endParaRPr>
          </a:p>
        </p:txBody>
      </p:sp>
      <p:sp>
        <p:nvSpPr>
          <p:cNvPr id="58" name="Text 56"/>
          <p:cNvSpPr/>
          <p:nvPr/>
        </p:nvSpPr>
        <p:spPr>
          <a:xfrm>
            <a:off x="9791700" y="4719937"/>
            <a:ext cx="2400300" cy="160020"/>
          </a:xfrm>
          <a:prstGeom prst="rect">
            <a:avLst/>
          </a:prstGeom>
          <a:noFill/>
          <a:ln/>
        </p:spPr>
        <p:txBody>
          <a:bodyPr wrap="none" lIns="0" tIns="0" rIns="0" bIns="0" rtlCol="0" anchor="t"/>
          <a:lstStyle/>
          <a:p>
            <a:pPr algn="l" indent="0" marL="0">
              <a:buNone/>
            </a:pPr>
            <a:r>
              <a:rPr lang="en-US" sz="1050" dirty="0">
                <a:solidFill>
                  <a:srgbClr val="2B2A22"/>
                </a:solidFill>
                <a:latin typeface="Microsoft YaHei" pitchFamily="34" charset="0"/>
                <a:ea typeface="Microsoft YaHei" pitchFamily="34" charset="-122"/>
                <a:cs typeface="Microsoft YaHei" pitchFamily="34" charset="-120"/>
              </a:rPr>
              <a:t>100%</a:t>
            </a:r>
            <a:endParaRPr lang="en-US" sz="1050" dirty="0">
              <a:latin typeface="Microsoft YaHei" pitchFamily="34" charset="0"/>
              <a:ea typeface="Microsoft YaHei" pitchFamily="34" charset="-122"/>
              <a:cs typeface="Microsoft YaHei" pitchFamily="34" charset="-120"/>
            </a:endParaRPr>
          </a:p>
        </p:txBody>
      </p:sp>
      <p:sp>
        <p:nvSpPr>
          <p:cNvPr id="59" name="Text 57"/>
          <p:cNvSpPr/>
          <p:nvPr/>
        </p:nvSpPr>
        <p:spPr>
          <a:xfrm>
            <a:off x="9182100" y="5065405"/>
            <a:ext cx="3009900" cy="160020"/>
          </a:xfrm>
          <a:prstGeom prst="rect">
            <a:avLst/>
          </a:prstGeom>
          <a:noFill/>
          <a:ln/>
        </p:spPr>
        <p:txBody>
          <a:bodyPr wrap="none" lIns="0" tIns="0" rIns="0" bIns="0" rtlCol="0" anchor="t"/>
          <a:lstStyle/>
          <a:p>
            <a:pPr algn="l" indent="0" marL="0">
              <a:buNone/>
            </a:pPr>
            <a:r>
              <a:rPr lang="en-US" sz="1050" b="1" dirty="0">
                <a:solidFill>
                  <a:srgbClr val="A15634"/>
                </a:solidFill>
                <a:latin typeface="Consolas" pitchFamily="34" charset="0"/>
                <a:ea typeface="Microsoft YaHei" pitchFamily="34" charset="-122"/>
                <a:cs typeface="Consolas" pitchFamily="34" charset="-120"/>
              </a:rPr>
              <a:t>BM</a:t>
            </a:r>
            <a:endParaRPr lang="en-US" sz="1050" dirty="0">
              <a:latin typeface="Consolas" pitchFamily="34" charset="0"/>
              <a:ea typeface="Microsoft YaHei" pitchFamily="34" charset="-122"/>
              <a:cs typeface="Consolas" pitchFamily="34" charset="-120"/>
            </a:endParaRPr>
          </a:p>
        </p:txBody>
      </p:sp>
      <p:sp>
        <p:nvSpPr>
          <p:cNvPr id="60" name="Text 58"/>
          <p:cNvSpPr/>
          <p:nvPr/>
        </p:nvSpPr>
        <p:spPr>
          <a:xfrm>
            <a:off x="9791700" y="5062837"/>
            <a:ext cx="2400300" cy="160020"/>
          </a:xfrm>
          <a:prstGeom prst="rect">
            <a:avLst/>
          </a:prstGeom>
          <a:noFill/>
          <a:ln/>
        </p:spPr>
        <p:txBody>
          <a:bodyPr wrap="none" lIns="0" tIns="0" rIns="0" bIns="0" rtlCol="0" anchor="t"/>
          <a:lstStyle/>
          <a:p>
            <a:pPr algn="l" indent="0" marL="0">
              <a:buNone/>
            </a:pPr>
            <a:r>
              <a:rPr lang="en-US" sz="1050" dirty="0">
                <a:solidFill>
                  <a:srgbClr val="2B2A22"/>
                </a:solidFill>
                <a:latin typeface="Microsoft YaHei" pitchFamily="34" charset="0"/>
                <a:ea typeface="Microsoft YaHei" pitchFamily="34" charset="-122"/>
                <a:cs typeface="Microsoft YaHei" pitchFamily="34" charset="-120"/>
              </a:rPr>
              <a:t>EU benchmark 1.370</a:t>
            </a:r>
            <a:endParaRPr lang="en-US" sz="1050" dirty="0">
              <a:latin typeface="Microsoft YaHei" pitchFamily="34" charset="0"/>
              <a:ea typeface="Microsoft YaHei" pitchFamily="34" charset="-122"/>
              <a:cs typeface="Microsoft YaHei" pitchFamily="34" charset="-120"/>
            </a:endParaRPr>
          </a:p>
        </p:txBody>
      </p:sp>
      <p:sp>
        <p:nvSpPr>
          <p:cNvPr id="61" name="Shape 59"/>
          <p:cNvSpPr/>
          <p:nvPr/>
        </p:nvSpPr>
        <p:spPr>
          <a:xfrm>
            <a:off x="614363" y="5719763"/>
            <a:ext cx="4048125" cy="200025"/>
          </a:xfrm>
          <a:prstGeom prst="roundRect">
            <a:avLst>
              <a:gd name="adj" fmla="val 50000"/>
            </a:avLst>
          </a:prstGeom>
          <a:noFill/>
          <a:ln w="9525">
            <a:solidFill>
              <a:srgbClr val="8C7B54"/>
            </a:solidFill>
            <a:prstDash val="solid"/>
          </a:ln>
        </p:spPr>
      </p:sp>
      <p:sp>
        <p:nvSpPr>
          <p:cNvPr id="62" name="Text 60"/>
          <p:cNvSpPr/>
          <p:nvPr/>
        </p:nvSpPr>
        <p:spPr>
          <a:xfrm>
            <a:off x="0" y="5757439"/>
            <a:ext cx="5276850" cy="137160"/>
          </a:xfrm>
          <a:prstGeom prst="rect">
            <a:avLst/>
          </a:prstGeom>
          <a:noFill/>
          <a:ln/>
        </p:spPr>
        <p:txBody>
          <a:bodyPr wrap="none" lIns="0" tIns="0" rIns="0" bIns="0" rtlCol="0" anchor="t"/>
          <a:lstStyle/>
          <a:p>
            <a:pPr algn="ctr" indent="0" marL="0">
              <a:buNone/>
            </a:pPr>
            <a:r>
              <a:rPr lang="en-US" sz="900" b="1" dirty="0">
                <a:solidFill>
                  <a:srgbClr val="746748"/>
                </a:solidFill>
                <a:latin typeface="Microsoft YaHei" pitchFamily="34" charset="0"/>
                <a:ea typeface="Microsoft YaHei" pitchFamily="34" charset="-122"/>
                <a:cs typeface="Microsoft YaHei" pitchFamily="34" charset="-120"/>
              </a:rPr>
              <a:t>§ Reg. 2025/2083 Art. 6(2)(c) · Reg. 2025/2620 formula 6</a:t>
            </a:r>
            <a:endParaRPr lang="en-US" sz="900" dirty="0">
              <a:latin typeface="Microsoft YaHei" pitchFamily="34" charset="0"/>
              <a:ea typeface="Microsoft YaHei" pitchFamily="34" charset="-122"/>
              <a:cs typeface="Microsoft YaHei" pitchFamily="34" charset="-120"/>
            </a:endParaRPr>
          </a:p>
        </p:txBody>
      </p:sp>
      <p:sp>
        <p:nvSpPr>
          <p:cNvPr id="63" name="Text 61"/>
          <p:cNvSpPr/>
          <p:nvPr/>
        </p:nvSpPr>
        <p:spPr>
          <a:xfrm>
            <a:off x="609600" y="6186064"/>
            <a:ext cx="11582400"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Source: Regs (EU) 2025/2621 (defaults) and 2025/2620 (benchmarks), Decision (EU) 2026/1862 (CSCF). Coil 7208, Q1 2026 price €75.36</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FE9DC"/>
          </a:solidFill>
          <a:ln/>
        </p:spPr>
      </p:sp>
      <p:sp>
        <p:nvSpPr>
          <p:cNvPr id="3" name="Shape 1"/>
          <p:cNvSpPr/>
          <p:nvPr/>
        </p:nvSpPr>
        <p:spPr>
          <a:xfrm>
            <a:off x="695325" y="250031"/>
            <a:ext cx="57150" cy="128588"/>
          </a:xfrm>
          <a:custGeom>
            <a:avLst/>
            <a:gdLst/>
            <a:ahLst/>
            <a:cxnLst/>
            <a:rect l="l" t="t" r="r" b="b"/>
            <a:pathLst>
              <a:path w="57150" h="128588">
                <a:moveTo>
                  <a:pt x="14288" y="46692"/>
                </a:moveTo>
                <a:lnTo>
                  <a:pt x="14288" y="28575"/>
                </a:lnTo>
                <a:arcTo hR="28575" wR="28575" stAng="10800000" swAng="5400000"/>
                <a:lnTo>
                  <a:pt x="53578" y="0"/>
                </a:lnTo>
                <a:arcTo hR="3572" wR="3572" stAng="16200000" swAng="5400000"/>
                <a:lnTo>
                  <a:pt x="57150" y="14288"/>
                </a:lnTo>
                <a:arcTo hR="28575" wR="28575" stAng="0" swAng="5400000"/>
                <a:arcTo hR="28575" wR="28575" stAng="16200000" swAng="-5400000"/>
                <a:cubicBezTo>
                  <a:pt x="0" y="85725"/>
                  <a:pt x="7144" y="92869"/>
                  <a:pt x="7144" y="107156"/>
                </a:cubicBezTo>
                <a:arcTo hR="35719" wR="35719" stAng="0" swAng="2212194"/>
              </a:path>
            </a:pathLst>
          </a:custGeom>
          <a:noFill/>
          <a:ln w="14288">
            <a:solidFill>
              <a:srgbClr val="4D5D39"/>
            </a:solidFill>
            <a:prstDash val="solid"/>
          </a:ln>
        </p:spPr>
      </p:sp>
      <p:sp>
        <p:nvSpPr>
          <p:cNvPr id="4" name="Shape 2"/>
          <p:cNvSpPr/>
          <p:nvPr/>
        </p:nvSpPr>
        <p:spPr>
          <a:xfrm>
            <a:off x="638175" y="285750"/>
            <a:ext cx="57150" cy="42863"/>
          </a:xfrm>
          <a:custGeom>
            <a:avLst/>
            <a:gdLst/>
            <a:ahLst/>
            <a:cxnLst/>
            <a:rect l="l" t="t" r="r" b="b"/>
            <a:pathLst>
              <a:path w="57150" h="42863">
                <a:moveTo>
                  <a:pt x="0" y="7144"/>
                </a:moveTo>
                <a:arcTo hR="35719" wR="35719" stAng="13987806" swAng="7612194"/>
                <a:arcTo hR="35719" wR="35719" stAng="3187806" swAng="7612194"/>
              </a:path>
            </a:pathLst>
          </a:custGeom>
          <a:noFill/>
          <a:ln w="14288">
            <a:solidFill>
              <a:srgbClr val="4D5D39"/>
            </a:solidFill>
            <a:prstDash val="solid"/>
          </a:ln>
        </p:spPr>
      </p:sp>
      <p:sp>
        <p:nvSpPr>
          <p:cNvPr id="5" name="Shape 3"/>
          <p:cNvSpPr/>
          <p:nvPr/>
        </p:nvSpPr>
        <p:spPr>
          <a:xfrm>
            <a:off x="645319" y="378619"/>
            <a:ext cx="100013" cy="5358"/>
          </a:xfrm>
          <a:custGeom>
            <a:avLst/>
            <a:gdLst/>
            <a:ahLst/>
            <a:cxnLst/>
            <a:rect l="l" t="t" r="r" b="b"/>
            <a:pathLst>
              <a:path w="100013" h="5358">
                <a:moveTo>
                  <a:pt x="0" y="0"/>
                </a:moveTo>
                <a:lnTo>
                  <a:pt x="100013" y="0"/>
                </a:lnTo>
              </a:path>
            </a:pathLst>
          </a:custGeom>
          <a:noFill/>
          <a:ln w="14288">
            <a:solidFill>
              <a:srgbClr val="4D5D39"/>
            </a:solidFill>
            <a:prstDash val="solid"/>
          </a:ln>
        </p:spPr>
      </p:sp>
      <p:sp>
        <p:nvSpPr>
          <p:cNvPr id="6" name="Text 4"/>
          <p:cNvSpPr/>
          <p:nvPr/>
        </p:nvSpPr>
        <p:spPr>
          <a:xfrm>
            <a:off x="609600" y="6557539"/>
            <a:ext cx="11582400"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Sustainability Department</a:t>
            </a:r>
            <a:endParaRPr lang="en-US" sz="900" dirty="0">
              <a:latin typeface="Microsoft YaHei" pitchFamily="34" charset="0"/>
              <a:ea typeface="Microsoft YaHei" pitchFamily="34" charset="-122"/>
              <a:cs typeface="Microsoft YaHei" pitchFamily="34" charset="-120"/>
            </a:endParaRPr>
          </a:p>
        </p:txBody>
      </p:sp>
      <p:sp>
        <p:nvSpPr>
          <p:cNvPr id="7" name="pptwise-slidenum-s0005"/>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656155"/>
                </a:solidFill>
                <a:latin typeface="Microsoft YaHei" pitchFamily="34" charset="0"/>
                <a:ea typeface="Microsoft YaHei" pitchFamily="34" charset="-122"/>
                <a:cs typeface="Microsoft YaHei" pitchFamily="34" charset="-120"/>
              </a:rPr>
              <a:t>6</a:t>
            </a:fld>
            <a:endParaRPr lang="en-US" sz="900" dirty="0">
              <a:latin typeface="Microsoft YaHei" pitchFamily="34" charset="0"/>
              <a:ea typeface="Microsoft YaHei" pitchFamily="34" charset="-122"/>
              <a:cs typeface="Microsoft YaHei" pitchFamily="34" charset="-120"/>
            </a:endParaRPr>
          </a:p>
        </p:txBody>
      </p:sp>
      <p:sp>
        <p:nvSpPr>
          <p:cNvPr id="8" name="Text 6"/>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 17</a:t>
            </a:r>
            <a:endParaRPr lang="en-US" sz="900" dirty="0">
              <a:latin typeface="Microsoft YaHei" pitchFamily="34" charset="0"/>
              <a:ea typeface="Microsoft YaHei" pitchFamily="34" charset="-122"/>
              <a:cs typeface="Microsoft YaHei" pitchFamily="34" charset="-120"/>
            </a:endParaRPr>
          </a:p>
        </p:txBody>
      </p:sp>
      <p:sp>
        <p:nvSpPr>
          <p:cNvPr id="9" name="Text 7"/>
          <p:cNvSpPr/>
          <p:nvPr/>
        </p:nvSpPr>
        <p:spPr>
          <a:xfrm>
            <a:off x="857250" y="252350"/>
            <a:ext cx="11334750" cy="148590"/>
          </a:xfrm>
          <a:prstGeom prst="rect">
            <a:avLst/>
          </a:prstGeom>
          <a:noFill/>
          <a:ln/>
        </p:spPr>
        <p:txBody>
          <a:bodyPr wrap="none" lIns="0" tIns="0" rIns="0" bIns="0" rtlCol="0" anchor="t"/>
          <a:lstStyle/>
          <a:p>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T</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h</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e</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 </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b</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i</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l</a:t>
            </a:r>
            <a:pPr algn="l" indent="0" marL="0">
              <a:buNone/>
            </a:pPr>
            <a:r>
              <a:rPr lang="en-US" sz="975" b="1" dirty="0">
                <a:solidFill>
                  <a:srgbClr val="4D5D39"/>
                </a:solidFill>
                <a:latin typeface="Microsoft YaHei" pitchFamily="34" charset="0"/>
                <a:ea typeface="Microsoft YaHei" pitchFamily="34" charset="-122"/>
                <a:cs typeface="Microsoft YaHei" pitchFamily="34" charset="-120"/>
              </a:rPr>
              <a:t>l</a:t>
            </a:r>
            <a:endParaRPr lang="en-US" sz="975" dirty="0">
              <a:latin typeface="Microsoft YaHei" pitchFamily="34" charset="0"/>
              <a:ea typeface="Microsoft YaHei" pitchFamily="34" charset="-122"/>
              <a:cs typeface="Microsoft YaHei" pitchFamily="34" charset="-120"/>
            </a:endParaRPr>
          </a:p>
        </p:txBody>
      </p:sp>
      <p:sp>
        <p:nvSpPr>
          <p:cNvPr id="10" name="Shape 8"/>
          <p:cNvSpPr/>
          <p:nvPr/>
        </p:nvSpPr>
        <p:spPr>
          <a:xfrm>
            <a:off x="8191500" y="342900"/>
            <a:ext cx="3390900" cy="0"/>
          </a:xfrm>
          <a:prstGeom prst="line">
            <a:avLst/>
          </a:prstGeom>
          <a:noFill/>
          <a:ln w="14288">
            <a:solidFill>
              <a:srgbClr val="D8D0BC"/>
            </a:solidFill>
            <a:prstDash val="solid"/>
          </a:ln>
        </p:spPr>
      </p:sp>
      <p:sp>
        <p:nvSpPr>
          <p:cNvPr id="11" name="Shape 9"/>
          <p:cNvSpPr/>
          <p:nvPr/>
        </p:nvSpPr>
        <p:spPr>
          <a:xfrm>
            <a:off x="8143875" y="295275"/>
            <a:ext cx="95250" cy="95250"/>
          </a:xfrm>
          <a:prstGeom prst="ellipse">
            <a:avLst/>
          </a:prstGeom>
          <a:solidFill>
            <a:srgbClr val="4D5D39"/>
          </a:solidFill>
          <a:ln w="14288">
            <a:solidFill>
              <a:srgbClr val="4D5D39"/>
            </a:solidFill>
            <a:prstDash val="solid"/>
          </a:ln>
        </p:spPr>
      </p:sp>
      <p:sp>
        <p:nvSpPr>
          <p:cNvPr id="12" name="Text 10"/>
          <p:cNvSpPr/>
          <p:nvPr/>
        </p:nvSpPr>
        <p:spPr>
          <a:xfrm>
            <a:off x="4191000" y="148870"/>
            <a:ext cx="8001000" cy="125730"/>
          </a:xfrm>
          <a:prstGeom prst="rect">
            <a:avLst/>
          </a:prstGeom>
          <a:noFill/>
          <a:ln/>
        </p:spPr>
        <p:txBody>
          <a:bodyPr wrap="none" lIns="0" tIns="0" rIns="0" bIns="0" rtlCol="0" anchor="t"/>
          <a:lstStyle/>
          <a:p>
            <a:pPr algn="ctr" indent="0" marL="0">
              <a:buNone/>
            </a:pPr>
            <a:r>
              <a:rPr lang="en-US" sz="825" b="1" dirty="0">
                <a:solidFill>
                  <a:srgbClr val="4D5D39"/>
                </a:solidFill>
                <a:latin typeface="Consolas" pitchFamily="34" charset="0"/>
                <a:ea typeface="Microsoft YaHei" pitchFamily="34" charset="-122"/>
                <a:cs typeface="Consolas" pitchFamily="34" charset="-120"/>
              </a:rPr>
              <a:t>2026</a:t>
            </a:r>
            <a:endParaRPr lang="en-US" sz="825" dirty="0">
              <a:latin typeface="Consolas" pitchFamily="34" charset="0"/>
              <a:ea typeface="Microsoft YaHei" pitchFamily="34" charset="-122"/>
              <a:cs typeface="Consolas" pitchFamily="34" charset="-120"/>
            </a:endParaRPr>
          </a:p>
        </p:txBody>
      </p:sp>
      <p:sp>
        <p:nvSpPr>
          <p:cNvPr id="13" name="Shape 11"/>
          <p:cNvSpPr/>
          <p:nvPr/>
        </p:nvSpPr>
        <p:spPr>
          <a:xfrm>
            <a:off x="8582025" y="309563"/>
            <a:ext cx="66675" cy="66675"/>
          </a:xfrm>
          <a:prstGeom prst="ellipse">
            <a:avLst/>
          </a:prstGeom>
          <a:solidFill>
            <a:srgbClr val="EFE9DC"/>
          </a:solidFill>
          <a:ln w="14288">
            <a:solidFill>
              <a:srgbClr val="C9BFA8"/>
            </a:solidFill>
            <a:prstDash val="solid"/>
          </a:ln>
        </p:spPr>
      </p:sp>
      <p:sp>
        <p:nvSpPr>
          <p:cNvPr id="14" name="Shape 12"/>
          <p:cNvSpPr/>
          <p:nvPr/>
        </p:nvSpPr>
        <p:spPr>
          <a:xfrm>
            <a:off x="9005888" y="309563"/>
            <a:ext cx="66675" cy="66675"/>
          </a:xfrm>
          <a:prstGeom prst="ellipse">
            <a:avLst/>
          </a:prstGeom>
          <a:solidFill>
            <a:srgbClr val="EFE9DC"/>
          </a:solidFill>
          <a:ln w="14288">
            <a:solidFill>
              <a:srgbClr val="C9BFA8"/>
            </a:solidFill>
            <a:prstDash val="solid"/>
          </a:ln>
        </p:spPr>
      </p:sp>
      <p:sp>
        <p:nvSpPr>
          <p:cNvPr id="15" name="Shape 13"/>
          <p:cNvSpPr/>
          <p:nvPr/>
        </p:nvSpPr>
        <p:spPr>
          <a:xfrm>
            <a:off x="9429750" y="309563"/>
            <a:ext cx="66675" cy="66675"/>
          </a:xfrm>
          <a:prstGeom prst="ellipse">
            <a:avLst/>
          </a:prstGeom>
          <a:solidFill>
            <a:srgbClr val="EFE9DC"/>
          </a:solidFill>
          <a:ln w="14288">
            <a:solidFill>
              <a:srgbClr val="C9BFA8"/>
            </a:solidFill>
            <a:prstDash val="solid"/>
          </a:ln>
        </p:spPr>
      </p:sp>
      <p:sp>
        <p:nvSpPr>
          <p:cNvPr id="16" name="Shape 14"/>
          <p:cNvSpPr/>
          <p:nvPr/>
        </p:nvSpPr>
        <p:spPr>
          <a:xfrm>
            <a:off x="9853613" y="309563"/>
            <a:ext cx="66675" cy="66675"/>
          </a:xfrm>
          <a:prstGeom prst="ellipse">
            <a:avLst/>
          </a:prstGeom>
          <a:solidFill>
            <a:srgbClr val="EFE9DC"/>
          </a:solidFill>
          <a:ln w="14288">
            <a:solidFill>
              <a:srgbClr val="C9BFA8"/>
            </a:solidFill>
            <a:prstDash val="solid"/>
          </a:ln>
        </p:spPr>
      </p:sp>
      <p:sp>
        <p:nvSpPr>
          <p:cNvPr id="17" name="Shape 15"/>
          <p:cNvSpPr/>
          <p:nvPr/>
        </p:nvSpPr>
        <p:spPr>
          <a:xfrm>
            <a:off x="10277475" y="309563"/>
            <a:ext cx="66675" cy="66675"/>
          </a:xfrm>
          <a:prstGeom prst="ellipse">
            <a:avLst/>
          </a:prstGeom>
          <a:solidFill>
            <a:srgbClr val="EFE9DC"/>
          </a:solidFill>
          <a:ln w="14288">
            <a:solidFill>
              <a:srgbClr val="C9BFA8"/>
            </a:solidFill>
            <a:prstDash val="solid"/>
          </a:ln>
        </p:spPr>
      </p:sp>
      <p:sp>
        <p:nvSpPr>
          <p:cNvPr id="18" name="Shape 16"/>
          <p:cNvSpPr/>
          <p:nvPr/>
        </p:nvSpPr>
        <p:spPr>
          <a:xfrm>
            <a:off x="10701338" y="309563"/>
            <a:ext cx="66675" cy="66675"/>
          </a:xfrm>
          <a:prstGeom prst="ellipse">
            <a:avLst/>
          </a:prstGeom>
          <a:solidFill>
            <a:srgbClr val="EFE9DC"/>
          </a:solidFill>
          <a:ln w="14288">
            <a:solidFill>
              <a:srgbClr val="C9BFA8"/>
            </a:solidFill>
            <a:prstDash val="solid"/>
          </a:ln>
        </p:spPr>
      </p:sp>
      <p:sp>
        <p:nvSpPr>
          <p:cNvPr id="19" name="Shape 17"/>
          <p:cNvSpPr/>
          <p:nvPr/>
        </p:nvSpPr>
        <p:spPr>
          <a:xfrm>
            <a:off x="11125200" y="309563"/>
            <a:ext cx="66675" cy="66675"/>
          </a:xfrm>
          <a:prstGeom prst="ellipse">
            <a:avLst/>
          </a:prstGeom>
          <a:solidFill>
            <a:srgbClr val="EFE9DC"/>
          </a:solidFill>
          <a:ln w="14288">
            <a:solidFill>
              <a:srgbClr val="C9BFA8"/>
            </a:solidFill>
            <a:prstDash val="solid"/>
          </a:ln>
        </p:spPr>
      </p:sp>
      <p:sp>
        <p:nvSpPr>
          <p:cNvPr id="20" name="Shape 18"/>
          <p:cNvSpPr/>
          <p:nvPr/>
        </p:nvSpPr>
        <p:spPr>
          <a:xfrm>
            <a:off x="11549063" y="309563"/>
            <a:ext cx="66675" cy="66675"/>
          </a:xfrm>
          <a:prstGeom prst="ellipse">
            <a:avLst/>
          </a:prstGeom>
          <a:solidFill>
            <a:srgbClr val="EFE9DC"/>
          </a:solidFill>
          <a:ln w="14288">
            <a:solidFill>
              <a:srgbClr val="C9BFA8"/>
            </a:solidFill>
            <a:prstDash val="solid"/>
          </a:ln>
        </p:spPr>
      </p:sp>
      <p:sp>
        <p:nvSpPr>
          <p:cNvPr id="21" name="Text 19"/>
          <p:cNvSpPr/>
          <p:nvPr/>
        </p:nvSpPr>
        <p:spPr>
          <a:xfrm>
            <a:off x="10972800" y="148870"/>
            <a:ext cx="1219200" cy="125730"/>
          </a:xfrm>
          <a:prstGeom prst="rect">
            <a:avLst/>
          </a:prstGeom>
          <a:noFill/>
          <a:ln/>
        </p:spPr>
        <p:txBody>
          <a:bodyPr wrap="none" lIns="0" tIns="0" rIns="0" bIns="0" rtlCol="0" anchor="t"/>
          <a:lstStyle/>
          <a:p>
            <a:pPr algn="ctr" indent="0" marL="0">
              <a:buNone/>
            </a:pPr>
            <a:r>
              <a:rPr lang="en-US" sz="825" dirty="0">
                <a:solidFill>
                  <a:srgbClr val="656155"/>
                </a:solidFill>
                <a:latin typeface="Consolas" pitchFamily="34" charset="0"/>
                <a:ea typeface="Microsoft YaHei" pitchFamily="34" charset="-122"/>
                <a:cs typeface="Consolas" pitchFamily="34" charset="-120"/>
              </a:rPr>
              <a:t>2034</a:t>
            </a:r>
            <a:endParaRPr lang="en-US" sz="825" dirty="0">
              <a:latin typeface="Consolas" pitchFamily="34" charset="0"/>
              <a:ea typeface="Microsoft YaHei" pitchFamily="34" charset="-122"/>
              <a:cs typeface="Consolas" pitchFamily="34" charset="-120"/>
            </a:endParaRPr>
          </a:p>
        </p:txBody>
      </p:sp>
      <p:sp>
        <p:nvSpPr>
          <p:cNvPr id="22" name="Text 20"/>
          <p:cNvSpPr/>
          <p:nvPr/>
        </p:nvSpPr>
        <p:spPr>
          <a:xfrm>
            <a:off x="609600" y="1106221"/>
            <a:ext cx="11582400" cy="342900"/>
          </a:xfrm>
          <a:prstGeom prst="rect">
            <a:avLst/>
          </a:prstGeom>
          <a:noFill/>
          <a:ln/>
        </p:spPr>
        <p:txBody>
          <a:bodyPr wrap="none" lIns="0" tIns="0" rIns="0" bIns="0" rtlCol="0" anchor="t"/>
          <a:lstStyle/>
          <a:p>
            <a:pPr algn="l" indent="0" marL="0">
              <a:buNone/>
            </a:pPr>
            <a:r>
              <a:rPr lang="en-US" sz="2250" b="1" dirty="0">
                <a:solidFill>
                  <a:srgbClr val="2B2A22"/>
                </a:solidFill>
                <a:latin typeface="Microsoft YaHei" pitchFamily="34" charset="0"/>
                <a:ea typeface="Microsoft YaHei" pitchFamily="34" charset="-122"/>
                <a:cs typeface="Microsoft YaHei" pitchFamily="34" charset="-120"/>
              </a:rPr>
              <a:t>The 97.5%-of-emissions shortcut misses €150/t</a:t>
            </a:r>
            <a:endParaRPr lang="en-US" sz="2250" dirty="0">
              <a:latin typeface="Microsoft YaHei" pitchFamily="34" charset="0"/>
              <a:ea typeface="Microsoft YaHei" pitchFamily="34" charset="-122"/>
              <a:cs typeface="Microsoft YaHei" pitchFamily="34" charset="-120"/>
            </a:endParaRPr>
          </a:p>
        </p:txBody>
      </p:sp>
      <p:sp>
        <p:nvSpPr>
          <p:cNvPr id="23" name="Shape 21"/>
          <p:cNvSpPr/>
          <p:nvPr/>
        </p:nvSpPr>
        <p:spPr>
          <a:xfrm>
            <a:off x="609600" y="1581150"/>
            <a:ext cx="10972800" cy="9525"/>
          </a:xfrm>
          <a:prstGeom prst="rect">
            <a:avLst/>
          </a:prstGeom>
          <a:solidFill>
            <a:srgbClr val="D8D0BC"/>
          </a:solidFill>
          <a:ln/>
        </p:spPr>
      </p:sp>
      <p:sp>
        <p:nvSpPr>
          <p:cNvPr id="24" name="Shape 22"/>
          <p:cNvSpPr/>
          <p:nvPr/>
        </p:nvSpPr>
        <p:spPr>
          <a:xfrm>
            <a:off x="614363" y="1871663"/>
            <a:ext cx="5248275" cy="2847975"/>
          </a:xfrm>
          <a:prstGeom prst="roundRect">
            <a:avLst>
              <a:gd name="adj" fmla="val 2007"/>
            </a:avLst>
          </a:prstGeom>
          <a:solidFill>
            <a:srgbClr val="F1EDE2"/>
          </a:solidFill>
          <a:ln w="9525">
            <a:solidFill>
              <a:srgbClr val="D8D0BC"/>
            </a:solidFill>
            <a:prstDash val="solid"/>
          </a:ln>
        </p:spPr>
      </p:sp>
      <p:sp>
        <p:nvSpPr>
          <p:cNvPr id="25" name="Shape 23"/>
          <p:cNvSpPr/>
          <p:nvPr/>
        </p:nvSpPr>
        <p:spPr>
          <a:xfrm>
            <a:off x="628650" y="1885950"/>
            <a:ext cx="5219700" cy="38100"/>
          </a:xfrm>
          <a:custGeom>
            <a:avLst/>
            <a:gdLst/>
            <a:ahLst/>
            <a:cxnLst/>
            <a:rect l="l" t="t" r="r" b="b"/>
            <a:pathLst>
              <a:path w="5219700" h="38100">
                <a:moveTo>
                  <a:pt x="0" y="38100"/>
                </a:moveTo>
                <a:arcTo hR="38100" wR="38100" stAng="10800000" swAng="5400000"/>
                <a:lnTo>
                  <a:pt x="5181600" y="0"/>
                </a:lnTo>
                <a:arcTo hR="38100" wR="38100" stAng="16200000" swAng="5400000"/>
              </a:path>
            </a:pathLst>
          </a:custGeom>
          <a:noFill/>
          <a:ln w="38100">
            <a:solidFill>
              <a:srgbClr val="656155"/>
            </a:solidFill>
            <a:prstDash val="solid"/>
          </a:ln>
        </p:spPr>
      </p:sp>
      <p:sp>
        <p:nvSpPr>
          <p:cNvPr id="26" name="Shape 24"/>
          <p:cNvSpPr/>
          <p:nvPr/>
        </p:nvSpPr>
        <p:spPr>
          <a:xfrm>
            <a:off x="900113" y="2157413"/>
            <a:ext cx="123825" cy="123825"/>
          </a:xfrm>
          <a:custGeom>
            <a:avLst/>
            <a:gdLst/>
            <a:ahLst/>
            <a:cxnLst/>
            <a:rect l="l" t="t" r="r" b="b"/>
            <a:pathLst>
              <a:path w="123825" h="123825">
                <a:moveTo>
                  <a:pt x="123825" y="0"/>
                </a:moveTo>
                <a:lnTo>
                  <a:pt x="0" y="123825"/>
                </a:lnTo>
              </a:path>
            </a:pathLst>
          </a:custGeom>
          <a:noFill/>
          <a:ln w="20638">
            <a:solidFill>
              <a:srgbClr val="656155"/>
            </a:solidFill>
            <a:prstDash val="solid"/>
          </a:ln>
        </p:spPr>
      </p:sp>
      <p:sp>
        <p:nvSpPr>
          <p:cNvPr id="27" name="Shape 25"/>
          <p:cNvSpPr/>
          <p:nvPr/>
        </p:nvSpPr>
        <p:spPr>
          <a:xfrm>
            <a:off x="900113" y="2157413"/>
            <a:ext cx="123825" cy="123825"/>
          </a:xfrm>
          <a:custGeom>
            <a:avLst/>
            <a:gdLst/>
            <a:ahLst/>
            <a:cxnLst/>
            <a:rect l="l" t="t" r="r" b="b"/>
            <a:pathLst>
              <a:path w="123825" h="123825">
                <a:moveTo>
                  <a:pt x="0" y="0"/>
                </a:moveTo>
                <a:lnTo>
                  <a:pt x="123825" y="123825"/>
                </a:lnTo>
              </a:path>
            </a:pathLst>
          </a:custGeom>
          <a:noFill/>
          <a:ln w="20638">
            <a:solidFill>
              <a:srgbClr val="656155"/>
            </a:solidFill>
            <a:prstDash val="solid"/>
          </a:ln>
        </p:spPr>
      </p:sp>
      <p:sp>
        <p:nvSpPr>
          <p:cNvPr id="28" name="Text 26"/>
          <p:cNvSpPr/>
          <p:nvPr/>
        </p:nvSpPr>
        <p:spPr>
          <a:xfrm>
            <a:off x="1200150" y="2112256"/>
            <a:ext cx="10991850" cy="228600"/>
          </a:xfrm>
          <a:prstGeom prst="rect">
            <a:avLst/>
          </a:prstGeom>
          <a:noFill/>
          <a:ln/>
        </p:spPr>
        <p:txBody>
          <a:bodyPr wrap="none" lIns="0" tIns="0" rIns="0" bIns="0" rtlCol="0" anchor="t"/>
          <a:lstStyle/>
          <a:p>
            <a:pPr algn="l" indent="0" marL="0">
              <a:buNone/>
            </a:pPr>
            <a:r>
              <a:rPr lang="en-US" sz="1500" b="1" dirty="0">
                <a:solidFill>
                  <a:srgbClr val="656155"/>
                </a:solidFill>
                <a:latin typeface="Microsoft YaHei" pitchFamily="34" charset="0"/>
                <a:ea typeface="Microsoft YaHei" pitchFamily="34" charset="-122"/>
                <a:cs typeface="Microsoft YaHei" pitchFamily="34" charset="-120"/>
              </a:rPr>
              <a:t>Common shortcut</a:t>
            </a:r>
            <a:endParaRPr lang="en-US" sz="1500" dirty="0">
              <a:latin typeface="Microsoft YaHei" pitchFamily="34" charset="0"/>
              <a:ea typeface="Microsoft YaHei" pitchFamily="34" charset="-122"/>
              <a:cs typeface="Microsoft YaHei" pitchFamily="34" charset="-120"/>
            </a:endParaRPr>
          </a:p>
        </p:txBody>
      </p:sp>
      <p:sp>
        <p:nvSpPr>
          <p:cNvPr id="29" name="Text 27"/>
          <p:cNvSpPr/>
          <p:nvPr/>
        </p:nvSpPr>
        <p:spPr>
          <a:xfrm>
            <a:off x="838200" y="2576450"/>
            <a:ext cx="11353800" cy="148590"/>
          </a:xfrm>
          <a:prstGeom prst="rect">
            <a:avLst/>
          </a:prstGeom>
          <a:noFill/>
          <a:ln/>
        </p:spPr>
        <p:txBody>
          <a:bodyPr wrap="none" lIns="0" tIns="0" rIns="0" bIns="0" rtlCol="0" anchor="t"/>
          <a:lstStyle/>
          <a:p>
            <a:pPr algn="l" indent="0" marL="0">
              <a:buNone/>
            </a:pPr>
            <a:r>
              <a:rPr lang="en-US" sz="975" dirty="0">
                <a:solidFill>
                  <a:srgbClr val="656155"/>
                </a:solidFill>
                <a:latin typeface="Microsoft YaHei" pitchFamily="34" charset="0"/>
                <a:ea typeface="Microsoft YaHei" pitchFamily="34" charset="-122"/>
                <a:cs typeface="Microsoft YaHei" pitchFamily="34" charset="-120"/>
              </a:rPr>
              <a:t>Free allocation</a:t>
            </a:r>
            <a:endParaRPr lang="en-US" sz="975" dirty="0">
              <a:latin typeface="Microsoft YaHei" pitchFamily="34" charset="0"/>
              <a:ea typeface="Microsoft YaHei" pitchFamily="34" charset="-122"/>
              <a:cs typeface="Microsoft YaHei" pitchFamily="34" charset="-120"/>
            </a:endParaRPr>
          </a:p>
        </p:txBody>
      </p:sp>
      <p:sp>
        <p:nvSpPr>
          <p:cNvPr id="30" name="Text 28"/>
          <p:cNvSpPr/>
          <p:nvPr/>
        </p:nvSpPr>
        <p:spPr>
          <a:xfrm>
            <a:off x="838200" y="2802814"/>
            <a:ext cx="11353800" cy="251460"/>
          </a:xfrm>
          <a:prstGeom prst="rect">
            <a:avLst/>
          </a:prstGeom>
          <a:noFill/>
          <a:ln/>
        </p:spPr>
        <p:txBody>
          <a:bodyPr wrap="none" lIns="0" tIns="0" rIns="0" bIns="0" rtlCol="0" anchor="t"/>
          <a:lstStyle/>
          <a:p>
            <a:pPr algn="l" indent="0" marL="0">
              <a:buNone/>
            </a:pPr>
            <a:r>
              <a:rPr lang="en-US" sz="1650" b="1" dirty="0">
                <a:solidFill>
                  <a:srgbClr val="2B2A22"/>
                </a:solidFill>
                <a:latin typeface="Consolas" pitchFamily="34" charset="0"/>
                <a:ea typeface="Microsoft YaHei" pitchFamily="34" charset="-122"/>
                <a:cs typeface="Consolas" pitchFamily="34" charset="-120"/>
              </a:rPr>
              <a:t>Emissions × 97.5%</a:t>
            </a:r>
            <a:endParaRPr lang="en-US" sz="1650" dirty="0">
              <a:latin typeface="Consolas" pitchFamily="34" charset="0"/>
              <a:ea typeface="Microsoft YaHei" pitchFamily="34" charset="-122"/>
              <a:cs typeface="Consolas" pitchFamily="34" charset="-120"/>
            </a:endParaRPr>
          </a:p>
        </p:txBody>
      </p:sp>
      <p:sp>
        <p:nvSpPr>
          <p:cNvPr id="31" name="Shape 29"/>
          <p:cNvSpPr/>
          <p:nvPr/>
        </p:nvSpPr>
        <p:spPr>
          <a:xfrm>
            <a:off x="838200" y="2933700"/>
            <a:ext cx="2144716" cy="0"/>
          </a:xfrm>
          <a:prstGeom prst="line">
            <a:avLst/>
          </a:prstGeom>
          <a:noFill/>
          <a:ln w="14288">
            <a:solidFill>
              <a:srgbClr val="656155"/>
            </a:solidFill>
            <a:prstDash val="solid"/>
          </a:ln>
        </p:spPr>
      </p:sp>
      <p:sp>
        <p:nvSpPr>
          <p:cNvPr id="32" name="Text 30"/>
          <p:cNvSpPr/>
          <p:nvPr/>
        </p:nvSpPr>
        <p:spPr>
          <a:xfrm>
            <a:off x="838200" y="3300350"/>
            <a:ext cx="11353800" cy="148590"/>
          </a:xfrm>
          <a:prstGeom prst="rect">
            <a:avLst/>
          </a:prstGeom>
          <a:noFill/>
          <a:ln/>
        </p:spPr>
        <p:txBody>
          <a:bodyPr wrap="none" lIns="0" tIns="0" rIns="0" bIns="0" rtlCol="0" anchor="t"/>
          <a:lstStyle/>
          <a:p>
            <a:pPr algn="l" indent="0" marL="0">
              <a:buNone/>
            </a:pPr>
            <a:r>
              <a:rPr lang="en-US" sz="975" dirty="0">
                <a:solidFill>
                  <a:srgbClr val="656155"/>
                </a:solidFill>
                <a:latin typeface="Microsoft YaHei" pitchFamily="34" charset="0"/>
                <a:ea typeface="Microsoft YaHei" pitchFamily="34" charset="-122"/>
                <a:cs typeface="Microsoft YaHei" pitchFamily="34" charset="-120"/>
              </a:rPr>
              <a:t>Coil, per tonne in 2026</a:t>
            </a:r>
            <a:endParaRPr lang="en-US" sz="975" dirty="0">
              <a:latin typeface="Microsoft YaHei" pitchFamily="34" charset="0"/>
              <a:ea typeface="Microsoft YaHei" pitchFamily="34" charset="-122"/>
              <a:cs typeface="Microsoft YaHei" pitchFamily="34" charset="-120"/>
            </a:endParaRPr>
          </a:p>
        </p:txBody>
      </p:sp>
      <p:sp>
        <p:nvSpPr>
          <p:cNvPr id="33" name="Text 31"/>
          <p:cNvSpPr/>
          <p:nvPr/>
        </p:nvSpPr>
        <p:spPr>
          <a:xfrm>
            <a:off x="838200" y="3503504"/>
            <a:ext cx="11353800" cy="548640"/>
          </a:xfrm>
          <a:prstGeom prst="rect">
            <a:avLst/>
          </a:prstGeom>
          <a:noFill/>
          <a:ln/>
        </p:spPr>
        <p:txBody>
          <a:bodyPr wrap="none" lIns="0" tIns="0" rIns="0" bIns="0" rtlCol="0" anchor="t"/>
          <a:lstStyle/>
          <a:p>
            <a:pPr algn="l" indent="0" marL="0">
              <a:buNone/>
            </a:pPr>
            <a:r>
              <a:rPr lang="en-US" sz="3600" b="1" dirty="0">
                <a:solidFill>
                  <a:srgbClr val="656155"/>
                </a:solidFill>
                <a:latin typeface="Microsoft YaHei" pitchFamily="34" charset="0"/>
                <a:ea typeface="Microsoft YaHei" pitchFamily="34" charset="-122"/>
                <a:cs typeface="Microsoft YaHei" pitchFamily="34" charset="-120"/>
              </a:rPr>
              <a:t>About €3.6 to €6</a:t>
            </a:r>
            <a:endParaRPr lang="en-US" sz="3600" dirty="0">
              <a:latin typeface="Microsoft YaHei" pitchFamily="34" charset="0"/>
              <a:ea typeface="Microsoft YaHei" pitchFamily="34" charset="-122"/>
              <a:cs typeface="Microsoft YaHei" pitchFamily="34" charset="-120"/>
            </a:endParaRPr>
          </a:p>
        </p:txBody>
      </p:sp>
      <p:sp>
        <p:nvSpPr>
          <p:cNvPr id="34" name="Text 32"/>
          <p:cNvSpPr/>
          <p:nvPr/>
        </p:nvSpPr>
        <p:spPr>
          <a:xfrm>
            <a:off x="838200" y="4290950"/>
            <a:ext cx="11353800" cy="148590"/>
          </a:xfrm>
          <a:prstGeom prst="rect">
            <a:avLst/>
          </a:prstGeom>
          <a:noFill/>
          <a:ln/>
        </p:spPr>
        <p:txBody>
          <a:bodyPr wrap="none" lIns="0" tIns="0" rIns="0" bIns="0" rtlCol="0" anchor="t"/>
          <a:lstStyle/>
          <a:p>
            <a:pPr algn="l" indent="0" marL="0">
              <a:buNone/>
            </a:pPr>
            <a:r>
              <a:rPr lang="en-US" sz="975" dirty="0">
                <a:solidFill>
                  <a:srgbClr val="656155"/>
                </a:solidFill>
                <a:latin typeface="Microsoft YaHei" pitchFamily="34" charset="0"/>
                <a:ea typeface="Microsoft YaHei" pitchFamily="34" charset="-122"/>
                <a:cs typeface="Microsoft YaHei" pitchFamily="34" charset="-120"/>
              </a:rPr>
              <a:t>Basis</a:t>
            </a:r>
            <a:endParaRPr lang="en-US" sz="975" dirty="0">
              <a:latin typeface="Microsoft YaHei" pitchFamily="34" charset="0"/>
              <a:ea typeface="Microsoft YaHei" pitchFamily="34" charset="-122"/>
              <a:cs typeface="Microsoft YaHei" pitchFamily="34" charset="-120"/>
            </a:endParaRPr>
          </a:p>
        </p:txBody>
      </p:sp>
      <p:sp>
        <p:nvSpPr>
          <p:cNvPr id="35" name="Text 33"/>
          <p:cNvSpPr/>
          <p:nvPr/>
        </p:nvSpPr>
        <p:spPr>
          <a:xfrm>
            <a:off x="1246213" y="4290950"/>
            <a:ext cx="10945787" cy="148590"/>
          </a:xfrm>
          <a:prstGeom prst="rect">
            <a:avLst/>
          </a:prstGeom>
          <a:noFill/>
          <a:ln/>
        </p:spPr>
        <p:txBody>
          <a:bodyPr wrap="none" lIns="0" tIns="0" rIns="0" bIns="0" rtlCol="0" anchor="t"/>
          <a:lstStyle/>
          <a:p>
            <a:pPr algn="l" indent="0" marL="0">
              <a:buNone/>
            </a:pPr>
            <a:r>
              <a:rPr lang="en-US" sz="975" dirty="0">
                <a:solidFill>
                  <a:srgbClr val="656155"/>
                </a:solidFill>
                <a:latin typeface="Microsoft YaHei" pitchFamily="34" charset="0"/>
                <a:ea typeface="Microsoft YaHei" pitchFamily="34" charset="-122"/>
                <a:cs typeface="Microsoft YaHei" pitchFamily="34" charset="-120"/>
              </a:rPr>
              <a:t>Several media and consultancy sites</a:t>
            </a:r>
            <a:endParaRPr lang="en-US" sz="975" dirty="0">
              <a:latin typeface="Microsoft YaHei" pitchFamily="34" charset="0"/>
              <a:ea typeface="Microsoft YaHei" pitchFamily="34" charset="-122"/>
              <a:cs typeface="Microsoft YaHei" pitchFamily="34" charset="-120"/>
            </a:endParaRPr>
          </a:p>
        </p:txBody>
      </p:sp>
      <p:sp>
        <p:nvSpPr>
          <p:cNvPr id="36" name="Shape 34"/>
          <p:cNvSpPr/>
          <p:nvPr/>
        </p:nvSpPr>
        <p:spPr>
          <a:xfrm>
            <a:off x="6329363" y="1871663"/>
            <a:ext cx="5248275" cy="2847975"/>
          </a:xfrm>
          <a:prstGeom prst="roundRect">
            <a:avLst>
              <a:gd name="adj" fmla="val 2007"/>
            </a:avLst>
          </a:prstGeom>
          <a:solidFill>
            <a:srgbClr val="F7F3E8"/>
          </a:solidFill>
          <a:ln w="9525">
            <a:solidFill>
              <a:srgbClr val="D8D0BC"/>
            </a:solidFill>
            <a:prstDash val="solid"/>
          </a:ln>
        </p:spPr>
      </p:sp>
      <p:sp>
        <p:nvSpPr>
          <p:cNvPr id="37" name="Shape 35"/>
          <p:cNvSpPr/>
          <p:nvPr/>
        </p:nvSpPr>
        <p:spPr>
          <a:xfrm>
            <a:off x="6343650" y="1885950"/>
            <a:ext cx="5219700" cy="38100"/>
          </a:xfrm>
          <a:custGeom>
            <a:avLst/>
            <a:gdLst/>
            <a:ahLst/>
            <a:cxnLst/>
            <a:rect l="l" t="t" r="r" b="b"/>
            <a:pathLst>
              <a:path w="5219700" h="38100">
                <a:moveTo>
                  <a:pt x="0" y="38100"/>
                </a:moveTo>
                <a:arcTo hR="38100" wR="38100" stAng="10800000" swAng="5400000"/>
                <a:lnTo>
                  <a:pt x="5181600" y="0"/>
                </a:lnTo>
                <a:arcTo hR="38100" wR="38100" stAng="16200000" swAng="5400000"/>
              </a:path>
            </a:pathLst>
          </a:custGeom>
          <a:noFill/>
          <a:ln w="38100">
            <a:solidFill>
              <a:srgbClr val="4D5D39"/>
            </a:solidFill>
            <a:prstDash val="solid"/>
          </a:ln>
        </p:spPr>
      </p:sp>
      <p:sp>
        <p:nvSpPr>
          <p:cNvPr id="38" name="Shape 36"/>
          <p:cNvSpPr/>
          <p:nvPr/>
        </p:nvSpPr>
        <p:spPr>
          <a:xfrm>
            <a:off x="6594475" y="2157413"/>
            <a:ext cx="165100" cy="113506"/>
          </a:xfrm>
          <a:custGeom>
            <a:avLst/>
            <a:gdLst/>
            <a:ahLst/>
            <a:cxnLst/>
            <a:rect l="l" t="t" r="r" b="b"/>
            <a:pathLst>
              <a:path w="165100" h="113506">
                <a:moveTo>
                  <a:pt x="165100" y="0"/>
                </a:moveTo>
                <a:lnTo>
                  <a:pt x="51594" y="113506"/>
                </a:lnTo>
                <a:lnTo>
                  <a:pt x="0" y="61912"/>
                </a:lnTo>
              </a:path>
            </a:pathLst>
          </a:custGeom>
          <a:noFill/>
          <a:ln w="20638">
            <a:solidFill>
              <a:srgbClr val="4D5D39"/>
            </a:solidFill>
            <a:prstDash val="solid"/>
          </a:ln>
        </p:spPr>
      </p:sp>
      <p:sp>
        <p:nvSpPr>
          <p:cNvPr id="39" name="Text 37"/>
          <p:cNvSpPr/>
          <p:nvPr/>
        </p:nvSpPr>
        <p:spPr>
          <a:xfrm>
            <a:off x="6915150" y="2112256"/>
            <a:ext cx="5276850" cy="228600"/>
          </a:xfrm>
          <a:prstGeom prst="rect">
            <a:avLst/>
          </a:prstGeom>
          <a:noFill/>
          <a:ln/>
        </p:spPr>
        <p:txBody>
          <a:bodyPr wrap="none" lIns="0" tIns="0" rIns="0" bIns="0" rtlCol="0" anchor="t"/>
          <a:lstStyle/>
          <a:p>
            <a:pPr algn="l" indent="0" marL="0">
              <a:buNone/>
            </a:pPr>
            <a:r>
              <a:rPr lang="en-US" sz="1500" b="1" dirty="0">
                <a:solidFill>
                  <a:srgbClr val="4D5D39"/>
                </a:solidFill>
                <a:latin typeface="Microsoft YaHei" pitchFamily="34" charset="0"/>
                <a:ea typeface="Microsoft YaHei" pitchFamily="34" charset="-122"/>
                <a:cs typeface="Microsoft YaHei" pitchFamily="34" charset="-120"/>
              </a:rPr>
              <a:t>The legal formula</a:t>
            </a:r>
            <a:endParaRPr lang="en-US" sz="1500" dirty="0">
              <a:latin typeface="Microsoft YaHei" pitchFamily="34" charset="0"/>
              <a:ea typeface="Microsoft YaHei" pitchFamily="34" charset="-122"/>
              <a:cs typeface="Microsoft YaHei" pitchFamily="34" charset="-120"/>
            </a:endParaRPr>
          </a:p>
        </p:txBody>
      </p:sp>
      <p:sp>
        <p:nvSpPr>
          <p:cNvPr id="40" name="Text 38"/>
          <p:cNvSpPr/>
          <p:nvPr/>
        </p:nvSpPr>
        <p:spPr>
          <a:xfrm>
            <a:off x="6553200" y="2576450"/>
            <a:ext cx="5638800" cy="148590"/>
          </a:xfrm>
          <a:prstGeom prst="rect">
            <a:avLst/>
          </a:prstGeom>
          <a:noFill/>
          <a:ln/>
        </p:spPr>
        <p:txBody>
          <a:bodyPr wrap="none" lIns="0" tIns="0" rIns="0" bIns="0" rtlCol="0" anchor="t"/>
          <a:lstStyle/>
          <a:p>
            <a:pPr algn="l" indent="0" marL="0">
              <a:buNone/>
            </a:pPr>
            <a:r>
              <a:rPr lang="en-US" sz="975" dirty="0">
                <a:solidFill>
                  <a:srgbClr val="656155"/>
                </a:solidFill>
                <a:latin typeface="Microsoft YaHei" pitchFamily="34" charset="0"/>
                <a:ea typeface="Microsoft YaHei" pitchFamily="34" charset="-122"/>
                <a:cs typeface="Microsoft YaHei" pitchFamily="34" charset="-120"/>
              </a:rPr>
              <a:t>Free allocation</a:t>
            </a:r>
            <a:endParaRPr lang="en-US" sz="975" dirty="0">
              <a:latin typeface="Microsoft YaHei" pitchFamily="34" charset="0"/>
              <a:ea typeface="Microsoft YaHei" pitchFamily="34" charset="-122"/>
              <a:cs typeface="Microsoft YaHei" pitchFamily="34" charset="-120"/>
            </a:endParaRPr>
          </a:p>
        </p:txBody>
      </p:sp>
      <p:sp>
        <p:nvSpPr>
          <p:cNvPr id="41" name="Text 39"/>
          <p:cNvSpPr/>
          <p:nvPr/>
        </p:nvSpPr>
        <p:spPr>
          <a:xfrm>
            <a:off x="6553200" y="2802814"/>
            <a:ext cx="5638800" cy="251460"/>
          </a:xfrm>
          <a:prstGeom prst="rect">
            <a:avLst/>
          </a:prstGeom>
          <a:noFill/>
          <a:ln/>
        </p:spPr>
        <p:txBody>
          <a:bodyPr wrap="none" lIns="0" tIns="0" rIns="0" bIns="0" rtlCol="0" anchor="t"/>
          <a:lstStyle/>
          <a:p>
            <a:pPr algn="l" indent="0" marL="0">
              <a:buNone/>
            </a:pPr>
            <a:r>
              <a:rPr lang="en-US" sz="1650" b="1" dirty="0">
                <a:solidFill>
                  <a:srgbClr val="2B2A22"/>
                </a:solidFill>
                <a:latin typeface="Consolas" pitchFamily="34" charset="0"/>
                <a:ea typeface="Microsoft YaHei" pitchFamily="34" charset="-122"/>
                <a:cs typeface="Consolas" pitchFamily="34" charset="-120"/>
              </a:rPr>
              <a:t>0.975 × EU benchmark 1.370</a:t>
            </a:r>
            <a:endParaRPr lang="en-US" sz="1650" dirty="0">
              <a:latin typeface="Consolas" pitchFamily="34" charset="0"/>
              <a:ea typeface="Microsoft YaHei" pitchFamily="34" charset="-122"/>
              <a:cs typeface="Consolas" pitchFamily="34" charset="-120"/>
            </a:endParaRPr>
          </a:p>
        </p:txBody>
      </p:sp>
      <p:sp>
        <p:nvSpPr>
          <p:cNvPr id="42" name="Text 40"/>
          <p:cNvSpPr/>
          <p:nvPr/>
        </p:nvSpPr>
        <p:spPr>
          <a:xfrm>
            <a:off x="6553200" y="3300350"/>
            <a:ext cx="5638800" cy="148590"/>
          </a:xfrm>
          <a:prstGeom prst="rect">
            <a:avLst/>
          </a:prstGeom>
          <a:noFill/>
          <a:ln/>
        </p:spPr>
        <p:txBody>
          <a:bodyPr wrap="none" lIns="0" tIns="0" rIns="0" bIns="0" rtlCol="0" anchor="t"/>
          <a:lstStyle/>
          <a:p>
            <a:pPr algn="l" indent="0" marL="0">
              <a:buNone/>
            </a:pPr>
            <a:r>
              <a:rPr lang="en-US" sz="975" dirty="0">
                <a:solidFill>
                  <a:srgbClr val="656155"/>
                </a:solidFill>
                <a:latin typeface="Microsoft YaHei" pitchFamily="34" charset="0"/>
                <a:ea typeface="Microsoft YaHei" pitchFamily="34" charset="-122"/>
                <a:cs typeface="Microsoft YaHei" pitchFamily="34" charset="-120"/>
              </a:rPr>
              <a:t>Coil, per tonne in 2026</a:t>
            </a:r>
            <a:endParaRPr lang="en-US" sz="975" dirty="0">
              <a:latin typeface="Microsoft YaHei" pitchFamily="34" charset="0"/>
              <a:ea typeface="Microsoft YaHei" pitchFamily="34" charset="-122"/>
              <a:cs typeface="Microsoft YaHei" pitchFamily="34" charset="-120"/>
            </a:endParaRPr>
          </a:p>
        </p:txBody>
      </p:sp>
      <p:sp>
        <p:nvSpPr>
          <p:cNvPr id="43" name="Text 41"/>
          <p:cNvSpPr/>
          <p:nvPr/>
        </p:nvSpPr>
        <p:spPr>
          <a:xfrm>
            <a:off x="6553200" y="3503504"/>
            <a:ext cx="5638800" cy="548640"/>
          </a:xfrm>
          <a:prstGeom prst="rect">
            <a:avLst/>
          </a:prstGeom>
          <a:noFill/>
          <a:ln/>
        </p:spPr>
        <p:txBody>
          <a:bodyPr wrap="none" lIns="0" tIns="0" rIns="0" bIns="0" rtlCol="0" anchor="t"/>
          <a:lstStyle/>
          <a:p>
            <a:pPr algn="l" indent="0" marL="0">
              <a:buNone/>
            </a:pPr>
            <a:r>
              <a:rPr lang="en-US" sz="3600" b="1" dirty="0">
                <a:solidFill>
                  <a:srgbClr val="B25E38"/>
                </a:solidFill>
                <a:latin typeface="Microsoft YaHei" pitchFamily="34" charset="0"/>
                <a:ea typeface="Microsoft YaHei" pitchFamily="34" charset="-122"/>
                <a:cs typeface="Microsoft YaHei" pitchFamily="34" charset="-120"/>
              </a:rPr>
              <a:t>About €163.5</a:t>
            </a:r>
            <a:endParaRPr lang="en-US" sz="3600" dirty="0">
              <a:latin typeface="Microsoft YaHei" pitchFamily="34" charset="0"/>
              <a:ea typeface="Microsoft YaHei" pitchFamily="34" charset="-122"/>
              <a:cs typeface="Microsoft YaHei" pitchFamily="34" charset="-120"/>
            </a:endParaRPr>
          </a:p>
        </p:txBody>
      </p:sp>
      <p:sp>
        <p:nvSpPr>
          <p:cNvPr id="44" name="Text 42"/>
          <p:cNvSpPr/>
          <p:nvPr/>
        </p:nvSpPr>
        <p:spPr>
          <a:xfrm>
            <a:off x="6553200" y="4290950"/>
            <a:ext cx="5638800" cy="148590"/>
          </a:xfrm>
          <a:prstGeom prst="rect">
            <a:avLst/>
          </a:prstGeom>
          <a:noFill/>
          <a:ln/>
        </p:spPr>
        <p:txBody>
          <a:bodyPr wrap="none" lIns="0" tIns="0" rIns="0" bIns="0" rtlCol="0" anchor="t"/>
          <a:lstStyle/>
          <a:p>
            <a:pPr algn="l" indent="0" marL="0">
              <a:buNone/>
            </a:pPr>
            <a:r>
              <a:rPr lang="en-US" sz="975" dirty="0">
                <a:solidFill>
                  <a:srgbClr val="656155"/>
                </a:solidFill>
                <a:latin typeface="Microsoft YaHei" pitchFamily="34" charset="0"/>
                <a:ea typeface="Microsoft YaHei" pitchFamily="34" charset="-122"/>
                <a:cs typeface="Microsoft YaHei" pitchFamily="34" charset="-120"/>
              </a:rPr>
              <a:t>Basis</a:t>
            </a:r>
            <a:endParaRPr lang="en-US" sz="975" dirty="0">
              <a:latin typeface="Microsoft YaHei" pitchFamily="34" charset="0"/>
              <a:ea typeface="Microsoft YaHei" pitchFamily="34" charset="-122"/>
              <a:cs typeface="Microsoft YaHei" pitchFamily="34" charset="-120"/>
            </a:endParaRPr>
          </a:p>
        </p:txBody>
      </p:sp>
      <p:sp>
        <p:nvSpPr>
          <p:cNvPr id="45" name="Text 43"/>
          <p:cNvSpPr/>
          <p:nvPr/>
        </p:nvSpPr>
        <p:spPr>
          <a:xfrm>
            <a:off x="6961213" y="4290950"/>
            <a:ext cx="5230787" cy="148590"/>
          </a:xfrm>
          <a:prstGeom prst="rect">
            <a:avLst/>
          </a:prstGeom>
          <a:noFill/>
          <a:ln/>
        </p:spPr>
        <p:txBody>
          <a:bodyPr wrap="none" lIns="0" tIns="0" rIns="0" bIns="0" rtlCol="0" anchor="t"/>
          <a:lstStyle/>
          <a:p>
            <a:pPr algn="l" indent="0" marL="0">
              <a:buNone/>
            </a:pPr>
            <a:r>
              <a:rPr lang="en-US" sz="975" dirty="0">
                <a:solidFill>
                  <a:srgbClr val="656155"/>
                </a:solidFill>
                <a:latin typeface="Microsoft YaHei" pitchFamily="34" charset="0"/>
                <a:ea typeface="Microsoft YaHei" pitchFamily="34" charset="-122"/>
                <a:cs typeface="Microsoft YaHei" pitchFamily="34" charset="-120"/>
              </a:rPr>
              <a:t>Implementing Regulation (EU) 2025/2620, formula 6</a:t>
            </a:r>
            <a:endParaRPr lang="en-US" sz="975" dirty="0">
              <a:latin typeface="Microsoft YaHei" pitchFamily="34" charset="0"/>
              <a:ea typeface="Microsoft YaHei" pitchFamily="34" charset="-122"/>
              <a:cs typeface="Microsoft YaHei" pitchFamily="34" charset="-120"/>
            </a:endParaRPr>
          </a:p>
        </p:txBody>
      </p:sp>
      <p:sp>
        <p:nvSpPr>
          <p:cNvPr id="46" name="Shape 44"/>
          <p:cNvSpPr/>
          <p:nvPr/>
        </p:nvSpPr>
        <p:spPr>
          <a:xfrm>
            <a:off x="609600" y="4953000"/>
            <a:ext cx="10972800" cy="914400"/>
          </a:xfrm>
          <a:prstGeom prst="roundRect">
            <a:avLst>
              <a:gd name="adj" fmla="val 6250"/>
            </a:avLst>
          </a:prstGeom>
          <a:solidFill>
            <a:srgbClr val="E0DFD0"/>
          </a:solidFill>
          <a:ln/>
        </p:spPr>
      </p:sp>
      <p:sp>
        <p:nvSpPr>
          <p:cNvPr id="47" name="Text 45"/>
          <p:cNvSpPr/>
          <p:nvPr/>
        </p:nvSpPr>
        <p:spPr>
          <a:xfrm>
            <a:off x="876300" y="5187746"/>
            <a:ext cx="11315700" cy="194310"/>
          </a:xfrm>
          <a:prstGeom prst="rect">
            <a:avLst/>
          </a:prstGeom>
          <a:noFill/>
          <a:ln/>
        </p:spPr>
        <p:txBody>
          <a:bodyPr wrap="none" lIns="0" tIns="0" rIns="0" bIns="0" rtlCol="0" anchor="t"/>
          <a:lstStyle/>
          <a:p>
            <a:pPr algn="l" indent="0" marL="0">
              <a:buNone/>
            </a:pPr>
            <a:r>
              <a:rPr lang="en-US" sz="1275" b="1" dirty="0">
                <a:solidFill>
                  <a:srgbClr val="2B2A22"/>
                </a:solidFill>
                <a:latin typeface="Microsoft YaHei" pitchFamily="34" charset="0"/>
                <a:ea typeface="Microsoft YaHei" pitchFamily="34" charset="-122"/>
                <a:cs typeface="Microsoft YaHei" pitchFamily="34" charset="-120"/>
              </a:rPr>
              <a:t>Why the gap:</a:t>
            </a:r>
            <a:pPr algn="l" indent="0" marL="0">
              <a:buNone/>
            </a:pPr>
            <a:r>
              <a:rPr lang="en-US" sz="1275" dirty="0">
                <a:solidFill>
                  <a:srgbClr val="2B2A22"/>
                </a:solidFill>
                <a:latin typeface="Microsoft YaHei" pitchFamily="34" charset="0"/>
                <a:ea typeface="Microsoft YaHei" pitchFamily="34" charset="-122"/>
                <a:cs typeface="Microsoft YaHei" pitchFamily="34" charset="-120"/>
              </a:rPr>
              <a:t> the deduction is EU benchmark × factor, not emissions × factor. China's default of 3.187 is far above the 1.370</a:t>
            </a:r>
            <a:endParaRPr lang="en-US" sz="1275" dirty="0">
              <a:latin typeface="Microsoft YaHei" pitchFamily="34" charset="0"/>
              <a:ea typeface="Microsoft YaHei" pitchFamily="34" charset="-122"/>
              <a:cs typeface="Microsoft YaHei" pitchFamily="34" charset="-120"/>
            </a:endParaRPr>
          </a:p>
        </p:txBody>
      </p:sp>
      <p:sp>
        <p:nvSpPr>
          <p:cNvPr id="48" name="Text 46"/>
          <p:cNvSpPr/>
          <p:nvPr/>
        </p:nvSpPr>
        <p:spPr>
          <a:xfrm>
            <a:off x="876300" y="5454446"/>
            <a:ext cx="11315700" cy="194310"/>
          </a:xfrm>
          <a:prstGeom prst="rect">
            <a:avLst/>
          </a:prstGeom>
          <a:noFill/>
          <a:ln/>
        </p:spPr>
        <p:txBody>
          <a:bodyPr wrap="none" lIns="0" tIns="0" rIns="0" bIns="0" rtlCol="0" anchor="t"/>
          <a:lstStyle/>
          <a:p>
            <a:pPr algn="l" indent="0" marL="0">
              <a:buNone/>
            </a:pPr>
            <a:r>
              <a:rPr lang="en-US" sz="1275" dirty="0">
                <a:solidFill>
                  <a:srgbClr val="2B2A22"/>
                </a:solidFill>
                <a:latin typeface="Microsoft YaHei" pitchFamily="34" charset="0"/>
                <a:ea typeface="Microsoft YaHei" pitchFamily="34" charset="-122"/>
                <a:cs typeface="Microsoft YaHei" pitchFamily="34" charset="-120"/>
              </a:rPr>
              <a:t>benchmark, and everything above it is charged from year one. Price, budget and negotiate by the legal formula.</a:t>
            </a:r>
            <a:endParaRPr lang="en-US" sz="1275" dirty="0">
              <a:latin typeface="Microsoft YaHei" pitchFamily="34" charset="0"/>
              <a:ea typeface="Microsoft YaHei" pitchFamily="34" charset="-122"/>
              <a:cs typeface="Microsoft YaHei" pitchFamily="34" charset="-120"/>
            </a:endParaRPr>
          </a:p>
        </p:txBody>
      </p:sp>
      <p:sp>
        <p:nvSpPr>
          <p:cNvPr id="49" name="Text 47"/>
          <p:cNvSpPr/>
          <p:nvPr/>
        </p:nvSpPr>
        <p:spPr>
          <a:xfrm>
            <a:off x="609600" y="6186064"/>
            <a:ext cx="11582400"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Source: Implementing Regulation (EU) 2025/2620 formula 6, Decision (EU) 2026/1862 (CSCF 100%), Directive 2023/959</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FE9DC"/>
          </a:solidFill>
          <a:ln/>
        </p:spPr>
      </p:sp>
      <p:sp>
        <p:nvSpPr>
          <p:cNvPr id="3" name="Shape 1"/>
          <p:cNvSpPr/>
          <p:nvPr/>
        </p:nvSpPr>
        <p:spPr>
          <a:xfrm>
            <a:off x="695325" y="250031"/>
            <a:ext cx="57150" cy="128588"/>
          </a:xfrm>
          <a:custGeom>
            <a:avLst/>
            <a:gdLst/>
            <a:ahLst/>
            <a:cxnLst/>
            <a:rect l="l" t="t" r="r" b="b"/>
            <a:pathLst>
              <a:path w="57150" h="128588">
                <a:moveTo>
                  <a:pt x="14288" y="46692"/>
                </a:moveTo>
                <a:lnTo>
                  <a:pt x="14288" y="28575"/>
                </a:lnTo>
                <a:arcTo hR="28575" wR="28575" stAng="10800000" swAng="5400000"/>
                <a:lnTo>
                  <a:pt x="53578" y="0"/>
                </a:lnTo>
                <a:arcTo hR="3572" wR="3572" stAng="16200000" swAng="5400000"/>
                <a:lnTo>
                  <a:pt x="57150" y="14288"/>
                </a:lnTo>
                <a:arcTo hR="28575" wR="28575" stAng="0" swAng="5400000"/>
                <a:arcTo hR="28575" wR="28575" stAng="16200000" swAng="-5400000"/>
                <a:cubicBezTo>
                  <a:pt x="0" y="85725"/>
                  <a:pt x="7144" y="92869"/>
                  <a:pt x="7144" y="107156"/>
                </a:cubicBezTo>
                <a:arcTo hR="35719" wR="35719" stAng="0" swAng="2212194"/>
              </a:path>
            </a:pathLst>
          </a:custGeom>
          <a:noFill/>
          <a:ln w="14288">
            <a:solidFill>
              <a:srgbClr val="4D5D39"/>
            </a:solidFill>
            <a:prstDash val="solid"/>
          </a:ln>
        </p:spPr>
      </p:sp>
      <p:sp>
        <p:nvSpPr>
          <p:cNvPr id="4" name="Shape 2"/>
          <p:cNvSpPr/>
          <p:nvPr/>
        </p:nvSpPr>
        <p:spPr>
          <a:xfrm>
            <a:off x="638175" y="285750"/>
            <a:ext cx="57150" cy="42863"/>
          </a:xfrm>
          <a:custGeom>
            <a:avLst/>
            <a:gdLst/>
            <a:ahLst/>
            <a:cxnLst/>
            <a:rect l="l" t="t" r="r" b="b"/>
            <a:pathLst>
              <a:path w="57150" h="42863">
                <a:moveTo>
                  <a:pt x="0" y="7144"/>
                </a:moveTo>
                <a:arcTo hR="35719" wR="35719" stAng="13987806" swAng="7612194"/>
                <a:arcTo hR="35719" wR="35719" stAng="3187806" swAng="7612194"/>
              </a:path>
            </a:pathLst>
          </a:custGeom>
          <a:noFill/>
          <a:ln w="14288">
            <a:solidFill>
              <a:srgbClr val="4D5D39"/>
            </a:solidFill>
            <a:prstDash val="solid"/>
          </a:ln>
        </p:spPr>
      </p:sp>
      <p:sp>
        <p:nvSpPr>
          <p:cNvPr id="5" name="Shape 3"/>
          <p:cNvSpPr/>
          <p:nvPr/>
        </p:nvSpPr>
        <p:spPr>
          <a:xfrm>
            <a:off x="645319" y="378619"/>
            <a:ext cx="100013" cy="5358"/>
          </a:xfrm>
          <a:custGeom>
            <a:avLst/>
            <a:gdLst/>
            <a:ahLst/>
            <a:cxnLst/>
            <a:rect l="l" t="t" r="r" b="b"/>
            <a:pathLst>
              <a:path w="100013" h="5358">
                <a:moveTo>
                  <a:pt x="0" y="0"/>
                </a:moveTo>
                <a:lnTo>
                  <a:pt x="100013" y="0"/>
                </a:lnTo>
              </a:path>
            </a:pathLst>
          </a:custGeom>
          <a:noFill/>
          <a:ln w="14288">
            <a:solidFill>
              <a:srgbClr val="4D5D39"/>
            </a:solidFill>
            <a:prstDash val="solid"/>
          </a:ln>
        </p:spPr>
      </p:sp>
      <p:sp>
        <p:nvSpPr>
          <p:cNvPr id="6" name="Text 4"/>
          <p:cNvSpPr/>
          <p:nvPr/>
        </p:nvSpPr>
        <p:spPr>
          <a:xfrm>
            <a:off x="609600" y="6557539"/>
            <a:ext cx="11582400"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Sustainability Department</a:t>
            </a:r>
            <a:endParaRPr lang="en-US" sz="900" dirty="0">
              <a:latin typeface="Microsoft YaHei" pitchFamily="34" charset="0"/>
              <a:ea typeface="Microsoft YaHei" pitchFamily="34" charset="-122"/>
              <a:cs typeface="Microsoft YaHei" pitchFamily="34" charset="-120"/>
            </a:endParaRPr>
          </a:p>
        </p:txBody>
      </p:sp>
      <p:sp>
        <p:nvSpPr>
          <p:cNvPr id="7" name="pptwise-slidenum-s0006"/>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656155"/>
                </a:solidFill>
                <a:latin typeface="Microsoft YaHei" pitchFamily="34" charset="0"/>
                <a:ea typeface="Microsoft YaHei" pitchFamily="34" charset="-122"/>
                <a:cs typeface="Microsoft YaHei" pitchFamily="34" charset="-120"/>
              </a:rPr>
              <a:t>7</a:t>
            </a:fld>
            <a:endParaRPr lang="en-US" sz="900" dirty="0">
              <a:latin typeface="Microsoft YaHei" pitchFamily="34" charset="0"/>
              <a:ea typeface="Microsoft YaHei" pitchFamily="34" charset="-122"/>
              <a:cs typeface="Microsoft YaHei" pitchFamily="34" charset="-120"/>
            </a:endParaRPr>
          </a:p>
        </p:txBody>
      </p:sp>
      <p:sp>
        <p:nvSpPr>
          <p:cNvPr id="8" name="Text 6"/>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 17</a:t>
            </a:r>
            <a:endParaRPr lang="en-US" sz="900" dirty="0">
              <a:latin typeface="Microsoft YaHei" pitchFamily="34" charset="0"/>
              <a:ea typeface="Microsoft YaHei" pitchFamily="34" charset="-122"/>
              <a:cs typeface="Microsoft YaHei" pitchFamily="34" charset="-120"/>
            </a:endParaRPr>
          </a:p>
        </p:txBody>
      </p:sp>
      <p:sp>
        <p:nvSpPr>
          <p:cNvPr id="9" name="Text 7"/>
          <p:cNvSpPr/>
          <p:nvPr/>
        </p:nvSpPr>
        <p:spPr>
          <a:xfrm>
            <a:off x="857250" y="252350"/>
            <a:ext cx="11334750" cy="148590"/>
          </a:xfrm>
          <a:prstGeom prst="rect">
            <a:avLst/>
          </a:prstGeom>
          <a:noFill/>
          <a:ln/>
        </p:spPr>
        <p:txBody>
          <a:bodyPr wrap="none" lIns="0" tIns="0" rIns="0" bIns="0" rtlCol="0" anchor="t"/>
          <a:lstStyle/>
          <a:p>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E</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x</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p</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o</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s</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u</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r</a:t>
            </a:r>
            <a:pPr algn="l" indent="0" marL="0">
              <a:buNone/>
            </a:pPr>
            <a:r>
              <a:rPr lang="en-US" sz="975" b="1" dirty="0">
                <a:solidFill>
                  <a:srgbClr val="4D5D39"/>
                </a:solidFill>
                <a:latin typeface="Microsoft YaHei" pitchFamily="34" charset="0"/>
                <a:ea typeface="Microsoft YaHei" pitchFamily="34" charset="-122"/>
                <a:cs typeface="Microsoft YaHei" pitchFamily="34" charset="-120"/>
              </a:rPr>
              <a:t>e</a:t>
            </a:r>
            <a:endParaRPr lang="en-US" sz="975" dirty="0">
              <a:latin typeface="Microsoft YaHei" pitchFamily="34" charset="0"/>
              <a:ea typeface="Microsoft YaHei" pitchFamily="34" charset="-122"/>
              <a:cs typeface="Microsoft YaHei" pitchFamily="34" charset="-120"/>
            </a:endParaRPr>
          </a:p>
        </p:txBody>
      </p:sp>
      <p:sp>
        <p:nvSpPr>
          <p:cNvPr id="10" name="Shape 8"/>
          <p:cNvSpPr/>
          <p:nvPr/>
        </p:nvSpPr>
        <p:spPr>
          <a:xfrm>
            <a:off x="8191500" y="342900"/>
            <a:ext cx="3390900" cy="0"/>
          </a:xfrm>
          <a:prstGeom prst="line">
            <a:avLst/>
          </a:prstGeom>
          <a:noFill/>
          <a:ln w="14288">
            <a:solidFill>
              <a:srgbClr val="D8D0BC"/>
            </a:solidFill>
            <a:prstDash val="solid"/>
          </a:ln>
        </p:spPr>
      </p:sp>
      <p:sp>
        <p:nvSpPr>
          <p:cNvPr id="11" name="Shape 9"/>
          <p:cNvSpPr/>
          <p:nvPr/>
        </p:nvSpPr>
        <p:spPr>
          <a:xfrm>
            <a:off x="8143875" y="295275"/>
            <a:ext cx="95250" cy="95250"/>
          </a:xfrm>
          <a:prstGeom prst="ellipse">
            <a:avLst/>
          </a:prstGeom>
          <a:solidFill>
            <a:srgbClr val="4D5D39"/>
          </a:solidFill>
          <a:ln w="14288">
            <a:solidFill>
              <a:srgbClr val="4D5D39"/>
            </a:solidFill>
            <a:prstDash val="solid"/>
          </a:ln>
        </p:spPr>
      </p:sp>
      <p:sp>
        <p:nvSpPr>
          <p:cNvPr id="12" name="Text 10"/>
          <p:cNvSpPr/>
          <p:nvPr/>
        </p:nvSpPr>
        <p:spPr>
          <a:xfrm>
            <a:off x="4191000" y="148870"/>
            <a:ext cx="8001000" cy="125730"/>
          </a:xfrm>
          <a:prstGeom prst="rect">
            <a:avLst/>
          </a:prstGeom>
          <a:noFill/>
          <a:ln/>
        </p:spPr>
        <p:txBody>
          <a:bodyPr wrap="none" lIns="0" tIns="0" rIns="0" bIns="0" rtlCol="0" anchor="t"/>
          <a:lstStyle/>
          <a:p>
            <a:pPr algn="ctr" indent="0" marL="0">
              <a:buNone/>
            </a:pPr>
            <a:r>
              <a:rPr lang="en-US" sz="825" b="1" dirty="0">
                <a:solidFill>
                  <a:srgbClr val="4D5D39"/>
                </a:solidFill>
                <a:latin typeface="Consolas" pitchFamily="34" charset="0"/>
                <a:ea typeface="Microsoft YaHei" pitchFamily="34" charset="-122"/>
                <a:cs typeface="Consolas" pitchFamily="34" charset="-120"/>
              </a:rPr>
              <a:t>2026</a:t>
            </a:r>
            <a:endParaRPr lang="en-US" sz="825" dirty="0">
              <a:latin typeface="Consolas" pitchFamily="34" charset="0"/>
              <a:ea typeface="Microsoft YaHei" pitchFamily="34" charset="-122"/>
              <a:cs typeface="Consolas" pitchFamily="34" charset="-120"/>
            </a:endParaRPr>
          </a:p>
        </p:txBody>
      </p:sp>
      <p:sp>
        <p:nvSpPr>
          <p:cNvPr id="13" name="Shape 11"/>
          <p:cNvSpPr/>
          <p:nvPr/>
        </p:nvSpPr>
        <p:spPr>
          <a:xfrm>
            <a:off x="8582025" y="309563"/>
            <a:ext cx="66675" cy="66675"/>
          </a:xfrm>
          <a:prstGeom prst="ellipse">
            <a:avLst/>
          </a:prstGeom>
          <a:solidFill>
            <a:srgbClr val="EFE9DC"/>
          </a:solidFill>
          <a:ln w="14288">
            <a:solidFill>
              <a:srgbClr val="C9BFA8"/>
            </a:solidFill>
            <a:prstDash val="solid"/>
          </a:ln>
        </p:spPr>
      </p:sp>
      <p:sp>
        <p:nvSpPr>
          <p:cNvPr id="14" name="Shape 12"/>
          <p:cNvSpPr/>
          <p:nvPr/>
        </p:nvSpPr>
        <p:spPr>
          <a:xfrm>
            <a:off x="9005888" y="309563"/>
            <a:ext cx="66675" cy="66675"/>
          </a:xfrm>
          <a:prstGeom prst="ellipse">
            <a:avLst/>
          </a:prstGeom>
          <a:solidFill>
            <a:srgbClr val="EFE9DC"/>
          </a:solidFill>
          <a:ln w="14288">
            <a:solidFill>
              <a:srgbClr val="C9BFA8"/>
            </a:solidFill>
            <a:prstDash val="solid"/>
          </a:ln>
        </p:spPr>
      </p:sp>
      <p:sp>
        <p:nvSpPr>
          <p:cNvPr id="15" name="Shape 13"/>
          <p:cNvSpPr/>
          <p:nvPr/>
        </p:nvSpPr>
        <p:spPr>
          <a:xfrm>
            <a:off x="9429750" y="309563"/>
            <a:ext cx="66675" cy="66675"/>
          </a:xfrm>
          <a:prstGeom prst="ellipse">
            <a:avLst/>
          </a:prstGeom>
          <a:solidFill>
            <a:srgbClr val="EFE9DC"/>
          </a:solidFill>
          <a:ln w="14288">
            <a:solidFill>
              <a:srgbClr val="C9BFA8"/>
            </a:solidFill>
            <a:prstDash val="solid"/>
          </a:ln>
        </p:spPr>
      </p:sp>
      <p:sp>
        <p:nvSpPr>
          <p:cNvPr id="16" name="Shape 14"/>
          <p:cNvSpPr/>
          <p:nvPr/>
        </p:nvSpPr>
        <p:spPr>
          <a:xfrm>
            <a:off x="9853613" y="309563"/>
            <a:ext cx="66675" cy="66675"/>
          </a:xfrm>
          <a:prstGeom prst="ellipse">
            <a:avLst/>
          </a:prstGeom>
          <a:solidFill>
            <a:srgbClr val="EFE9DC"/>
          </a:solidFill>
          <a:ln w="14288">
            <a:solidFill>
              <a:srgbClr val="C9BFA8"/>
            </a:solidFill>
            <a:prstDash val="solid"/>
          </a:ln>
        </p:spPr>
      </p:sp>
      <p:sp>
        <p:nvSpPr>
          <p:cNvPr id="17" name="Shape 15"/>
          <p:cNvSpPr/>
          <p:nvPr/>
        </p:nvSpPr>
        <p:spPr>
          <a:xfrm>
            <a:off x="10277475" y="309563"/>
            <a:ext cx="66675" cy="66675"/>
          </a:xfrm>
          <a:prstGeom prst="ellipse">
            <a:avLst/>
          </a:prstGeom>
          <a:solidFill>
            <a:srgbClr val="EFE9DC"/>
          </a:solidFill>
          <a:ln w="14288">
            <a:solidFill>
              <a:srgbClr val="C9BFA8"/>
            </a:solidFill>
            <a:prstDash val="solid"/>
          </a:ln>
        </p:spPr>
      </p:sp>
      <p:sp>
        <p:nvSpPr>
          <p:cNvPr id="18" name="Shape 16"/>
          <p:cNvSpPr/>
          <p:nvPr/>
        </p:nvSpPr>
        <p:spPr>
          <a:xfrm>
            <a:off x="10701338" y="309563"/>
            <a:ext cx="66675" cy="66675"/>
          </a:xfrm>
          <a:prstGeom prst="ellipse">
            <a:avLst/>
          </a:prstGeom>
          <a:solidFill>
            <a:srgbClr val="EFE9DC"/>
          </a:solidFill>
          <a:ln w="14288">
            <a:solidFill>
              <a:srgbClr val="C9BFA8"/>
            </a:solidFill>
            <a:prstDash val="solid"/>
          </a:ln>
        </p:spPr>
      </p:sp>
      <p:sp>
        <p:nvSpPr>
          <p:cNvPr id="19" name="Shape 17"/>
          <p:cNvSpPr/>
          <p:nvPr/>
        </p:nvSpPr>
        <p:spPr>
          <a:xfrm>
            <a:off x="11125200" y="309563"/>
            <a:ext cx="66675" cy="66675"/>
          </a:xfrm>
          <a:prstGeom prst="ellipse">
            <a:avLst/>
          </a:prstGeom>
          <a:solidFill>
            <a:srgbClr val="EFE9DC"/>
          </a:solidFill>
          <a:ln w="14288">
            <a:solidFill>
              <a:srgbClr val="C9BFA8"/>
            </a:solidFill>
            <a:prstDash val="solid"/>
          </a:ln>
        </p:spPr>
      </p:sp>
      <p:sp>
        <p:nvSpPr>
          <p:cNvPr id="20" name="Shape 18"/>
          <p:cNvSpPr/>
          <p:nvPr/>
        </p:nvSpPr>
        <p:spPr>
          <a:xfrm>
            <a:off x="11549063" y="309563"/>
            <a:ext cx="66675" cy="66675"/>
          </a:xfrm>
          <a:prstGeom prst="ellipse">
            <a:avLst/>
          </a:prstGeom>
          <a:solidFill>
            <a:srgbClr val="EFE9DC"/>
          </a:solidFill>
          <a:ln w="14288">
            <a:solidFill>
              <a:srgbClr val="C9BFA8"/>
            </a:solidFill>
            <a:prstDash val="solid"/>
          </a:ln>
        </p:spPr>
      </p:sp>
      <p:sp>
        <p:nvSpPr>
          <p:cNvPr id="21" name="Text 19"/>
          <p:cNvSpPr/>
          <p:nvPr/>
        </p:nvSpPr>
        <p:spPr>
          <a:xfrm>
            <a:off x="10972800" y="148870"/>
            <a:ext cx="1219200" cy="125730"/>
          </a:xfrm>
          <a:prstGeom prst="rect">
            <a:avLst/>
          </a:prstGeom>
          <a:noFill/>
          <a:ln/>
        </p:spPr>
        <p:txBody>
          <a:bodyPr wrap="none" lIns="0" tIns="0" rIns="0" bIns="0" rtlCol="0" anchor="t"/>
          <a:lstStyle/>
          <a:p>
            <a:pPr algn="ctr" indent="0" marL="0">
              <a:buNone/>
            </a:pPr>
            <a:r>
              <a:rPr lang="en-US" sz="825" dirty="0">
                <a:solidFill>
                  <a:srgbClr val="656155"/>
                </a:solidFill>
                <a:latin typeface="Consolas" pitchFamily="34" charset="0"/>
                <a:ea typeface="Microsoft YaHei" pitchFamily="34" charset="-122"/>
                <a:cs typeface="Consolas" pitchFamily="34" charset="-120"/>
              </a:rPr>
              <a:t>2034</a:t>
            </a:r>
            <a:endParaRPr lang="en-US" sz="825" dirty="0">
              <a:latin typeface="Consolas" pitchFamily="34" charset="0"/>
              <a:ea typeface="Microsoft YaHei" pitchFamily="34" charset="-122"/>
              <a:cs typeface="Consolas" pitchFamily="34" charset="-120"/>
            </a:endParaRPr>
          </a:p>
        </p:txBody>
      </p:sp>
      <p:sp>
        <p:nvSpPr>
          <p:cNvPr id="22" name="Text 20"/>
          <p:cNvSpPr/>
          <p:nvPr/>
        </p:nvSpPr>
        <p:spPr>
          <a:xfrm>
            <a:off x="609600" y="1106221"/>
            <a:ext cx="11582400" cy="342900"/>
          </a:xfrm>
          <a:prstGeom prst="rect">
            <a:avLst/>
          </a:prstGeom>
          <a:noFill/>
          <a:ln/>
        </p:spPr>
        <p:txBody>
          <a:bodyPr wrap="none" lIns="0" tIns="0" rIns="0" bIns="0" rtlCol="0" anchor="t"/>
          <a:lstStyle/>
          <a:p>
            <a:pPr algn="l" indent="0" marL="0">
              <a:buNone/>
            </a:pPr>
            <a:r>
              <a:rPr lang="en-US" sz="2250" b="1" dirty="0">
                <a:solidFill>
                  <a:srgbClr val="2B2A22"/>
                </a:solidFill>
                <a:latin typeface="Microsoft YaHei" pitchFamily="34" charset="0"/>
                <a:ea typeface="Microsoft YaHei" pitchFamily="34" charset="-122"/>
                <a:cs typeface="Microsoft YaHei" pitchFamily="34" charset="-120"/>
              </a:rPr>
              <a:t>China tops EU CBAM steel imports, 70% downstream</a:t>
            </a:r>
            <a:endParaRPr lang="en-US" sz="2250" dirty="0">
              <a:latin typeface="Microsoft YaHei" pitchFamily="34" charset="0"/>
              <a:ea typeface="Microsoft YaHei" pitchFamily="34" charset="-122"/>
              <a:cs typeface="Microsoft YaHei" pitchFamily="34" charset="-120"/>
            </a:endParaRPr>
          </a:p>
        </p:txBody>
      </p:sp>
      <p:sp>
        <p:nvSpPr>
          <p:cNvPr id="23" name="Shape 21"/>
          <p:cNvSpPr/>
          <p:nvPr/>
        </p:nvSpPr>
        <p:spPr>
          <a:xfrm>
            <a:off x="609600" y="1581150"/>
            <a:ext cx="10972800" cy="9525"/>
          </a:xfrm>
          <a:prstGeom prst="rect">
            <a:avLst/>
          </a:prstGeom>
          <a:solidFill>
            <a:srgbClr val="D8D0BC"/>
          </a:solidFill>
          <a:ln/>
        </p:spPr>
      </p:sp>
      <p:sp>
        <p:nvSpPr>
          <p:cNvPr id="24" name="Text 22"/>
          <p:cNvSpPr/>
          <p:nvPr/>
        </p:nvSpPr>
        <p:spPr>
          <a:xfrm>
            <a:off x="609600" y="1833862"/>
            <a:ext cx="11582400" cy="160020"/>
          </a:xfrm>
          <a:prstGeom prst="rect">
            <a:avLst/>
          </a:prstGeom>
          <a:noFill/>
          <a:ln/>
        </p:spPr>
        <p:txBody>
          <a:bodyPr wrap="none" lIns="0" tIns="0" rIns="0" bIns="0" rtlCol="0" anchor="t"/>
          <a:lstStyle/>
          <a:p>
            <a:pPr algn="l" indent="0" marL="0">
              <a:buNone/>
            </a:pPr>
            <a:r>
              <a:rPr lang="en-US" sz="1050" b="1" dirty="0">
                <a:solidFill>
                  <a:srgbClr val="2B2A22"/>
                </a:solidFill>
                <a:latin typeface="Microsoft YaHei" pitchFamily="34" charset="0"/>
                <a:ea typeface="Microsoft YaHei" pitchFamily="34" charset="-122"/>
                <a:cs typeface="Microsoft YaHei" pitchFamily="34" charset="-120"/>
              </a:rPr>
              <a:t>EU imports of CBAM steel from China, 2025, by value (€bn)</a:t>
            </a:r>
            <a:endParaRPr lang="en-US" sz="1050" dirty="0">
              <a:latin typeface="Microsoft YaHei" pitchFamily="34" charset="0"/>
              <a:ea typeface="Microsoft YaHei" pitchFamily="34" charset="-122"/>
              <a:cs typeface="Microsoft YaHei" pitchFamily="34" charset="-120"/>
            </a:endParaRPr>
          </a:p>
        </p:txBody>
      </p:sp>
      <p:sp>
        <p:nvSpPr>
          <p:cNvPr id="25" name="Shape 23"/>
          <p:cNvSpPr/>
          <p:nvPr/>
        </p:nvSpPr>
        <p:spPr>
          <a:xfrm>
            <a:off x="609600" y="2495550"/>
            <a:ext cx="3316293" cy="666750"/>
          </a:xfrm>
          <a:prstGeom prst="rect">
            <a:avLst/>
          </a:prstGeom>
          <a:solidFill>
            <a:srgbClr val="82734F"/>
          </a:solidFill>
          <a:ln/>
        </p:spPr>
      </p:sp>
      <p:sp>
        <p:nvSpPr>
          <p:cNvPr id="26" name="Text 24"/>
          <p:cNvSpPr/>
          <p:nvPr/>
        </p:nvSpPr>
        <p:spPr>
          <a:xfrm>
            <a:off x="723900" y="2633962"/>
            <a:ext cx="11468100" cy="160020"/>
          </a:xfrm>
          <a:prstGeom prst="rect">
            <a:avLst/>
          </a:prstGeom>
          <a:noFill/>
          <a:ln/>
        </p:spPr>
        <p:txBody>
          <a:bodyPr wrap="none" lIns="0" tIns="0" rIns="0" bIns="0" rtlCol="0" anchor="t"/>
          <a:lstStyle/>
          <a:p>
            <a:pPr algn="l" indent="0" marL="0">
              <a:buNone/>
            </a:pPr>
            <a:r>
              <a:rPr lang="en-US" sz="1050" b="1" dirty="0">
                <a:solidFill>
                  <a:srgbClr val="FFFFFF"/>
                </a:solidFill>
                <a:latin typeface="Microsoft YaHei" pitchFamily="34" charset="0"/>
                <a:ea typeface="Microsoft YaHei" pitchFamily="34" charset="-122"/>
                <a:cs typeface="Microsoft YaHei" pitchFamily="34" charset="-120"/>
              </a:rPr>
              <a:t>Ch. 72 steel</a:t>
            </a:r>
            <a:endParaRPr lang="en-US" sz="1050" dirty="0">
              <a:latin typeface="Microsoft YaHei" pitchFamily="34" charset="0"/>
              <a:ea typeface="Microsoft YaHei" pitchFamily="34" charset="-122"/>
              <a:cs typeface="Microsoft YaHei" pitchFamily="34" charset="-120"/>
            </a:endParaRPr>
          </a:p>
        </p:txBody>
      </p:sp>
      <p:sp>
        <p:nvSpPr>
          <p:cNvPr id="27" name="Text 25"/>
          <p:cNvSpPr/>
          <p:nvPr/>
        </p:nvSpPr>
        <p:spPr>
          <a:xfrm>
            <a:off x="723900" y="2848259"/>
            <a:ext cx="11468100" cy="205740"/>
          </a:xfrm>
          <a:prstGeom prst="rect">
            <a:avLst/>
          </a:prstGeom>
          <a:noFill/>
          <a:ln/>
        </p:spPr>
        <p:txBody>
          <a:bodyPr wrap="none" lIns="0" tIns="0" rIns="0" bIns="0" rtlCol="0" anchor="t"/>
          <a:lstStyle/>
          <a:p>
            <a:pPr algn="l" indent="0" marL="0">
              <a:buNone/>
            </a:pPr>
            <a:r>
              <a:rPr lang="en-US" sz="1350" b="1" dirty="0">
                <a:solidFill>
                  <a:srgbClr val="FFFFFF"/>
                </a:solidFill>
                <a:latin typeface="Consolas" pitchFamily="34" charset="0"/>
                <a:ea typeface="Microsoft YaHei" pitchFamily="34" charset="-122"/>
                <a:cs typeface="Consolas" pitchFamily="34" charset="-120"/>
              </a:rPr>
              <a:t>4.10</a:t>
            </a:r>
            <a:endParaRPr lang="en-US" sz="1350" dirty="0">
              <a:latin typeface="Consolas" pitchFamily="34" charset="0"/>
              <a:ea typeface="Microsoft YaHei" pitchFamily="34" charset="-122"/>
              <a:cs typeface="Consolas" pitchFamily="34" charset="-120"/>
            </a:endParaRPr>
          </a:p>
        </p:txBody>
      </p:sp>
      <p:sp>
        <p:nvSpPr>
          <p:cNvPr id="28" name="Shape 26"/>
          <p:cNvSpPr/>
          <p:nvPr/>
        </p:nvSpPr>
        <p:spPr>
          <a:xfrm>
            <a:off x="3954468" y="2495550"/>
            <a:ext cx="2745218" cy="666750"/>
          </a:xfrm>
          <a:prstGeom prst="rect">
            <a:avLst/>
          </a:prstGeom>
          <a:solidFill>
            <a:srgbClr val="4D5D39"/>
          </a:solidFill>
          <a:ln/>
        </p:spPr>
      </p:sp>
      <p:sp>
        <p:nvSpPr>
          <p:cNvPr id="29" name="Text 27"/>
          <p:cNvSpPr/>
          <p:nvPr/>
        </p:nvSpPr>
        <p:spPr>
          <a:xfrm>
            <a:off x="4068768" y="2633962"/>
            <a:ext cx="8123232" cy="160020"/>
          </a:xfrm>
          <a:prstGeom prst="rect">
            <a:avLst/>
          </a:prstGeom>
          <a:noFill/>
          <a:ln/>
        </p:spPr>
        <p:txBody>
          <a:bodyPr wrap="none" lIns="0" tIns="0" rIns="0" bIns="0" rtlCol="0" anchor="t"/>
          <a:lstStyle/>
          <a:p>
            <a:pPr algn="l" indent="0" marL="0">
              <a:buNone/>
            </a:pPr>
            <a:r>
              <a:rPr lang="en-US" sz="1050" b="1" dirty="0">
                <a:solidFill>
                  <a:srgbClr val="FFFFFF"/>
                </a:solidFill>
                <a:latin typeface="Microsoft YaHei" pitchFamily="34" charset="0"/>
                <a:ea typeface="Microsoft YaHei" pitchFamily="34" charset="-122"/>
                <a:cs typeface="Microsoft YaHei" pitchFamily="34" charset="-120"/>
              </a:rPr>
              <a:t>7326 articles</a:t>
            </a:r>
            <a:endParaRPr lang="en-US" sz="1050" dirty="0">
              <a:latin typeface="Microsoft YaHei" pitchFamily="34" charset="0"/>
              <a:ea typeface="Microsoft YaHei" pitchFamily="34" charset="-122"/>
              <a:cs typeface="Microsoft YaHei" pitchFamily="34" charset="-120"/>
            </a:endParaRPr>
          </a:p>
        </p:txBody>
      </p:sp>
      <p:sp>
        <p:nvSpPr>
          <p:cNvPr id="30" name="Text 28"/>
          <p:cNvSpPr/>
          <p:nvPr/>
        </p:nvSpPr>
        <p:spPr>
          <a:xfrm>
            <a:off x="4068768" y="2848259"/>
            <a:ext cx="8123232" cy="205740"/>
          </a:xfrm>
          <a:prstGeom prst="rect">
            <a:avLst/>
          </a:prstGeom>
          <a:noFill/>
          <a:ln/>
        </p:spPr>
        <p:txBody>
          <a:bodyPr wrap="none" lIns="0" tIns="0" rIns="0" bIns="0" rtlCol="0" anchor="t"/>
          <a:lstStyle/>
          <a:p>
            <a:pPr algn="l" indent="0" marL="0">
              <a:buNone/>
            </a:pPr>
            <a:r>
              <a:rPr lang="en-US" sz="1350" b="1" dirty="0">
                <a:solidFill>
                  <a:srgbClr val="FFFFFF"/>
                </a:solidFill>
                <a:latin typeface="Consolas" pitchFamily="34" charset="0"/>
                <a:ea typeface="Microsoft YaHei" pitchFamily="34" charset="-122"/>
                <a:cs typeface="Consolas" pitchFamily="34" charset="-120"/>
              </a:rPr>
              <a:t>3.40</a:t>
            </a:r>
            <a:endParaRPr lang="en-US" sz="1350" dirty="0">
              <a:latin typeface="Consolas" pitchFamily="34" charset="0"/>
              <a:ea typeface="Microsoft YaHei" pitchFamily="34" charset="-122"/>
              <a:cs typeface="Consolas" pitchFamily="34" charset="-120"/>
            </a:endParaRPr>
          </a:p>
        </p:txBody>
      </p:sp>
      <p:sp>
        <p:nvSpPr>
          <p:cNvPr id="31" name="Shape 29"/>
          <p:cNvSpPr/>
          <p:nvPr/>
        </p:nvSpPr>
        <p:spPr>
          <a:xfrm>
            <a:off x="6728262" y="2495550"/>
            <a:ext cx="1937555" cy="666750"/>
          </a:xfrm>
          <a:prstGeom prst="rect">
            <a:avLst/>
          </a:prstGeom>
          <a:solidFill>
            <a:srgbClr val="4D5D39"/>
          </a:solidFill>
          <a:ln/>
        </p:spPr>
      </p:sp>
      <p:sp>
        <p:nvSpPr>
          <p:cNvPr id="32" name="Text 30"/>
          <p:cNvSpPr/>
          <p:nvPr/>
        </p:nvSpPr>
        <p:spPr>
          <a:xfrm>
            <a:off x="6842562" y="2633962"/>
            <a:ext cx="5349438" cy="160020"/>
          </a:xfrm>
          <a:prstGeom prst="rect">
            <a:avLst/>
          </a:prstGeom>
          <a:noFill/>
          <a:ln/>
        </p:spPr>
        <p:txBody>
          <a:bodyPr wrap="none" lIns="0" tIns="0" rIns="0" bIns="0" rtlCol="0" anchor="t"/>
          <a:lstStyle/>
          <a:p>
            <a:pPr algn="l" indent="0" marL="0">
              <a:buNone/>
            </a:pPr>
            <a:r>
              <a:rPr lang="en-US" sz="1050" b="1" dirty="0">
                <a:solidFill>
                  <a:srgbClr val="FFFFFF"/>
                </a:solidFill>
                <a:latin typeface="Microsoft YaHei" pitchFamily="34" charset="0"/>
                <a:ea typeface="Microsoft YaHei" pitchFamily="34" charset="-122"/>
                <a:cs typeface="Microsoft YaHei" pitchFamily="34" charset="-120"/>
              </a:rPr>
              <a:t>7308 structures</a:t>
            </a:r>
            <a:endParaRPr lang="en-US" sz="1050" dirty="0">
              <a:latin typeface="Microsoft YaHei" pitchFamily="34" charset="0"/>
              <a:ea typeface="Microsoft YaHei" pitchFamily="34" charset="-122"/>
              <a:cs typeface="Microsoft YaHei" pitchFamily="34" charset="-120"/>
            </a:endParaRPr>
          </a:p>
        </p:txBody>
      </p:sp>
      <p:sp>
        <p:nvSpPr>
          <p:cNvPr id="33" name="Text 31"/>
          <p:cNvSpPr/>
          <p:nvPr/>
        </p:nvSpPr>
        <p:spPr>
          <a:xfrm>
            <a:off x="6842562" y="2848259"/>
            <a:ext cx="5349438" cy="205740"/>
          </a:xfrm>
          <a:prstGeom prst="rect">
            <a:avLst/>
          </a:prstGeom>
          <a:noFill/>
          <a:ln/>
        </p:spPr>
        <p:txBody>
          <a:bodyPr wrap="none" lIns="0" tIns="0" rIns="0" bIns="0" rtlCol="0" anchor="t"/>
          <a:lstStyle/>
          <a:p>
            <a:pPr algn="l" indent="0" marL="0">
              <a:buNone/>
            </a:pPr>
            <a:r>
              <a:rPr lang="en-US" sz="1350" b="1" dirty="0">
                <a:solidFill>
                  <a:srgbClr val="FFFFFF"/>
                </a:solidFill>
                <a:latin typeface="Consolas" pitchFamily="34" charset="0"/>
                <a:ea typeface="Microsoft YaHei" pitchFamily="34" charset="-122"/>
                <a:cs typeface="Consolas" pitchFamily="34" charset="-120"/>
              </a:rPr>
              <a:t>2.41</a:t>
            </a:r>
            <a:endParaRPr lang="en-US" sz="1350" dirty="0">
              <a:latin typeface="Consolas" pitchFamily="34" charset="0"/>
              <a:ea typeface="Microsoft YaHei" pitchFamily="34" charset="-122"/>
              <a:cs typeface="Consolas" pitchFamily="34" charset="-120"/>
            </a:endParaRPr>
          </a:p>
        </p:txBody>
      </p:sp>
      <p:sp>
        <p:nvSpPr>
          <p:cNvPr id="34" name="Shape 32"/>
          <p:cNvSpPr/>
          <p:nvPr/>
        </p:nvSpPr>
        <p:spPr>
          <a:xfrm>
            <a:off x="8694392" y="2495550"/>
            <a:ext cx="1358322" cy="666750"/>
          </a:xfrm>
          <a:prstGeom prst="rect">
            <a:avLst/>
          </a:prstGeom>
          <a:solidFill>
            <a:srgbClr val="647150"/>
          </a:solidFill>
          <a:ln/>
        </p:spPr>
      </p:sp>
      <p:sp>
        <p:nvSpPr>
          <p:cNvPr id="35" name="Text 33"/>
          <p:cNvSpPr/>
          <p:nvPr/>
        </p:nvSpPr>
        <p:spPr>
          <a:xfrm>
            <a:off x="8808692" y="2633962"/>
            <a:ext cx="3383308" cy="160020"/>
          </a:xfrm>
          <a:prstGeom prst="rect">
            <a:avLst/>
          </a:prstGeom>
          <a:noFill/>
          <a:ln/>
        </p:spPr>
        <p:txBody>
          <a:bodyPr wrap="none" lIns="0" tIns="0" rIns="0" bIns="0" rtlCol="0" anchor="t"/>
          <a:lstStyle/>
          <a:p>
            <a:pPr algn="l" indent="0" marL="0">
              <a:buNone/>
            </a:pPr>
            <a:r>
              <a:rPr lang="en-US" sz="1050" b="1" dirty="0">
                <a:solidFill>
                  <a:srgbClr val="FFFFFF"/>
                </a:solidFill>
                <a:latin typeface="Microsoft YaHei" pitchFamily="34" charset="0"/>
                <a:ea typeface="Microsoft YaHei" pitchFamily="34" charset="-122"/>
                <a:cs typeface="Microsoft YaHei" pitchFamily="34" charset="-120"/>
              </a:rPr>
              <a:t>7318 bolts</a:t>
            </a:r>
            <a:endParaRPr lang="en-US" sz="1050" dirty="0">
              <a:latin typeface="Microsoft YaHei" pitchFamily="34" charset="0"/>
              <a:ea typeface="Microsoft YaHei" pitchFamily="34" charset="-122"/>
              <a:cs typeface="Microsoft YaHei" pitchFamily="34" charset="-120"/>
            </a:endParaRPr>
          </a:p>
        </p:txBody>
      </p:sp>
      <p:sp>
        <p:nvSpPr>
          <p:cNvPr id="36" name="Text 34"/>
          <p:cNvSpPr/>
          <p:nvPr/>
        </p:nvSpPr>
        <p:spPr>
          <a:xfrm>
            <a:off x="8808692" y="2848259"/>
            <a:ext cx="3383308" cy="205740"/>
          </a:xfrm>
          <a:prstGeom prst="rect">
            <a:avLst/>
          </a:prstGeom>
          <a:noFill/>
          <a:ln/>
        </p:spPr>
        <p:txBody>
          <a:bodyPr wrap="none" lIns="0" tIns="0" rIns="0" bIns="0" rtlCol="0" anchor="t"/>
          <a:lstStyle/>
          <a:p>
            <a:pPr algn="l" indent="0" marL="0">
              <a:buNone/>
            </a:pPr>
            <a:r>
              <a:rPr lang="en-US" sz="1350" b="1" dirty="0">
                <a:solidFill>
                  <a:srgbClr val="FFFFFF"/>
                </a:solidFill>
                <a:latin typeface="Consolas" pitchFamily="34" charset="0"/>
                <a:ea typeface="Microsoft YaHei" pitchFamily="34" charset="-122"/>
                <a:cs typeface="Consolas" pitchFamily="34" charset="-120"/>
              </a:rPr>
              <a:t>1.70</a:t>
            </a:r>
            <a:endParaRPr lang="en-US" sz="1350" dirty="0">
              <a:latin typeface="Consolas" pitchFamily="34" charset="0"/>
              <a:ea typeface="Microsoft YaHei" pitchFamily="34" charset="-122"/>
              <a:cs typeface="Consolas" pitchFamily="34" charset="-120"/>
            </a:endParaRPr>
          </a:p>
        </p:txBody>
      </p:sp>
      <p:sp>
        <p:nvSpPr>
          <p:cNvPr id="37" name="Shape 35"/>
          <p:cNvSpPr/>
          <p:nvPr/>
        </p:nvSpPr>
        <p:spPr>
          <a:xfrm>
            <a:off x="10081288" y="2495550"/>
            <a:ext cx="1501112" cy="666750"/>
          </a:xfrm>
          <a:prstGeom prst="rect">
            <a:avLst/>
          </a:prstGeom>
          <a:solidFill>
            <a:srgbClr val="6E775D"/>
          </a:solidFill>
          <a:ln/>
        </p:spPr>
      </p:sp>
      <p:sp>
        <p:nvSpPr>
          <p:cNvPr id="38" name="Text 36"/>
          <p:cNvSpPr/>
          <p:nvPr/>
        </p:nvSpPr>
        <p:spPr>
          <a:xfrm>
            <a:off x="10195588" y="2633962"/>
            <a:ext cx="1996412" cy="160020"/>
          </a:xfrm>
          <a:prstGeom prst="rect">
            <a:avLst/>
          </a:prstGeom>
          <a:noFill/>
          <a:ln/>
        </p:spPr>
        <p:txBody>
          <a:bodyPr wrap="none" lIns="0" tIns="0" rIns="0" bIns="0" rtlCol="0" anchor="t"/>
          <a:lstStyle/>
          <a:p>
            <a:pPr algn="l" indent="0" marL="0">
              <a:buNone/>
            </a:pPr>
            <a:r>
              <a:rPr lang="en-US" sz="1050" b="1" dirty="0">
                <a:solidFill>
                  <a:srgbClr val="FFFFFF"/>
                </a:solidFill>
                <a:latin typeface="Microsoft YaHei" pitchFamily="34" charset="0"/>
                <a:ea typeface="Microsoft YaHei" pitchFamily="34" charset="-122"/>
                <a:cs typeface="Microsoft YaHei" pitchFamily="34" charset="-120"/>
              </a:rPr>
              <a:t>Other Ch. 73</a:t>
            </a:r>
            <a:endParaRPr lang="en-US" sz="1050" dirty="0">
              <a:latin typeface="Microsoft YaHei" pitchFamily="34" charset="0"/>
              <a:ea typeface="Microsoft YaHei" pitchFamily="34" charset="-122"/>
              <a:cs typeface="Microsoft YaHei" pitchFamily="34" charset="-120"/>
            </a:endParaRPr>
          </a:p>
        </p:txBody>
      </p:sp>
      <p:sp>
        <p:nvSpPr>
          <p:cNvPr id="39" name="Text 37"/>
          <p:cNvSpPr/>
          <p:nvPr/>
        </p:nvSpPr>
        <p:spPr>
          <a:xfrm>
            <a:off x="10195588" y="2848259"/>
            <a:ext cx="1996412" cy="205740"/>
          </a:xfrm>
          <a:prstGeom prst="rect">
            <a:avLst/>
          </a:prstGeom>
          <a:noFill/>
          <a:ln/>
        </p:spPr>
        <p:txBody>
          <a:bodyPr wrap="none" lIns="0" tIns="0" rIns="0" bIns="0" rtlCol="0" anchor="t"/>
          <a:lstStyle/>
          <a:p>
            <a:pPr algn="l" indent="0" marL="0">
              <a:buNone/>
            </a:pPr>
            <a:r>
              <a:rPr lang="en-US" sz="1350" b="1" dirty="0">
                <a:solidFill>
                  <a:srgbClr val="FFFFFF"/>
                </a:solidFill>
                <a:latin typeface="Consolas" pitchFamily="34" charset="0"/>
                <a:ea typeface="Microsoft YaHei" pitchFamily="34" charset="-122"/>
                <a:cs typeface="Consolas" pitchFamily="34" charset="-120"/>
              </a:rPr>
              <a:t>1.84</a:t>
            </a:r>
            <a:endParaRPr lang="en-US" sz="1350" dirty="0">
              <a:latin typeface="Consolas" pitchFamily="34" charset="0"/>
              <a:ea typeface="Microsoft YaHei" pitchFamily="34" charset="-122"/>
              <a:cs typeface="Consolas" pitchFamily="34" charset="-120"/>
            </a:endParaRPr>
          </a:p>
        </p:txBody>
      </p:sp>
      <p:sp>
        <p:nvSpPr>
          <p:cNvPr id="40" name="Shape 38"/>
          <p:cNvSpPr/>
          <p:nvPr/>
        </p:nvSpPr>
        <p:spPr>
          <a:xfrm>
            <a:off x="3954468" y="2343150"/>
            <a:ext cx="7599357" cy="0"/>
          </a:xfrm>
          <a:prstGeom prst="line">
            <a:avLst/>
          </a:prstGeom>
          <a:noFill/>
          <a:ln w="19050">
            <a:solidFill>
              <a:srgbClr val="B25E38"/>
            </a:solidFill>
            <a:prstDash val="solid"/>
          </a:ln>
        </p:spPr>
      </p:sp>
      <p:sp>
        <p:nvSpPr>
          <p:cNvPr id="41" name="Shape 39"/>
          <p:cNvSpPr/>
          <p:nvPr/>
        </p:nvSpPr>
        <p:spPr>
          <a:xfrm>
            <a:off x="3954468" y="2343150"/>
            <a:ext cx="0" cy="95250"/>
          </a:xfrm>
          <a:prstGeom prst="line">
            <a:avLst/>
          </a:prstGeom>
          <a:noFill/>
          <a:ln w="19050">
            <a:solidFill>
              <a:srgbClr val="B25E38"/>
            </a:solidFill>
            <a:prstDash val="solid"/>
          </a:ln>
        </p:spPr>
      </p:sp>
      <p:sp>
        <p:nvSpPr>
          <p:cNvPr id="42" name="Shape 40"/>
          <p:cNvSpPr/>
          <p:nvPr/>
        </p:nvSpPr>
        <p:spPr>
          <a:xfrm>
            <a:off x="11553825" y="2343150"/>
            <a:ext cx="0" cy="95250"/>
          </a:xfrm>
          <a:prstGeom prst="line">
            <a:avLst/>
          </a:prstGeom>
          <a:noFill/>
          <a:ln w="19050">
            <a:solidFill>
              <a:srgbClr val="B25E38"/>
            </a:solidFill>
            <a:prstDash val="solid"/>
          </a:ln>
        </p:spPr>
      </p:sp>
      <p:sp>
        <p:nvSpPr>
          <p:cNvPr id="43" name="Text 41"/>
          <p:cNvSpPr/>
          <p:nvPr/>
        </p:nvSpPr>
        <p:spPr>
          <a:xfrm>
            <a:off x="3316293" y="2148548"/>
            <a:ext cx="8875707" cy="171450"/>
          </a:xfrm>
          <a:prstGeom prst="rect">
            <a:avLst/>
          </a:prstGeom>
          <a:noFill/>
          <a:ln/>
        </p:spPr>
        <p:txBody>
          <a:bodyPr wrap="none" lIns="0" tIns="0" rIns="0" bIns="0" rtlCol="0" anchor="t"/>
          <a:lstStyle/>
          <a:p>
            <a:pPr algn="ctr" indent="0" marL="0">
              <a:buNone/>
            </a:pPr>
            <a:r>
              <a:rPr lang="en-US" sz="1125" b="1" dirty="0">
                <a:solidFill>
                  <a:srgbClr val="995233"/>
                </a:solidFill>
                <a:latin typeface="Microsoft YaHei" pitchFamily="34" charset="0"/>
                <a:ea typeface="Microsoft YaHei" pitchFamily="34" charset="-122"/>
                <a:cs typeface="Microsoft YaHei" pitchFamily="34" charset="-120"/>
              </a:rPr>
              <a:t>Ch. 73 articles €9.35bn, 69.5%</a:t>
            </a:r>
            <a:endParaRPr lang="en-US" sz="1125" dirty="0">
              <a:latin typeface="Microsoft YaHei" pitchFamily="34" charset="0"/>
              <a:ea typeface="Microsoft YaHei" pitchFamily="34" charset="-122"/>
              <a:cs typeface="Microsoft YaHei" pitchFamily="34" charset="-120"/>
            </a:endParaRPr>
          </a:p>
        </p:txBody>
      </p:sp>
      <p:sp>
        <p:nvSpPr>
          <p:cNvPr id="44" name="Text 42"/>
          <p:cNvSpPr/>
          <p:nvPr/>
        </p:nvSpPr>
        <p:spPr>
          <a:xfrm>
            <a:off x="609600" y="3271775"/>
            <a:ext cx="11582400" cy="148590"/>
          </a:xfrm>
          <a:prstGeom prst="rect">
            <a:avLst/>
          </a:prstGeom>
          <a:noFill/>
          <a:ln/>
        </p:spPr>
        <p:txBody>
          <a:bodyPr wrap="none" lIns="0" tIns="0" rIns="0" bIns="0" rtlCol="0" anchor="t"/>
          <a:lstStyle/>
          <a:p>
            <a:pPr algn="l" indent="0" marL="0">
              <a:buNone/>
            </a:pPr>
            <a:r>
              <a:rPr lang="en-US" sz="975" dirty="0">
                <a:solidFill>
                  <a:srgbClr val="656155"/>
                </a:solidFill>
                <a:latin typeface="Microsoft YaHei" pitchFamily="34" charset="0"/>
                <a:ea typeface="Microsoft YaHei" pitchFamily="34" charset="-122"/>
                <a:cs typeface="Microsoft YaHei" pitchFamily="34" charset="-120"/>
              </a:rPr>
              <a:t>Ch. 72 steel €4.10bn, 30.5%</a:t>
            </a:r>
            <a:endParaRPr lang="en-US" sz="975" dirty="0">
              <a:latin typeface="Microsoft YaHei" pitchFamily="34" charset="0"/>
              <a:ea typeface="Microsoft YaHei" pitchFamily="34" charset="-122"/>
              <a:cs typeface="Microsoft YaHei" pitchFamily="34" charset="-120"/>
            </a:endParaRPr>
          </a:p>
        </p:txBody>
      </p:sp>
      <p:sp>
        <p:nvSpPr>
          <p:cNvPr id="45" name="Shape 43"/>
          <p:cNvSpPr/>
          <p:nvPr/>
        </p:nvSpPr>
        <p:spPr>
          <a:xfrm>
            <a:off x="614363" y="3814763"/>
            <a:ext cx="3495675" cy="1323975"/>
          </a:xfrm>
          <a:prstGeom prst="roundRect">
            <a:avLst>
              <a:gd name="adj" fmla="val 4317"/>
            </a:avLst>
          </a:prstGeom>
          <a:solidFill>
            <a:srgbClr val="F7F3E8"/>
          </a:solidFill>
          <a:ln w="9525">
            <a:solidFill>
              <a:srgbClr val="D8D0BC"/>
            </a:solidFill>
            <a:prstDash val="solid"/>
          </a:ln>
        </p:spPr>
      </p:sp>
      <p:sp>
        <p:nvSpPr>
          <p:cNvPr id="46" name="Shape 44"/>
          <p:cNvSpPr/>
          <p:nvPr/>
        </p:nvSpPr>
        <p:spPr>
          <a:xfrm>
            <a:off x="895350" y="4062325"/>
            <a:ext cx="5953" cy="30250"/>
          </a:xfrm>
          <a:custGeom>
            <a:avLst/>
            <a:gdLst/>
            <a:ahLst/>
            <a:cxnLst/>
            <a:rect l="l" t="t" r="r" b="b"/>
            <a:pathLst>
              <a:path w="5953" h="30250">
                <a:moveTo>
                  <a:pt x="0" y="0"/>
                </a:moveTo>
                <a:lnTo>
                  <a:pt x="0" y="30250"/>
                </a:lnTo>
              </a:path>
            </a:pathLst>
          </a:custGeom>
          <a:noFill/>
          <a:ln w="15875">
            <a:solidFill>
              <a:srgbClr val="4D5D39"/>
            </a:solidFill>
            <a:prstDash val="solid"/>
          </a:ln>
        </p:spPr>
      </p:sp>
      <p:sp>
        <p:nvSpPr>
          <p:cNvPr id="47" name="Shape 45"/>
          <p:cNvSpPr/>
          <p:nvPr/>
        </p:nvSpPr>
        <p:spPr>
          <a:xfrm>
            <a:off x="895350" y="3997325"/>
            <a:ext cx="5953" cy="23813"/>
          </a:xfrm>
          <a:custGeom>
            <a:avLst/>
            <a:gdLst/>
            <a:ahLst/>
            <a:cxnLst/>
            <a:rect l="l" t="t" r="r" b="b"/>
            <a:pathLst>
              <a:path w="5953" h="23813">
                <a:moveTo>
                  <a:pt x="0" y="0"/>
                </a:moveTo>
                <a:lnTo>
                  <a:pt x="0" y="23813"/>
                </a:lnTo>
              </a:path>
            </a:pathLst>
          </a:custGeom>
          <a:noFill/>
          <a:ln w="15875">
            <a:solidFill>
              <a:srgbClr val="4D5D39"/>
            </a:solidFill>
            <a:prstDash val="solid"/>
          </a:ln>
        </p:spPr>
      </p:sp>
      <p:sp>
        <p:nvSpPr>
          <p:cNvPr id="48" name="Shape 46"/>
          <p:cNvSpPr/>
          <p:nvPr/>
        </p:nvSpPr>
        <p:spPr>
          <a:xfrm>
            <a:off x="839788" y="4021138"/>
            <a:ext cx="111125" cy="63500"/>
          </a:xfrm>
          <a:custGeom>
            <a:avLst/>
            <a:gdLst/>
            <a:ahLst/>
            <a:cxnLst/>
            <a:rect l="l" t="t" r="r" b="b"/>
            <a:pathLst>
              <a:path w="111125" h="63500">
                <a:moveTo>
                  <a:pt x="111125" y="63500"/>
                </a:moveTo>
                <a:lnTo>
                  <a:pt x="111125" y="15875"/>
                </a:lnTo>
                <a:arcTo hR="15875" wR="15875" stAng="0" swAng="-5400000"/>
                <a:lnTo>
                  <a:pt x="15875" y="0"/>
                </a:lnTo>
                <a:arcTo hR="15875" wR="15875" stAng="16200000" swAng="-5400000"/>
                <a:lnTo>
                  <a:pt x="0" y="63500"/>
                </a:lnTo>
              </a:path>
            </a:pathLst>
          </a:custGeom>
          <a:noFill/>
          <a:ln w="15875">
            <a:solidFill>
              <a:srgbClr val="4D5D39"/>
            </a:solidFill>
            <a:prstDash val="solid"/>
          </a:ln>
        </p:spPr>
      </p:sp>
      <p:sp>
        <p:nvSpPr>
          <p:cNvPr id="49" name="Shape 47"/>
          <p:cNvSpPr/>
          <p:nvPr/>
        </p:nvSpPr>
        <p:spPr>
          <a:xfrm>
            <a:off x="823900" y="4062323"/>
            <a:ext cx="142890" cy="91847"/>
          </a:xfrm>
          <a:custGeom>
            <a:avLst/>
            <a:gdLst/>
            <a:ahLst/>
            <a:cxnLst/>
            <a:rect l="l" t="t" r="r" b="b"/>
            <a:pathLst>
              <a:path w="142890" h="91847">
                <a:moveTo>
                  <a:pt x="130028" y="77877"/>
                </a:moveTo>
                <a:arcTo hR="92075" wR="92075" stAng="1838869" swAng="-1864590"/>
                <a:lnTo>
                  <a:pt x="77895" y="1367"/>
                </a:lnTo>
                <a:arcTo hR="15875" wR="15875" stAng="17637228" swAng="-2874457"/>
                <a:lnTo>
                  <a:pt x="12" y="30252"/>
                </a:lnTo>
                <a:arcTo hR="92075" wR="92075" stAng="10855958" swAng="-2500636"/>
              </a:path>
            </a:pathLst>
          </a:custGeom>
          <a:noFill/>
          <a:ln w="15875">
            <a:solidFill>
              <a:srgbClr val="4D5D39"/>
            </a:solidFill>
            <a:prstDash val="solid"/>
          </a:ln>
        </p:spPr>
      </p:sp>
      <p:sp>
        <p:nvSpPr>
          <p:cNvPr id="50" name="Shape 48"/>
          <p:cNvSpPr/>
          <p:nvPr/>
        </p:nvSpPr>
        <p:spPr>
          <a:xfrm>
            <a:off x="815975" y="4140200"/>
            <a:ext cx="158750" cy="15875"/>
          </a:xfrm>
          <a:custGeom>
            <a:avLst/>
            <a:gdLst/>
            <a:ahLst/>
            <a:cxnLst/>
            <a:rect l="l" t="t" r="r" b="b"/>
            <a:pathLst>
              <a:path w="158750" h="15875">
                <a:moveTo>
                  <a:pt x="0" y="7938"/>
                </a:moveTo>
                <a:cubicBezTo>
                  <a:pt x="4763" y="11906"/>
                  <a:pt x="9525" y="15875"/>
                  <a:pt x="19844" y="15875"/>
                </a:cubicBezTo>
                <a:cubicBezTo>
                  <a:pt x="39688" y="15875"/>
                  <a:pt x="39688" y="0"/>
                  <a:pt x="59531" y="0"/>
                </a:cubicBezTo>
                <a:cubicBezTo>
                  <a:pt x="69850" y="0"/>
                  <a:pt x="74613" y="3969"/>
                  <a:pt x="79375" y="7938"/>
                </a:cubicBezTo>
                <a:cubicBezTo>
                  <a:pt x="84138" y="11906"/>
                  <a:pt x="88900" y="15875"/>
                  <a:pt x="99219" y="15875"/>
                </a:cubicBezTo>
                <a:cubicBezTo>
                  <a:pt x="119063" y="15875"/>
                  <a:pt x="119063" y="0"/>
                  <a:pt x="138906" y="0"/>
                </a:cubicBezTo>
                <a:cubicBezTo>
                  <a:pt x="149225" y="0"/>
                  <a:pt x="153988" y="3969"/>
                  <a:pt x="158750" y="7938"/>
                </a:cubicBezTo>
              </a:path>
            </a:pathLst>
          </a:custGeom>
          <a:noFill/>
          <a:ln w="15875">
            <a:solidFill>
              <a:srgbClr val="4D5D39"/>
            </a:solidFill>
            <a:prstDash val="solid"/>
          </a:ln>
        </p:spPr>
      </p:sp>
      <p:sp>
        <p:nvSpPr>
          <p:cNvPr id="51" name="Text 49"/>
          <p:cNvSpPr/>
          <p:nvPr/>
        </p:nvSpPr>
        <p:spPr>
          <a:xfrm>
            <a:off x="800100" y="4250918"/>
            <a:ext cx="11391900" cy="388620"/>
          </a:xfrm>
          <a:prstGeom prst="rect">
            <a:avLst/>
          </a:prstGeom>
          <a:noFill/>
          <a:ln/>
        </p:spPr>
        <p:txBody>
          <a:bodyPr wrap="none" lIns="0" tIns="0" rIns="0" bIns="0" rtlCol="0" anchor="t"/>
          <a:lstStyle/>
          <a:p>
            <a:pPr algn="l" indent="0" marL="0">
              <a:buNone/>
            </a:pPr>
            <a:r>
              <a:rPr lang="en-US" sz="2550" b="1" dirty="0">
                <a:solidFill>
                  <a:srgbClr val="2B2A22"/>
                </a:solidFill>
                <a:latin typeface="Microsoft YaHei" pitchFamily="34" charset="0"/>
                <a:ea typeface="Microsoft YaHei" pitchFamily="34" charset="-122"/>
                <a:cs typeface="Microsoft YaHei" pitchFamily="34" charset="-120"/>
              </a:rPr>
              <a:t>9.07 Mt</a:t>
            </a:r>
            <a:endParaRPr lang="en-US" sz="2550" dirty="0">
              <a:latin typeface="Microsoft YaHei" pitchFamily="34" charset="0"/>
              <a:ea typeface="Microsoft YaHei" pitchFamily="34" charset="-122"/>
              <a:cs typeface="Microsoft YaHei" pitchFamily="34" charset="-120"/>
            </a:endParaRPr>
          </a:p>
        </p:txBody>
      </p:sp>
      <p:sp>
        <p:nvSpPr>
          <p:cNvPr id="52" name="Text 50"/>
          <p:cNvSpPr/>
          <p:nvPr/>
        </p:nvSpPr>
        <p:spPr>
          <a:xfrm>
            <a:off x="800100" y="4671950"/>
            <a:ext cx="11391900" cy="148590"/>
          </a:xfrm>
          <a:prstGeom prst="rect">
            <a:avLst/>
          </a:prstGeom>
          <a:noFill/>
          <a:ln/>
        </p:spPr>
        <p:txBody>
          <a:bodyPr wrap="none" lIns="0" tIns="0" rIns="0" bIns="0" rtlCol="0" anchor="t"/>
          <a:lstStyle/>
          <a:p>
            <a:pPr algn="l" indent="0" marL="0">
              <a:buNone/>
            </a:pPr>
            <a:r>
              <a:rPr lang="en-US" sz="975" b="1" dirty="0">
                <a:solidFill>
                  <a:srgbClr val="2B2A22"/>
                </a:solidFill>
                <a:latin typeface="Microsoft YaHei" pitchFamily="34" charset="0"/>
                <a:ea typeface="Microsoft YaHei" pitchFamily="34" charset="-122"/>
                <a:cs typeface="Microsoft YaHei" pitchFamily="34" charset="-120"/>
              </a:rPr>
              <a:t>CBAM steel from China, 2025</a:t>
            </a:r>
            <a:endParaRPr lang="en-US" sz="975" dirty="0">
              <a:latin typeface="Microsoft YaHei" pitchFamily="34" charset="0"/>
              <a:ea typeface="Microsoft YaHei" pitchFamily="34" charset="-122"/>
              <a:cs typeface="Microsoft YaHei" pitchFamily="34" charset="-120"/>
            </a:endParaRPr>
          </a:p>
        </p:txBody>
      </p:sp>
      <p:sp>
        <p:nvSpPr>
          <p:cNvPr id="53" name="Text 51"/>
          <p:cNvSpPr/>
          <p:nvPr/>
        </p:nvSpPr>
        <p:spPr>
          <a:xfrm>
            <a:off x="800100" y="4843039"/>
            <a:ext cx="11391900"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Worth €13.46bn</a:t>
            </a:r>
            <a:endParaRPr lang="en-US" sz="900" dirty="0">
              <a:latin typeface="Microsoft YaHei" pitchFamily="34" charset="0"/>
              <a:ea typeface="Microsoft YaHei" pitchFamily="34" charset="-122"/>
              <a:cs typeface="Microsoft YaHei" pitchFamily="34" charset="-120"/>
            </a:endParaRPr>
          </a:p>
        </p:txBody>
      </p:sp>
      <p:sp>
        <p:nvSpPr>
          <p:cNvPr id="54" name="Shape 52"/>
          <p:cNvSpPr/>
          <p:nvPr/>
        </p:nvSpPr>
        <p:spPr>
          <a:xfrm>
            <a:off x="4348163" y="3814763"/>
            <a:ext cx="3495675" cy="1323975"/>
          </a:xfrm>
          <a:prstGeom prst="roundRect">
            <a:avLst>
              <a:gd name="adj" fmla="val 4317"/>
            </a:avLst>
          </a:prstGeom>
          <a:solidFill>
            <a:srgbClr val="F7F3E8"/>
          </a:solidFill>
          <a:ln w="9525">
            <a:solidFill>
              <a:srgbClr val="D8D0BC"/>
            </a:solidFill>
            <a:prstDash val="solid"/>
          </a:ln>
        </p:spPr>
      </p:sp>
      <p:sp>
        <p:nvSpPr>
          <p:cNvPr id="55" name="Shape 53"/>
          <p:cNvSpPr/>
          <p:nvPr/>
        </p:nvSpPr>
        <p:spPr>
          <a:xfrm>
            <a:off x="4557713" y="4005263"/>
            <a:ext cx="142875" cy="142875"/>
          </a:xfrm>
          <a:custGeom>
            <a:avLst/>
            <a:gdLst/>
            <a:ahLst/>
            <a:cxnLst/>
            <a:rect l="l" t="t" r="r" b="b"/>
            <a:pathLst>
              <a:path w="142875" h="142875">
                <a:moveTo>
                  <a:pt x="0" y="0"/>
                </a:moveTo>
                <a:lnTo>
                  <a:pt x="0" y="127000"/>
                </a:lnTo>
                <a:arcTo hR="15875" wR="15875" stAng="10800000" swAng="-5400000"/>
                <a:lnTo>
                  <a:pt x="142875" y="142875"/>
                </a:lnTo>
              </a:path>
            </a:pathLst>
          </a:custGeom>
          <a:noFill/>
          <a:ln w="15875">
            <a:solidFill>
              <a:srgbClr val="4D5D39"/>
            </a:solidFill>
            <a:prstDash val="solid"/>
          </a:ln>
        </p:spPr>
      </p:sp>
      <p:sp>
        <p:nvSpPr>
          <p:cNvPr id="56" name="Shape 54"/>
          <p:cNvSpPr/>
          <p:nvPr/>
        </p:nvSpPr>
        <p:spPr>
          <a:xfrm>
            <a:off x="4676775" y="4052888"/>
            <a:ext cx="5953" cy="63500"/>
          </a:xfrm>
          <a:custGeom>
            <a:avLst/>
            <a:gdLst/>
            <a:ahLst/>
            <a:cxnLst/>
            <a:rect l="l" t="t" r="r" b="b"/>
            <a:pathLst>
              <a:path w="5953" h="63500">
                <a:moveTo>
                  <a:pt x="0" y="63500"/>
                </a:moveTo>
                <a:lnTo>
                  <a:pt x="0" y="0"/>
                </a:lnTo>
              </a:path>
            </a:pathLst>
          </a:custGeom>
          <a:noFill/>
          <a:ln w="15875">
            <a:solidFill>
              <a:srgbClr val="4D5D39"/>
            </a:solidFill>
            <a:prstDash val="solid"/>
          </a:ln>
        </p:spPr>
      </p:sp>
      <p:sp>
        <p:nvSpPr>
          <p:cNvPr id="57" name="Shape 55"/>
          <p:cNvSpPr/>
          <p:nvPr/>
        </p:nvSpPr>
        <p:spPr>
          <a:xfrm>
            <a:off x="4637088" y="4021138"/>
            <a:ext cx="5953" cy="95250"/>
          </a:xfrm>
          <a:custGeom>
            <a:avLst/>
            <a:gdLst/>
            <a:ahLst/>
            <a:cxnLst/>
            <a:rect l="l" t="t" r="r" b="b"/>
            <a:pathLst>
              <a:path w="5953" h="95250">
                <a:moveTo>
                  <a:pt x="0" y="95250"/>
                </a:moveTo>
                <a:lnTo>
                  <a:pt x="0" y="0"/>
                </a:lnTo>
              </a:path>
            </a:pathLst>
          </a:custGeom>
          <a:noFill/>
          <a:ln w="15875">
            <a:solidFill>
              <a:srgbClr val="4D5D39"/>
            </a:solidFill>
            <a:prstDash val="solid"/>
          </a:ln>
        </p:spPr>
      </p:sp>
      <p:sp>
        <p:nvSpPr>
          <p:cNvPr id="58" name="Shape 56"/>
          <p:cNvSpPr/>
          <p:nvPr/>
        </p:nvSpPr>
        <p:spPr>
          <a:xfrm>
            <a:off x="4597400" y="4092575"/>
            <a:ext cx="5953" cy="23813"/>
          </a:xfrm>
          <a:custGeom>
            <a:avLst/>
            <a:gdLst/>
            <a:ahLst/>
            <a:cxnLst/>
            <a:rect l="l" t="t" r="r" b="b"/>
            <a:pathLst>
              <a:path w="5953" h="23813">
                <a:moveTo>
                  <a:pt x="0" y="23813"/>
                </a:moveTo>
                <a:lnTo>
                  <a:pt x="0" y="0"/>
                </a:lnTo>
              </a:path>
            </a:pathLst>
          </a:custGeom>
          <a:noFill/>
          <a:ln w="15875">
            <a:solidFill>
              <a:srgbClr val="4D5D39"/>
            </a:solidFill>
            <a:prstDash val="solid"/>
          </a:ln>
        </p:spPr>
      </p:sp>
      <p:sp>
        <p:nvSpPr>
          <p:cNvPr id="59" name="Text 57"/>
          <p:cNvSpPr/>
          <p:nvPr/>
        </p:nvSpPr>
        <p:spPr>
          <a:xfrm>
            <a:off x="4533900" y="4250918"/>
            <a:ext cx="7658100" cy="388620"/>
          </a:xfrm>
          <a:prstGeom prst="rect">
            <a:avLst/>
          </a:prstGeom>
          <a:noFill/>
          <a:ln/>
        </p:spPr>
        <p:txBody>
          <a:bodyPr wrap="none" lIns="0" tIns="0" rIns="0" bIns="0" rtlCol="0" anchor="t"/>
          <a:lstStyle/>
          <a:p>
            <a:pPr algn="l" indent="0" marL="0">
              <a:buNone/>
            </a:pPr>
            <a:r>
              <a:rPr lang="en-US" sz="2550" b="1" dirty="0">
                <a:solidFill>
                  <a:srgbClr val="B25E38"/>
                </a:solidFill>
                <a:latin typeface="Microsoft YaHei" pitchFamily="34" charset="0"/>
                <a:ea typeface="Microsoft YaHei" pitchFamily="34" charset="-122"/>
                <a:cs typeface="Microsoft YaHei" pitchFamily="34" charset="-120"/>
              </a:rPr>
              <a:t>21.1%</a:t>
            </a:r>
            <a:endParaRPr lang="en-US" sz="2550" dirty="0">
              <a:latin typeface="Microsoft YaHei" pitchFamily="34" charset="0"/>
              <a:ea typeface="Microsoft YaHei" pitchFamily="34" charset="-122"/>
              <a:cs typeface="Microsoft YaHei" pitchFamily="34" charset="-120"/>
            </a:endParaRPr>
          </a:p>
        </p:txBody>
      </p:sp>
      <p:sp>
        <p:nvSpPr>
          <p:cNvPr id="60" name="Text 58"/>
          <p:cNvSpPr/>
          <p:nvPr/>
        </p:nvSpPr>
        <p:spPr>
          <a:xfrm>
            <a:off x="4533900" y="4671950"/>
            <a:ext cx="7658100" cy="148590"/>
          </a:xfrm>
          <a:prstGeom prst="rect">
            <a:avLst/>
          </a:prstGeom>
          <a:noFill/>
          <a:ln/>
        </p:spPr>
        <p:txBody>
          <a:bodyPr wrap="none" lIns="0" tIns="0" rIns="0" bIns="0" rtlCol="0" anchor="t"/>
          <a:lstStyle/>
          <a:p>
            <a:pPr algn="l" indent="0" marL="0">
              <a:buNone/>
            </a:pPr>
            <a:r>
              <a:rPr lang="en-US" sz="975" b="1" dirty="0">
                <a:solidFill>
                  <a:srgbClr val="2B2A22"/>
                </a:solidFill>
                <a:latin typeface="Microsoft YaHei" pitchFamily="34" charset="0"/>
                <a:ea typeface="Microsoft YaHei" pitchFamily="34" charset="-122"/>
                <a:cs typeface="Microsoft YaHei" pitchFamily="34" charset="-120"/>
              </a:rPr>
              <a:t>Share of non-EU imports, first</a:t>
            </a:r>
            <a:endParaRPr lang="en-US" sz="975" dirty="0">
              <a:latin typeface="Microsoft YaHei" pitchFamily="34" charset="0"/>
              <a:ea typeface="Microsoft YaHei" pitchFamily="34" charset="-122"/>
              <a:cs typeface="Microsoft YaHei" pitchFamily="34" charset="-120"/>
            </a:endParaRPr>
          </a:p>
        </p:txBody>
      </p:sp>
      <p:sp>
        <p:nvSpPr>
          <p:cNvPr id="61" name="Text 59"/>
          <p:cNvSpPr/>
          <p:nvPr/>
        </p:nvSpPr>
        <p:spPr>
          <a:xfrm>
            <a:off x="4533900" y="4843039"/>
            <a:ext cx="7658100"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Turkey second at €7.18bn</a:t>
            </a:r>
            <a:endParaRPr lang="en-US" sz="900" dirty="0">
              <a:latin typeface="Microsoft YaHei" pitchFamily="34" charset="0"/>
              <a:ea typeface="Microsoft YaHei" pitchFamily="34" charset="-122"/>
              <a:cs typeface="Microsoft YaHei" pitchFamily="34" charset="-120"/>
            </a:endParaRPr>
          </a:p>
        </p:txBody>
      </p:sp>
      <p:sp>
        <p:nvSpPr>
          <p:cNvPr id="62" name="Shape 60"/>
          <p:cNvSpPr/>
          <p:nvPr/>
        </p:nvSpPr>
        <p:spPr>
          <a:xfrm>
            <a:off x="8081962" y="3814763"/>
            <a:ext cx="3495675" cy="1323975"/>
          </a:xfrm>
          <a:prstGeom prst="roundRect">
            <a:avLst>
              <a:gd name="adj" fmla="val 4317"/>
            </a:avLst>
          </a:prstGeom>
          <a:solidFill>
            <a:srgbClr val="F7F3E8"/>
          </a:solidFill>
          <a:ln w="9525">
            <a:solidFill>
              <a:srgbClr val="D8D0BC"/>
            </a:solidFill>
            <a:prstDash val="solid"/>
          </a:ln>
        </p:spPr>
      </p:sp>
      <p:sp>
        <p:nvSpPr>
          <p:cNvPr id="63" name="Shape 61"/>
          <p:cNvSpPr/>
          <p:nvPr/>
        </p:nvSpPr>
        <p:spPr>
          <a:xfrm>
            <a:off x="8291512" y="3997341"/>
            <a:ext cx="142875" cy="158717"/>
          </a:xfrm>
          <a:custGeom>
            <a:avLst/>
            <a:gdLst/>
            <a:ahLst/>
            <a:cxnLst/>
            <a:rect l="l" t="t" r="r" b="b"/>
            <a:pathLst>
              <a:path w="142875" h="158717">
                <a:moveTo>
                  <a:pt x="63500" y="156591"/>
                </a:moveTo>
                <a:arcTo hR="15875" wR="15875" stAng="7200000" swAng="-3600000"/>
                <a:lnTo>
                  <a:pt x="134938" y="124841"/>
                </a:lnTo>
                <a:arcTo hR="15875" wR="15875" stAng="3600002" swAng="-3596476"/>
                <a:lnTo>
                  <a:pt x="142875" y="47609"/>
                </a:lnTo>
                <a:arcTo hR="15875" wR="15875" stAng="21596474" swAng="-3596476"/>
                <a:lnTo>
                  <a:pt x="79375" y="2127"/>
                </a:lnTo>
                <a:arcTo hR="15875" wR="15875" stAng="18000000" swAng="-3600000"/>
                <a:lnTo>
                  <a:pt x="7938" y="33877"/>
                </a:lnTo>
                <a:arcTo hR="15875" wR="15875" stAng="14400002" swAng="-3596476"/>
                <a:lnTo>
                  <a:pt x="0" y="111109"/>
                </a:lnTo>
                <a:arcTo hR="15875" wR="15875" stAng="10796474" swAng="-3596476"/>
                <a:close/>
              </a:path>
            </a:pathLst>
          </a:custGeom>
          <a:noFill/>
          <a:ln w="15875">
            <a:solidFill>
              <a:srgbClr val="4D5D39"/>
            </a:solidFill>
            <a:prstDash val="solid"/>
          </a:ln>
        </p:spPr>
      </p:sp>
      <p:sp>
        <p:nvSpPr>
          <p:cNvPr id="64" name="Shape 62"/>
          <p:cNvSpPr/>
          <p:nvPr/>
        </p:nvSpPr>
        <p:spPr>
          <a:xfrm>
            <a:off x="8362950" y="4076700"/>
            <a:ext cx="5953" cy="79375"/>
          </a:xfrm>
          <a:custGeom>
            <a:avLst/>
            <a:gdLst/>
            <a:ahLst/>
            <a:cxnLst/>
            <a:rect l="l" t="t" r="r" b="b"/>
            <a:pathLst>
              <a:path w="5953" h="79375">
                <a:moveTo>
                  <a:pt x="0" y="79375"/>
                </a:moveTo>
                <a:lnTo>
                  <a:pt x="0" y="0"/>
                </a:lnTo>
              </a:path>
            </a:pathLst>
          </a:custGeom>
          <a:noFill/>
          <a:ln w="15875">
            <a:solidFill>
              <a:srgbClr val="4D5D39"/>
            </a:solidFill>
            <a:prstDash val="solid"/>
          </a:ln>
        </p:spPr>
      </p:sp>
      <p:sp>
        <p:nvSpPr>
          <p:cNvPr id="65" name="Shape 63"/>
          <p:cNvSpPr/>
          <p:nvPr/>
        </p:nvSpPr>
        <p:spPr>
          <a:xfrm>
            <a:off x="8293814" y="4037013"/>
            <a:ext cx="138271" cy="39688"/>
          </a:xfrm>
          <a:custGeom>
            <a:avLst/>
            <a:gdLst/>
            <a:ahLst/>
            <a:cxnLst/>
            <a:rect l="l" t="t" r="r" b="b"/>
            <a:pathLst>
              <a:path w="138271" h="39688">
                <a:moveTo>
                  <a:pt x="0" y="0"/>
                </a:moveTo>
                <a:lnTo>
                  <a:pt x="69136" y="39688"/>
                </a:lnTo>
                <a:lnTo>
                  <a:pt x="138271" y="0"/>
                </a:lnTo>
              </a:path>
            </a:pathLst>
          </a:custGeom>
          <a:noFill/>
          <a:ln w="15875">
            <a:solidFill>
              <a:srgbClr val="4D5D39"/>
            </a:solidFill>
            <a:prstDash val="solid"/>
          </a:ln>
        </p:spPr>
      </p:sp>
      <p:sp>
        <p:nvSpPr>
          <p:cNvPr id="66" name="Shape 64"/>
          <p:cNvSpPr/>
          <p:nvPr/>
        </p:nvSpPr>
        <p:spPr>
          <a:xfrm>
            <a:off x="8327231" y="4015343"/>
            <a:ext cx="71438" cy="40878"/>
          </a:xfrm>
          <a:custGeom>
            <a:avLst/>
            <a:gdLst/>
            <a:ahLst/>
            <a:cxnLst/>
            <a:rect l="l" t="t" r="r" b="b"/>
            <a:pathLst>
              <a:path w="71438" h="40878">
                <a:moveTo>
                  <a:pt x="0" y="0"/>
                </a:moveTo>
                <a:lnTo>
                  <a:pt x="71438" y="40878"/>
                </a:lnTo>
              </a:path>
            </a:pathLst>
          </a:custGeom>
          <a:noFill/>
          <a:ln w="15875">
            <a:solidFill>
              <a:srgbClr val="4D5D39"/>
            </a:solidFill>
            <a:prstDash val="solid"/>
          </a:ln>
        </p:spPr>
      </p:sp>
      <p:sp>
        <p:nvSpPr>
          <p:cNvPr id="67" name="Text 65"/>
          <p:cNvSpPr/>
          <p:nvPr/>
        </p:nvSpPr>
        <p:spPr>
          <a:xfrm>
            <a:off x="8267700" y="4250918"/>
            <a:ext cx="3924300" cy="388620"/>
          </a:xfrm>
          <a:prstGeom prst="rect">
            <a:avLst/>
          </a:prstGeom>
          <a:noFill/>
          <a:ln/>
        </p:spPr>
        <p:txBody>
          <a:bodyPr wrap="none" lIns="0" tIns="0" rIns="0" bIns="0" rtlCol="0" anchor="t"/>
          <a:lstStyle/>
          <a:p>
            <a:pPr algn="l" indent="0" marL="0">
              <a:buNone/>
            </a:pPr>
            <a:r>
              <a:rPr lang="en-US" sz="2550" b="1" dirty="0">
                <a:solidFill>
                  <a:srgbClr val="2B2A22"/>
                </a:solidFill>
                <a:latin typeface="Microsoft YaHei" pitchFamily="34" charset="0"/>
                <a:ea typeface="Microsoft YaHei" pitchFamily="34" charset="-122"/>
                <a:cs typeface="Microsoft YaHei" pitchFamily="34" charset="-120"/>
              </a:rPr>
              <a:t>€3.25bn</a:t>
            </a:r>
            <a:endParaRPr lang="en-US" sz="2550" dirty="0">
              <a:latin typeface="Microsoft YaHei" pitchFamily="34" charset="0"/>
              <a:ea typeface="Microsoft YaHei" pitchFamily="34" charset="-122"/>
              <a:cs typeface="Microsoft YaHei" pitchFamily="34" charset="-120"/>
            </a:endParaRPr>
          </a:p>
        </p:txBody>
      </p:sp>
      <p:sp>
        <p:nvSpPr>
          <p:cNvPr id="68" name="Text 66"/>
          <p:cNvSpPr/>
          <p:nvPr/>
        </p:nvSpPr>
        <p:spPr>
          <a:xfrm>
            <a:off x="8267700" y="4671950"/>
            <a:ext cx="3924300" cy="148590"/>
          </a:xfrm>
          <a:prstGeom prst="rect">
            <a:avLst/>
          </a:prstGeom>
          <a:noFill/>
          <a:ln/>
        </p:spPr>
        <p:txBody>
          <a:bodyPr wrap="none" lIns="0" tIns="0" rIns="0" bIns="0" rtlCol="0" anchor="t"/>
          <a:lstStyle/>
          <a:p>
            <a:pPr algn="l" indent="0" marL="0">
              <a:buNone/>
            </a:pPr>
            <a:r>
              <a:rPr lang="en-US" sz="975" b="1" dirty="0">
                <a:solidFill>
                  <a:srgbClr val="2B2A22"/>
                </a:solidFill>
                <a:latin typeface="Microsoft YaHei" pitchFamily="34" charset="0"/>
                <a:ea typeface="Microsoft YaHei" pitchFamily="34" charset="-122"/>
                <a:cs typeface="Microsoft YaHei" pitchFamily="34" charset="-120"/>
              </a:rPr>
              <a:t>Aluminium, 613,000 t, 10.7%</a:t>
            </a:r>
            <a:endParaRPr lang="en-US" sz="975" dirty="0">
              <a:latin typeface="Microsoft YaHei" pitchFamily="34" charset="0"/>
              <a:ea typeface="Microsoft YaHei" pitchFamily="34" charset="-122"/>
              <a:cs typeface="Microsoft YaHei" pitchFamily="34" charset="-120"/>
            </a:endParaRPr>
          </a:p>
        </p:txBody>
      </p:sp>
      <p:sp>
        <p:nvSpPr>
          <p:cNvPr id="69" name="Text 67"/>
          <p:cNvSpPr/>
          <p:nvPr/>
        </p:nvSpPr>
        <p:spPr>
          <a:xfrm>
            <a:off x="8267700" y="4843039"/>
            <a:ext cx="3924300"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42% is other articles, 7616</a:t>
            </a:r>
            <a:endParaRPr lang="en-US" sz="900" dirty="0">
              <a:latin typeface="Microsoft YaHei" pitchFamily="34" charset="0"/>
              <a:ea typeface="Microsoft YaHei" pitchFamily="34" charset="-122"/>
              <a:cs typeface="Microsoft YaHei" pitchFamily="34" charset="-120"/>
            </a:endParaRPr>
          </a:p>
        </p:txBody>
      </p:sp>
      <p:sp>
        <p:nvSpPr>
          <p:cNvPr id="70" name="Text 68"/>
          <p:cNvSpPr/>
          <p:nvPr/>
        </p:nvSpPr>
        <p:spPr>
          <a:xfrm>
            <a:off x="609600" y="6186064"/>
            <a:ext cx="11582400"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Source: Eurostat Comext DS-045409 (updated 15 Sept 2026), summed by Annex I codes. EU import values</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FE9DC"/>
          </a:solidFill>
          <a:ln/>
        </p:spPr>
      </p:sp>
      <p:sp>
        <p:nvSpPr>
          <p:cNvPr id="3" name="Shape 1"/>
          <p:cNvSpPr/>
          <p:nvPr/>
        </p:nvSpPr>
        <p:spPr>
          <a:xfrm>
            <a:off x="695325" y="250031"/>
            <a:ext cx="57150" cy="128588"/>
          </a:xfrm>
          <a:custGeom>
            <a:avLst/>
            <a:gdLst/>
            <a:ahLst/>
            <a:cxnLst/>
            <a:rect l="l" t="t" r="r" b="b"/>
            <a:pathLst>
              <a:path w="57150" h="128588">
                <a:moveTo>
                  <a:pt x="14288" y="46692"/>
                </a:moveTo>
                <a:lnTo>
                  <a:pt x="14288" y="28575"/>
                </a:lnTo>
                <a:arcTo hR="28575" wR="28575" stAng="10800000" swAng="5400000"/>
                <a:lnTo>
                  <a:pt x="53578" y="0"/>
                </a:lnTo>
                <a:arcTo hR="3572" wR="3572" stAng="16200000" swAng="5400000"/>
                <a:lnTo>
                  <a:pt x="57150" y="14288"/>
                </a:lnTo>
                <a:arcTo hR="28575" wR="28575" stAng="0" swAng="5400000"/>
                <a:arcTo hR="28575" wR="28575" stAng="16200000" swAng="-5400000"/>
                <a:cubicBezTo>
                  <a:pt x="0" y="85725"/>
                  <a:pt x="7144" y="92869"/>
                  <a:pt x="7144" y="107156"/>
                </a:cubicBezTo>
                <a:arcTo hR="35719" wR="35719" stAng="0" swAng="2212194"/>
              </a:path>
            </a:pathLst>
          </a:custGeom>
          <a:noFill/>
          <a:ln w="14288">
            <a:solidFill>
              <a:srgbClr val="4D5D39"/>
            </a:solidFill>
            <a:prstDash val="solid"/>
          </a:ln>
        </p:spPr>
      </p:sp>
      <p:sp>
        <p:nvSpPr>
          <p:cNvPr id="4" name="Shape 2"/>
          <p:cNvSpPr/>
          <p:nvPr/>
        </p:nvSpPr>
        <p:spPr>
          <a:xfrm>
            <a:off x="638175" y="285750"/>
            <a:ext cx="57150" cy="42863"/>
          </a:xfrm>
          <a:custGeom>
            <a:avLst/>
            <a:gdLst/>
            <a:ahLst/>
            <a:cxnLst/>
            <a:rect l="l" t="t" r="r" b="b"/>
            <a:pathLst>
              <a:path w="57150" h="42863">
                <a:moveTo>
                  <a:pt x="0" y="7144"/>
                </a:moveTo>
                <a:arcTo hR="35719" wR="35719" stAng="13987806" swAng="7612194"/>
                <a:arcTo hR="35719" wR="35719" stAng="3187806" swAng="7612194"/>
              </a:path>
            </a:pathLst>
          </a:custGeom>
          <a:noFill/>
          <a:ln w="14288">
            <a:solidFill>
              <a:srgbClr val="4D5D39"/>
            </a:solidFill>
            <a:prstDash val="solid"/>
          </a:ln>
        </p:spPr>
      </p:sp>
      <p:sp>
        <p:nvSpPr>
          <p:cNvPr id="5" name="Shape 3"/>
          <p:cNvSpPr/>
          <p:nvPr/>
        </p:nvSpPr>
        <p:spPr>
          <a:xfrm>
            <a:off x="645319" y="378619"/>
            <a:ext cx="100013" cy="5358"/>
          </a:xfrm>
          <a:custGeom>
            <a:avLst/>
            <a:gdLst/>
            <a:ahLst/>
            <a:cxnLst/>
            <a:rect l="l" t="t" r="r" b="b"/>
            <a:pathLst>
              <a:path w="100013" h="5358">
                <a:moveTo>
                  <a:pt x="0" y="0"/>
                </a:moveTo>
                <a:lnTo>
                  <a:pt x="100013" y="0"/>
                </a:lnTo>
              </a:path>
            </a:pathLst>
          </a:custGeom>
          <a:noFill/>
          <a:ln w="14288">
            <a:solidFill>
              <a:srgbClr val="4D5D39"/>
            </a:solidFill>
            <a:prstDash val="solid"/>
          </a:ln>
        </p:spPr>
      </p:sp>
      <p:sp>
        <p:nvSpPr>
          <p:cNvPr id="6" name="Text 4"/>
          <p:cNvSpPr/>
          <p:nvPr/>
        </p:nvSpPr>
        <p:spPr>
          <a:xfrm>
            <a:off x="609600" y="6557539"/>
            <a:ext cx="11582400"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Sustainability Department</a:t>
            </a:r>
            <a:endParaRPr lang="en-US" sz="900" dirty="0">
              <a:latin typeface="Microsoft YaHei" pitchFamily="34" charset="0"/>
              <a:ea typeface="Microsoft YaHei" pitchFamily="34" charset="-122"/>
              <a:cs typeface="Microsoft YaHei" pitchFamily="34" charset="-120"/>
            </a:endParaRPr>
          </a:p>
        </p:txBody>
      </p:sp>
      <p:sp>
        <p:nvSpPr>
          <p:cNvPr id="7" name="pptwise-slidenum-s0007"/>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656155"/>
                </a:solidFill>
                <a:latin typeface="Microsoft YaHei" pitchFamily="34" charset="0"/>
                <a:ea typeface="Microsoft YaHei" pitchFamily="34" charset="-122"/>
                <a:cs typeface="Microsoft YaHei" pitchFamily="34" charset="-120"/>
              </a:rPr>
              <a:t>8</a:t>
            </a:fld>
            <a:endParaRPr lang="en-US" sz="900" dirty="0">
              <a:latin typeface="Microsoft YaHei" pitchFamily="34" charset="0"/>
              <a:ea typeface="Microsoft YaHei" pitchFamily="34" charset="-122"/>
              <a:cs typeface="Microsoft YaHei" pitchFamily="34" charset="-120"/>
            </a:endParaRPr>
          </a:p>
        </p:txBody>
      </p:sp>
      <p:sp>
        <p:nvSpPr>
          <p:cNvPr id="8" name="Text 6"/>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 17</a:t>
            </a:r>
            <a:endParaRPr lang="en-US" sz="900" dirty="0">
              <a:latin typeface="Microsoft YaHei" pitchFamily="34" charset="0"/>
              <a:ea typeface="Microsoft YaHei" pitchFamily="34" charset="-122"/>
              <a:cs typeface="Microsoft YaHei" pitchFamily="34" charset="-120"/>
            </a:endParaRPr>
          </a:p>
        </p:txBody>
      </p:sp>
      <p:sp>
        <p:nvSpPr>
          <p:cNvPr id="9" name="Text 7"/>
          <p:cNvSpPr/>
          <p:nvPr/>
        </p:nvSpPr>
        <p:spPr>
          <a:xfrm>
            <a:off x="857250" y="252350"/>
            <a:ext cx="11334750" cy="148590"/>
          </a:xfrm>
          <a:prstGeom prst="rect">
            <a:avLst/>
          </a:prstGeom>
          <a:noFill/>
          <a:ln/>
        </p:spPr>
        <p:txBody>
          <a:bodyPr wrap="none" lIns="0" tIns="0" rIns="0" bIns="0" rtlCol="0" anchor="t"/>
          <a:lstStyle/>
          <a:p>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E</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x</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p</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o</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s</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u</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r</a:t>
            </a:r>
            <a:pPr algn="l" indent="0" marL="0">
              <a:buNone/>
            </a:pPr>
            <a:r>
              <a:rPr lang="en-US" sz="975" b="1" dirty="0">
                <a:solidFill>
                  <a:srgbClr val="4D5D39"/>
                </a:solidFill>
                <a:latin typeface="Microsoft YaHei" pitchFamily="34" charset="0"/>
                <a:ea typeface="Microsoft YaHei" pitchFamily="34" charset="-122"/>
                <a:cs typeface="Microsoft YaHei" pitchFamily="34" charset="-120"/>
              </a:rPr>
              <a:t>e</a:t>
            </a:r>
            <a:endParaRPr lang="en-US" sz="975" dirty="0">
              <a:latin typeface="Microsoft YaHei" pitchFamily="34" charset="0"/>
              <a:ea typeface="Microsoft YaHei" pitchFamily="34" charset="-122"/>
              <a:cs typeface="Microsoft YaHei" pitchFamily="34" charset="-120"/>
            </a:endParaRPr>
          </a:p>
        </p:txBody>
      </p:sp>
      <p:sp>
        <p:nvSpPr>
          <p:cNvPr id="10" name="Shape 8"/>
          <p:cNvSpPr/>
          <p:nvPr/>
        </p:nvSpPr>
        <p:spPr>
          <a:xfrm>
            <a:off x="8191500" y="342900"/>
            <a:ext cx="3390900" cy="0"/>
          </a:xfrm>
          <a:prstGeom prst="line">
            <a:avLst/>
          </a:prstGeom>
          <a:noFill/>
          <a:ln w="14288">
            <a:solidFill>
              <a:srgbClr val="D8D0BC"/>
            </a:solidFill>
            <a:prstDash val="solid"/>
          </a:ln>
        </p:spPr>
      </p:sp>
      <p:sp>
        <p:nvSpPr>
          <p:cNvPr id="11" name="Shape 9"/>
          <p:cNvSpPr/>
          <p:nvPr/>
        </p:nvSpPr>
        <p:spPr>
          <a:xfrm>
            <a:off x="8143875" y="295275"/>
            <a:ext cx="95250" cy="95250"/>
          </a:xfrm>
          <a:prstGeom prst="ellipse">
            <a:avLst/>
          </a:prstGeom>
          <a:solidFill>
            <a:srgbClr val="4D5D39"/>
          </a:solidFill>
          <a:ln w="14288">
            <a:solidFill>
              <a:srgbClr val="4D5D39"/>
            </a:solidFill>
            <a:prstDash val="solid"/>
          </a:ln>
        </p:spPr>
      </p:sp>
      <p:sp>
        <p:nvSpPr>
          <p:cNvPr id="12" name="Text 10"/>
          <p:cNvSpPr/>
          <p:nvPr/>
        </p:nvSpPr>
        <p:spPr>
          <a:xfrm>
            <a:off x="4191000" y="148870"/>
            <a:ext cx="8001000" cy="125730"/>
          </a:xfrm>
          <a:prstGeom prst="rect">
            <a:avLst/>
          </a:prstGeom>
          <a:noFill/>
          <a:ln/>
        </p:spPr>
        <p:txBody>
          <a:bodyPr wrap="none" lIns="0" tIns="0" rIns="0" bIns="0" rtlCol="0" anchor="t"/>
          <a:lstStyle/>
          <a:p>
            <a:pPr algn="ctr" indent="0" marL="0">
              <a:buNone/>
            </a:pPr>
            <a:r>
              <a:rPr lang="en-US" sz="825" b="1" dirty="0">
                <a:solidFill>
                  <a:srgbClr val="4D5D39"/>
                </a:solidFill>
                <a:latin typeface="Consolas" pitchFamily="34" charset="0"/>
                <a:ea typeface="Microsoft YaHei" pitchFamily="34" charset="-122"/>
                <a:cs typeface="Consolas" pitchFamily="34" charset="-120"/>
              </a:rPr>
              <a:t>2026</a:t>
            </a:r>
            <a:endParaRPr lang="en-US" sz="825" dirty="0">
              <a:latin typeface="Consolas" pitchFamily="34" charset="0"/>
              <a:ea typeface="Microsoft YaHei" pitchFamily="34" charset="-122"/>
              <a:cs typeface="Consolas" pitchFamily="34" charset="-120"/>
            </a:endParaRPr>
          </a:p>
        </p:txBody>
      </p:sp>
      <p:sp>
        <p:nvSpPr>
          <p:cNvPr id="13" name="Shape 11"/>
          <p:cNvSpPr/>
          <p:nvPr/>
        </p:nvSpPr>
        <p:spPr>
          <a:xfrm>
            <a:off x="8582025" y="309563"/>
            <a:ext cx="66675" cy="66675"/>
          </a:xfrm>
          <a:prstGeom prst="ellipse">
            <a:avLst/>
          </a:prstGeom>
          <a:solidFill>
            <a:srgbClr val="EFE9DC"/>
          </a:solidFill>
          <a:ln w="14288">
            <a:solidFill>
              <a:srgbClr val="C9BFA8"/>
            </a:solidFill>
            <a:prstDash val="solid"/>
          </a:ln>
        </p:spPr>
      </p:sp>
      <p:sp>
        <p:nvSpPr>
          <p:cNvPr id="14" name="Shape 12"/>
          <p:cNvSpPr/>
          <p:nvPr/>
        </p:nvSpPr>
        <p:spPr>
          <a:xfrm>
            <a:off x="9005888" y="309563"/>
            <a:ext cx="66675" cy="66675"/>
          </a:xfrm>
          <a:prstGeom prst="ellipse">
            <a:avLst/>
          </a:prstGeom>
          <a:solidFill>
            <a:srgbClr val="EFE9DC"/>
          </a:solidFill>
          <a:ln w="14288">
            <a:solidFill>
              <a:srgbClr val="C9BFA8"/>
            </a:solidFill>
            <a:prstDash val="solid"/>
          </a:ln>
        </p:spPr>
      </p:sp>
      <p:sp>
        <p:nvSpPr>
          <p:cNvPr id="15" name="Shape 13"/>
          <p:cNvSpPr/>
          <p:nvPr/>
        </p:nvSpPr>
        <p:spPr>
          <a:xfrm>
            <a:off x="9429750" y="309563"/>
            <a:ext cx="66675" cy="66675"/>
          </a:xfrm>
          <a:prstGeom prst="ellipse">
            <a:avLst/>
          </a:prstGeom>
          <a:solidFill>
            <a:srgbClr val="EFE9DC"/>
          </a:solidFill>
          <a:ln w="14288">
            <a:solidFill>
              <a:srgbClr val="C9BFA8"/>
            </a:solidFill>
            <a:prstDash val="solid"/>
          </a:ln>
        </p:spPr>
      </p:sp>
      <p:sp>
        <p:nvSpPr>
          <p:cNvPr id="16" name="Shape 14"/>
          <p:cNvSpPr/>
          <p:nvPr/>
        </p:nvSpPr>
        <p:spPr>
          <a:xfrm>
            <a:off x="9853613" y="309563"/>
            <a:ext cx="66675" cy="66675"/>
          </a:xfrm>
          <a:prstGeom prst="ellipse">
            <a:avLst/>
          </a:prstGeom>
          <a:solidFill>
            <a:srgbClr val="EFE9DC"/>
          </a:solidFill>
          <a:ln w="14288">
            <a:solidFill>
              <a:srgbClr val="C9BFA8"/>
            </a:solidFill>
            <a:prstDash val="solid"/>
          </a:ln>
        </p:spPr>
      </p:sp>
      <p:sp>
        <p:nvSpPr>
          <p:cNvPr id="17" name="Shape 15"/>
          <p:cNvSpPr/>
          <p:nvPr/>
        </p:nvSpPr>
        <p:spPr>
          <a:xfrm>
            <a:off x="10277475" y="309563"/>
            <a:ext cx="66675" cy="66675"/>
          </a:xfrm>
          <a:prstGeom prst="ellipse">
            <a:avLst/>
          </a:prstGeom>
          <a:solidFill>
            <a:srgbClr val="EFE9DC"/>
          </a:solidFill>
          <a:ln w="14288">
            <a:solidFill>
              <a:srgbClr val="C9BFA8"/>
            </a:solidFill>
            <a:prstDash val="solid"/>
          </a:ln>
        </p:spPr>
      </p:sp>
      <p:sp>
        <p:nvSpPr>
          <p:cNvPr id="18" name="Shape 16"/>
          <p:cNvSpPr/>
          <p:nvPr/>
        </p:nvSpPr>
        <p:spPr>
          <a:xfrm>
            <a:off x="10701338" y="309563"/>
            <a:ext cx="66675" cy="66675"/>
          </a:xfrm>
          <a:prstGeom prst="ellipse">
            <a:avLst/>
          </a:prstGeom>
          <a:solidFill>
            <a:srgbClr val="EFE9DC"/>
          </a:solidFill>
          <a:ln w="14288">
            <a:solidFill>
              <a:srgbClr val="C9BFA8"/>
            </a:solidFill>
            <a:prstDash val="solid"/>
          </a:ln>
        </p:spPr>
      </p:sp>
      <p:sp>
        <p:nvSpPr>
          <p:cNvPr id="19" name="Shape 17"/>
          <p:cNvSpPr/>
          <p:nvPr/>
        </p:nvSpPr>
        <p:spPr>
          <a:xfrm>
            <a:off x="11125200" y="309563"/>
            <a:ext cx="66675" cy="66675"/>
          </a:xfrm>
          <a:prstGeom prst="ellipse">
            <a:avLst/>
          </a:prstGeom>
          <a:solidFill>
            <a:srgbClr val="EFE9DC"/>
          </a:solidFill>
          <a:ln w="14288">
            <a:solidFill>
              <a:srgbClr val="C9BFA8"/>
            </a:solidFill>
            <a:prstDash val="solid"/>
          </a:ln>
        </p:spPr>
      </p:sp>
      <p:sp>
        <p:nvSpPr>
          <p:cNvPr id="20" name="Shape 18"/>
          <p:cNvSpPr/>
          <p:nvPr/>
        </p:nvSpPr>
        <p:spPr>
          <a:xfrm>
            <a:off x="11534775" y="295275"/>
            <a:ext cx="95250" cy="95250"/>
          </a:xfrm>
          <a:prstGeom prst="ellipse">
            <a:avLst/>
          </a:prstGeom>
          <a:solidFill>
            <a:srgbClr val="4D5D39"/>
          </a:solidFill>
          <a:ln w="14288">
            <a:solidFill>
              <a:srgbClr val="4D5D39"/>
            </a:solidFill>
            <a:prstDash val="solid"/>
          </a:ln>
        </p:spPr>
      </p:sp>
      <p:sp>
        <p:nvSpPr>
          <p:cNvPr id="21" name="Text 19"/>
          <p:cNvSpPr/>
          <p:nvPr/>
        </p:nvSpPr>
        <p:spPr>
          <a:xfrm>
            <a:off x="10972800" y="148870"/>
            <a:ext cx="1219200" cy="125730"/>
          </a:xfrm>
          <a:prstGeom prst="rect">
            <a:avLst/>
          </a:prstGeom>
          <a:noFill/>
          <a:ln/>
        </p:spPr>
        <p:txBody>
          <a:bodyPr wrap="none" lIns="0" tIns="0" rIns="0" bIns="0" rtlCol="0" anchor="t"/>
          <a:lstStyle/>
          <a:p>
            <a:pPr algn="ctr" indent="0" marL="0">
              <a:buNone/>
            </a:pPr>
            <a:r>
              <a:rPr lang="en-US" sz="825" b="1" dirty="0">
                <a:solidFill>
                  <a:srgbClr val="4D5D39"/>
                </a:solidFill>
                <a:latin typeface="Consolas" pitchFamily="34" charset="0"/>
                <a:ea typeface="Microsoft YaHei" pitchFamily="34" charset="-122"/>
                <a:cs typeface="Consolas" pitchFamily="34" charset="-120"/>
              </a:rPr>
              <a:t>2034</a:t>
            </a:r>
            <a:endParaRPr lang="en-US" sz="825" dirty="0">
              <a:latin typeface="Consolas" pitchFamily="34" charset="0"/>
              <a:ea typeface="Microsoft YaHei" pitchFamily="34" charset="-122"/>
              <a:cs typeface="Consolas" pitchFamily="34" charset="-120"/>
            </a:endParaRPr>
          </a:p>
        </p:txBody>
      </p:sp>
      <p:sp>
        <p:nvSpPr>
          <p:cNvPr id="22" name="Text 20"/>
          <p:cNvSpPr/>
          <p:nvPr/>
        </p:nvSpPr>
        <p:spPr>
          <a:xfrm>
            <a:off x="609600" y="1106221"/>
            <a:ext cx="11582400" cy="342900"/>
          </a:xfrm>
          <a:prstGeom prst="rect">
            <a:avLst/>
          </a:prstGeom>
          <a:noFill/>
          <a:ln/>
        </p:spPr>
        <p:txBody>
          <a:bodyPr wrap="none" lIns="0" tIns="0" rIns="0" bIns="0" rtlCol="0" anchor="t"/>
          <a:lstStyle/>
          <a:p>
            <a:pPr algn="l" indent="0" marL="0">
              <a:buNone/>
            </a:pPr>
            <a:r>
              <a:rPr lang="en-US" sz="2250" b="1" dirty="0">
                <a:solidFill>
                  <a:srgbClr val="2B2A22"/>
                </a:solidFill>
                <a:latin typeface="Microsoft YaHei" pitchFamily="34" charset="0"/>
                <a:ea typeface="Microsoft YaHei" pitchFamily="34" charset="-122"/>
                <a:cs typeface="Microsoft YaHei" pitchFamily="34" charset="-120"/>
              </a:rPr>
              <a:t>Bolts carry twice coil</a:t>
            </a:r>
            <a:pPr algn="l" indent="0" marL="0">
              <a:buNone/>
            </a:pPr>
            <a:r>
              <a:rPr lang="en-US" sz="2250" b="1" dirty="0">
                <a:solidFill>
                  <a:srgbClr val="2B2A22"/>
                </a:solidFill>
                <a:latin typeface="Microsoft YaHei" pitchFamily="34" charset="0"/>
                <a:ea typeface="Microsoft YaHei" pitchFamily="34" charset="-122"/>
                <a:cs typeface="Microsoft YaHei" pitchFamily="34" charset="-120"/>
              </a:rPr>
              <a:t>'</a:t>
            </a:r>
            <a:pPr algn="l" indent="0" marL="0">
              <a:buNone/>
            </a:pPr>
            <a:r>
              <a:rPr lang="en-US" sz="2250" b="1" dirty="0">
                <a:solidFill>
                  <a:srgbClr val="2B2A22"/>
                </a:solidFill>
                <a:latin typeface="Microsoft YaHei" pitchFamily="34" charset="0"/>
                <a:ea typeface="Microsoft YaHei" pitchFamily="34" charset="-122"/>
                <a:cs typeface="Microsoft YaHei" pitchFamily="34" charset="-120"/>
              </a:rPr>
              <a:t>s default: €428/t in 2026</a:t>
            </a:r>
            <a:endParaRPr lang="en-US" sz="2250" dirty="0">
              <a:latin typeface="Microsoft YaHei" pitchFamily="34" charset="0"/>
              <a:ea typeface="Microsoft YaHei" pitchFamily="34" charset="-122"/>
              <a:cs typeface="Microsoft YaHei" pitchFamily="34" charset="-120"/>
            </a:endParaRPr>
          </a:p>
        </p:txBody>
      </p:sp>
      <p:sp>
        <p:nvSpPr>
          <p:cNvPr id="23" name="Shape 21"/>
          <p:cNvSpPr/>
          <p:nvPr/>
        </p:nvSpPr>
        <p:spPr>
          <a:xfrm>
            <a:off x="609600" y="1581150"/>
            <a:ext cx="10972800" cy="9525"/>
          </a:xfrm>
          <a:prstGeom prst="rect">
            <a:avLst/>
          </a:prstGeom>
          <a:solidFill>
            <a:srgbClr val="D8D0BC"/>
          </a:solidFill>
          <a:ln/>
        </p:spPr>
      </p:sp>
      <p:pic>
        <p:nvPicPr>
          <p:cNvPr id="24" name="Image 0" descr="preencoded.png">    </p:cNvPr>
          <p:cNvPicPr>
            <a:picLocks noChangeAspect="1"/>
          </p:cNvPicPr>
          <p:nvPr/>
        </p:nvPicPr>
        <p:blipFill>
          <a:blip r:embed="rId1"/>
          <a:srcRect l="17857" r="17857" t="0" b="0"/>
          <a:stretch/>
        </p:blipFill>
        <p:spPr>
          <a:xfrm>
            <a:off x="609600" y="1866900"/>
            <a:ext cx="4572000" cy="4000500"/>
          </a:xfrm>
          <a:prstGeom prst="rect">
            <a:avLst/>
          </a:prstGeom>
        </p:spPr>
      </p:pic>
      <p:sp>
        <p:nvSpPr>
          <p:cNvPr id="25" name="Text 22"/>
          <p:cNvSpPr/>
          <p:nvPr/>
        </p:nvSpPr>
        <p:spPr>
          <a:xfrm>
            <a:off x="609600" y="5947939"/>
            <a:ext cx="11582400" cy="137160"/>
          </a:xfrm>
          <a:prstGeom prst="rect">
            <a:avLst/>
          </a:prstGeom>
          <a:noFill/>
          <a:ln/>
        </p:spPr>
        <p:txBody>
          <a:bodyPr wrap="none" lIns="0" tIns="0" rIns="0" bIns="0" rtlCol="0" anchor="t"/>
          <a:lstStyle/>
          <a:p>
            <a:pPr algn="l" indent="0" marL="0">
              <a:buNone/>
            </a:pPr>
            <a:r>
              <a:rPr lang="en-US" sz="900" i="1" dirty="0">
                <a:solidFill>
                  <a:srgbClr val="656155"/>
                </a:solidFill>
                <a:latin typeface="Microsoft YaHei" pitchFamily="34" charset="0"/>
                <a:ea typeface="Microsoft YaHei" pitchFamily="34" charset="-122"/>
                <a:cs typeface="Microsoft YaHei" pitchFamily="34" charset="-120"/>
              </a:rPr>
              <a:t>Illustration: fastener warehouse (AI-generated)</a:t>
            </a:r>
            <a:endParaRPr lang="en-US" sz="900" dirty="0">
              <a:latin typeface="Microsoft YaHei" pitchFamily="34" charset="0"/>
              <a:ea typeface="Microsoft YaHei" pitchFamily="34" charset="-122"/>
              <a:cs typeface="Microsoft YaHei" pitchFamily="34" charset="-120"/>
            </a:endParaRPr>
          </a:p>
        </p:txBody>
      </p:sp>
      <p:sp>
        <p:nvSpPr>
          <p:cNvPr id="26" name="Text 23"/>
          <p:cNvSpPr/>
          <p:nvPr/>
        </p:nvSpPr>
        <p:spPr>
          <a:xfrm>
            <a:off x="5562600" y="1890650"/>
            <a:ext cx="6629400" cy="148590"/>
          </a:xfrm>
          <a:prstGeom prst="rect">
            <a:avLst/>
          </a:prstGeom>
          <a:noFill/>
          <a:ln/>
        </p:spPr>
        <p:txBody>
          <a:bodyPr wrap="none" lIns="0" tIns="0" rIns="0" bIns="0" rtlCol="0" anchor="t"/>
          <a:lstStyle/>
          <a:p>
            <a:pPr algn="l" indent="0" marL="0">
              <a:buNone/>
            </a:pPr>
            <a:r>
              <a:rPr lang="en-US" sz="975" b="1" dirty="0">
                <a:solidFill>
                  <a:srgbClr val="2B2A22"/>
                </a:solidFill>
                <a:latin typeface="Microsoft YaHei" pitchFamily="34" charset="0"/>
                <a:ea typeface="Microsoft YaHei" pitchFamily="34" charset="-122"/>
                <a:cs typeface="Microsoft YaHei" pitchFamily="34" charset="-120"/>
              </a:rPr>
              <a:t>China default, tCO₂e/t (before markup)</a:t>
            </a:r>
            <a:endParaRPr lang="en-US" sz="975" dirty="0">
              <a:latin typeface="Microsoft YaHei" pitchFamily="34" charset="0"/>
              <a:ea typeface="Microsoft YaHei" pitchFamily="34" charset="-122"/>
              <a:cs typeface="Microsoft YaHei" pitchFamily="34" charset="-120"/>
            </a:endParaRPr>
          </a:p>
        </p:txBody>
      </p:sp>
      <p:sp>
        <p:nvSpPr>
          <p:cNvPr id="27" name="Text 24"/>
          <p:cNvSpPr/>
          <p:nvPr/>
        </p:nvSpPr>
        <p:spPr>
          <a:xfrm>
            <a:off x="5562600" y="2252962"/>
            <a:ext cx="6629400" cy="160020"/>
          </a:xfrm>
          <a:prstGeom prst="rect">
            <a:avLst/>
          </a:prstGeom>
          <a:noFill/>
          <a:ln/>
        </p:spPr>
        <p:txBody>
          <a:bodyPr wrap="none" lIns="0" tIns="0" rIns="0" bIns="0" rtlCol="0" anchor="t"/>
          <a:lstStyle/>
          <a:p>
            <a:pPr algn="l" indent="0" marL="0">
              <a:buNone/>
            </a:pPr>
            <a:r>
              <a:rPr lang="en-US" sz="1050" dirty="0">
                <a:solidFill>
                  <a:srgbClr val="2B2A22"/>
                </a:solidFill>
                <a:latin typeface="Microsoft YaHei" pitchFamily="34" charset="0"/>
                <a:ea typeface="Microsoft YaHei" pitchFamily="34" charset="-122"/>
                <a:cs typeface="Microsoft YaHei" pitchFamily="34" charset="-120"/>
              </a:rPr>
              <a:t>Hot-rolled 7208</a:t>
            </a:r>
            <a:endParaRPr lang="en-US" sz="1050" dirty="0">
              <a:latin typeface="Microsoft YaHei" pitchFamily="34" charset="0"/>
              <a:ea typeface="Microsoft YaHei" pitchFamily="34" charset="-122"/>
              <a:cs typeface="Microsoft YaHei" pitchFamily="34" charset="-120"/>
            </a:endParaRPr>
          </a:p>
        </p:txBody>
      </p:sp>
      <p:sp>
        <p:nvSpPr>
          <p:cNvPr id="28" name="Shape 25"/>
          <p:cNvSpPr/>
          <p:nvPr/>
        </p:nvSpPr>
        <p:spPr>
          <a:xfrm>
            <a:off x="7429500" y="2228850"/>
            <a:ext cx="1823019" cy="247650"/>
          </a:xfrm>
          <a:prstGeom prst="roundRect">
            <a:avLst>
              <a:gd name="adj" fmla="val 7692"/>
            </a:avLst>
          </a:prstGeom>
          <a:solidFill>
            <a:srgbClr val="8C7B54"/>
          </a:solidFill>
          <a:ln/>
        </p:spPr>
      </p:sp>
      <p:sp>
        <p:nvSpPr>
          <p:cNvPr id="29" name="Text 26"/>
          <p:cNvSpPr/>
          <p:nvPr/>
        </p:nvSpPr>
        <p:spPr>
          <a:xfrm>
            <a:off x="9328719" y="2275124"/>
            <a:ext cx="2863281" cy="171450"/>
          </a:xfrm>
          <a:prstGeom prst="rect">
            <a:avLst/>
          </a:prstGeom>
          <a:noFill/>
          <a:ln/>
        </p:spPr>
        <p:txBody>
          <a:bodyPr wrap="none" lIns="0" tIns="0" rIns="0" bIns="0" rtlCol="0" anchor="t"/>
          <a:lstStyle/>
          <a:p>
            <a:pPr algn="l" indent="0" marL="0">
              <a:buNone/>
            </a:pPr>
            <a:r>
              <a:rPr lang="en-US" sz="1125" b="1" dirty="0">
                <a:solidFill>
                  <a:srgbClr val="726547"/>
                </a:solidFill>
                <a:latin typeface="Consolas" pitchFamily="34" charset="0"/>
                <a:ea typeface="Microsoft YaHei" pitchFamily="34" charset="-122"/>
                <a:cs typeface="Consolas" pitchFamily="34" charset="-120"/>
              </a:rPr>
              <a:t>3.187</a:t>
            </a:r>
            <a:endParaRPr lang="en-US" sz="1125" dirty="0">
              <a:latin typeface="Consolas" pitchFamily="34" charset="0"/>
              <a:ea typeface="Microsoft YaHei" pitchFamily="34" charset="-122"/>
              <a:cs typeface="Consolas" pitchFamily="34" charset="-120"/>
            </a:endParaRPr>
          </a:p>
        </p:txBody>
      </p:sp>
      <p:sp>
        <p:nvSpPr>
          <p:cNvPr id="30" name="Text 27"/>
          <p:cNvSpPr/>
          <p:nvPr/>
        </p:nvSpPr>
        <p:spPr>
          <a:xfrm>
            <a:off x="5562600" y="2805412"/>
            <a:ext cx="6629400" cy="160020"/>
          </a:xfrm>
          <a:prstGeom prst="rect">
            <a:avLst/>
          </a:prstGeom>
          <a:noFill/>
          <a:ln/>
        </p:spPr>
        <p:txBody>
          <a:bodyPr wrap="none" lIns="0" tIns="0" rIns="0" bIns="0" rtlCol="0" anchor="t"/>
          <a:lstStyle/>
          <a:p>
            <a:pPr algn="l" indent="0" marL="0">
              <a:buNone/>
            </a:pPr>
            <a:r>
              <a:rPr lang="en-US" sz="1050" dirty="0">
                <a:solidFill>
                  <a:srgbClr val="2B2A22"/>
                </a:solidFill>
                <a:latin typeface="Microsoft YaHei" pitchFamily="34" charset="0"/>
                <a:ea typeface="Microsoft YaHei" pitchFamily="34" charset="-122"/>
                <a:cs typeface="Microsoft YaHei" pitchFamily="34" charset="-120"/>
              </a:rPr>
              <a:t>Structures 7308</a:t>
            </a:r>
            <a:endParaRPr lang="en-US" sz="1050" dirty="0">
              <a:latin typeface="Microsoft YaHei" pitchFamily="34" charset="0"/>
              <a:ea typeface="Microsoft YaHei" pitchFamily="34" charset="-122"/>
              <a:cs typeface="Microsoft YaHei" pitchFamily="34" charset="-120"/>
            </a:endParaRPr>
          </a:p>
        </p:txBody>
      </p:sp>
      <p:sp>
        <p:nvSpPr>
          <p:cNvPr id="31" name="Shape 28"/>
          <p:cNvSpPr/>
          <p:nvPr/>
        </p:nvSpPr>
        <p:spPr>
          <a:xfrm>
            <a:off x="7429500" y="2781300"/>
            <a:ext cx="3452124" cy="247650"/>
          </a:xfrm>
          <a:prstGeom prst="roundRect">
            <a:avLst>
              <a:gd name="adj" fmla="val 7692"/>
            </a:avLst>
          </a:prstGeom>
          <a:solidFill>
            <a:srgbClr val="4D5D39"/>
          </a:solidFill>
          <a:ln/>
        </p:spPr>
      </p:sp>
      <p:sp>
        <p:nvSpPr>
          <p:cNvPr id="32" name="Text 29"/>
          <p:cNvSpPr/>
          <p:nvPr/>
        </p:nvSpPr>
        <p:spPr>
          <a:xfrm>
            <a:off x="10957824" y="2827574"/>
            <a:ext cx="1234176" cy="171450"/>
          </a:xfrm>
          <a:prstGeom prst="rect">
            <a:avLst/>
          </a:prstGeom>
          <a:noFill/>
          <a:ln/>
        </p:spPr>
        <p:txBody>
          <a:bodyPr wrap="none" lIns="0" tIns="0" rIns="0" bIns="0" rtlCol="0" anchor="t"/>
          <a:lstStyle/>
          <a:p>
            <a:pPr algn="l" indent="0" marL="0">
              <a:buNone/>
            </a:pPr>
            <a:r>
              <a:rPr lang="en-US" sz="1125" b="1" dirty="0">
                <a:solidFill>
                  <a:srgbClr val="4D5D39"/>
                </a:solidFill>
                <a:latin typeface="Consolas" pitchFamily="34" charset="0"/>
                <a:ea typeface="Microsoft YaHei" pitchFamily="34" charset="-122"/>
                <a:cs typeface="Consolas" pitchFamily="34" charset="-120"/>
              </a:rPr>
              <a:t>6.035</a:t>
            </a:r>
            <a:endParaRPr lang="en-US" sz="1125" dirty="0">
              <a:latin typeface="Consolas" pitchFamily="34" charset="0"/>
              <a:ea typeface="Microsoft YaHei" pitchFamily="34" charset="-122"/>
              <a:cs typeface="Consolas" pitchFamily="34" charset="-120"/>
            </a:endParaRPr>
          </a:p>
        </p:txBody>
      </p:sp>
      <p:sp>
        <p:nvSpPr>
          <p:cNvPr id="33" name="Text 30"/>
          <p:cNvSpPr/>
          <p:nvPr/>
        </p:nvSpPr>
        <p:spPr>
          <a:xfrm>
            <a:off x="5562600" y="3357862"/>
            <a:ext cx="6629400" cy="160020"/>
          </a:xfrm>
          <a:prstGeom prst="rect">
            <a:avLst/>
          </a:prstGeom>
          <a:noFill/>
          <a:ln/>
        </p:spPr>
        <p:txBody>
          <a:bodyPr wrap="none" lIns="0" tIns="0" rIns="0" bIns="0" rtlCol="0" anchor="t"/>
          <a:lstStyle/>
          <a:p>
            <a:pPr algn="l" indent="0" marL="0">
              <a:buNone/>
            </a:pPr>
            <a:r>
              <a:rPr lang="en-US" sz="1050" b="1" dirty="0">
                <a:solidFill>
                  <a:srgbClr val="995233"/>
                </a:solidFill>
                <a:latin typeface="Microsoft YaHei" pitchFamily="34" charset="0"/>
                <a:ea typeface="Microsoft YaHei" pitchFamily="34" charset="-122"/>
                <a:cs typeface="Microsoft YaHei" pitchFamily="34" charset="-120"/>
              </a:rPr>
              <a:t>Steel bolts 7318 15</a:t>
            </a:r>
            <a:endParaRPr lang="en-US" sz="1050" dirty="0">
              <a:latin typeface="Microsoft YaHei" pitchFamily="34" charset="0"/>
              <a:ea typeface="Microsoft YaHei" pitchFamily="34" charset="-122"/>
              <a:cs typeface="Microsoft YaHei" pitchFamily="34" charset="-120"/>
            </a:endParaRPr>
          </a:p>
        </p:txBody>
      </p:sp>
      <p:sp>
        <p:nvSpPr>
          <p:cNvPr id="34" name="Shape 31"/>
          <p:cNvSpPr/>
          <p:nvPr/>
        </p:nvSpPr>
        <p:spPr>
          <a:xfrm>
            <a:off x="7429500" y="3333750"/>
            <a:ext cx="3646610" cy="247650"/>
          </a:xfrm>
          <a:prstGeom prst="roundRect">
            <a:avLst>
              <a:gd name="adj" fmla="val 7692"/>
            </a:avLst>
          </a:prstGeom>
          <a:solidFill>
            <a:srgbClr val="B25E38"/>
          </a:solidFill>
          <a:ln/>
        </p:spPr>
      </p:sp>
      <p:sp>
        <p:nvSpPr>
          <p:cNvPr id="35" name="Text 32"/>
          <p:cNvSpPr/>
          <p:nvPr/>
        </p:nvSpPr>
        <p:spPr>
          <a:xfrm>
            <a:off x="11152310" y="3380024"/>
            <a:ext cx="1039690" cy="171450"/>
          </a:xfrm>
          <a:prstGeom prst="rect">
            <a:avLst/>
          </a:prstGeom>
          <a:noFill/>
          <a:ln/>
        </p:spPr>
        <p:txBody>
          <a:bodyPr wrap="none" lIns="0" tIns="0" rIns="0" bIns="0" rtlCol="0" anchor="t"/>
          <a:lstStyle/>
          <a:p>
            <a:pPr algn="l" indent="0" marL="0">
              <a:buNone/>
            </a:pPr>
            <a:r>
              <a:rPr lang="en-US" sz="1125" b="1" dirty="0">
                <a:solidFill>
                  <a:srgbClr val="995233"/>
                </a:solidFill>
                <a:latin typeface="Consolas" pitchFamily="34" charset="0"/>
                <a:ea typeface="Microsoft YaHei" pitchFamily="34" charset="-122"/>
                <a:cs typeface="Consolas" pitchFamily="34" charset="-120"/>
              </a:rPr>
              <a:t>6.375</a:t>
            </a:r>
            <a:endParaRPr lang="en-US" sz="1125" dirty="0">
              <a:latin typeface="Consolas" pitchFamily="34" charset="0"/>
              <a:ea typeface="Microsoft YaHei" pitchFamily="34" charset="-122"/>
              <a:cs typeface="Consolas" pitchFamily="34" charset="-120"/>
            </a:endParaRPr>
          </a:p>
        </p:txBody>
      </p:sp>
      <p:sp>
        <p:nvSpPr>
          <p:cNvPr id="36" name="Shape 33"/>
          <p:cNvSpPr/>
          <p:nvPr/>
        </p:nvSpPr>
        <p:spPr>
          <a:xfrm>
            <a:off x="8213164" y="2133600"/>
            <a:ext cx="0" cy="1714500"/>
          </a:xfrm>
          <a:prstGeom prst="line">
            <a:avLst/>
          </a:prstGeom>
          <a:noFill/>
          <a:ln w="19050">
            <a:solidFill>
              <a:srgbClr val="4D5D39"/>
            </a:solidFill>
            <a:prstDash val="dash"/>
          </a:ln>
        </p:spPr>
      </p:sp>
      <p:sp>
        <p:nvSpPr>
          <p:cNvPr id="37" name="Text 34"/>
          <p:cNvSpPr/>
          <p:nvPr/>
        </p:nvSpPr>
        <p:spPr>
          <a:xfrm>
            <a:off x="8270314" y="3862325"/>
            <a:ext cx="3921686" cy="148590"/>
          </a:xfrm>
          <a:prstGeom prst="rect">
            <a:avLst/>
          </a:prstGeom>
          <a:noFill/>
          <a:ln/>
        </p:spPr>
        <p:txBody>
          <a:bodyPr wrap="none" lIns="0" tIns="0" rIns="0" bIns="0" rtlCol="0" anchor="t"/>
          <a:lstStyle/>
          <a:p>
            <a:pPr algn="l" indent="0" marL="0">
              <a:buNone/>
            </a:pPr>
            <a:r>
              <a:rPr lang="en-US" sz="975" b="1" dirty="0">
                <a:solidFill>
                  <a:srgbClr val="4D5D39"/>
                </a:solidFill>
                <a:latin typeface="Microsoft YaHei" pitchFamily="34" charset="0"/>
                <a:ea typeface="Microsoft YaHei" pitchFamily="34" charset="-122"/>
                <a:cs typeface="Microsoft YaHei" pitchFamily="34" charset="-120"/>
              </a:rPr>
              <a:t>EU benchmark about 1.37</a:t>
            </a:r>
            <a:endParaRPr lang="en-US" sz="975" dirty="0">
              <a:latin typeface="Microsoft YaHei" pitchFamily="34" charset="0"/>
              <a:ea typeface="Microsoft YaHei" pitchFamily="34" charset="-122"/>
              <a:cs typeface="Microsoft YaHei" pitchFamily="34" charset="-120"/>
            </a:endParaRPr>
          </a:p>
        </p:txBody>
      </p:sp>
      <p:sp>
        <p:nvSpPr>
          <p:cNvPr id="38" name="Shape 35"/>
          <p:cNvSpPr/>
          <p:nvPr/>
        </p:nvSpPr>
        <p:spPr>
          <a:xfrm>
            <a:off x="5567363" y="4271963"/>
            <a:ext cx="2905125" cy="1323975"/>
          </a:xfrm>
          <a:prstGeom prst="roundRect">
            <a:avLst>
              <a:gd name="adj" fmla="val 4317"/>
            </a:avLst>
          </a:prstGeom>
          <a:solidFill>
            <a:srgbClr val="F7F3E8"/>
          </a:solidFill>
          <a:ln w="9525">
            <a:solidFill>
              <a:srgbClr val="D8D0BC"/>
            </a:solidFill>
            <a:prstDash val="solid"/>
          </a:ln>
        </p:spPr>
      </p:sp>
      <p:sp>
        <p:nvSpPr>
          <p:cNvPr id="39" name="Shape 36"/>
          <p:cNvSpPr/>
          <p:nvPr/>
        </p:nvSpPr>
        <p:spPr>
          <a:xfrm>
            <a:off x="5824540" y="4502157"/>
            <a:ext cx="54194" cy="63494"/>
          </a:xfrm>
          <a:custGeom>
            <a:avLst/>
            <a:gdLst/>
            <a:ahLst/>
            <a:cxnLst/>
            <a:rect l="l" t="t" r="r" b="b"/>
            <a:pathLst>
              <a:path w="54194" h="63494">
                <a:moveTo>
                  <a:pt x="54194" y="54198"/>
                </a:moveTo>
                <a:arcTo hR="31750" wR="31750" stAng="2700519" swAng="5398962"/>
                <a:arcTo hR="31750" wR="31750" stAng="8099911" swAng="5400177"/>
                <a:arcTo hR="31750" wR="31750" stAng="13500519" swAng="5398962"/>
              </a:path>
            </a:pathLst>
          </a:custGeom>
          <a:noFill/>
          <a:ln w="15875">
            <a:solidFill>
              <a:srgbClr val="4D5D39"/>
            </a:solidFill>
            <a:prstDash val="solid"/>
          </a:ln>
        </p:spPr>
      </p:sp>
      <p:sp>
        <p:nvSpPr>
          <p:cNvPr id="40" name="Shape 37"/>
          <p:cNvSpPr/>
          <p:nvPr/>
        </p:nvSpPr>
        <p:spPr>
          <a:xfrm>
            <a:off x="5784850" y="4454489"/>
            <a:ext cx="127000" cy="158822"/>
          </a:xfrm>
          <a:custGeom>
            <a:avLst/>
            <a:gdLst/>
            <a:ahLst/>
            <a:cxnLst/>
            <a:rect l="l" t="t" r="r" b="b"/>
            <a:pathLst>
              <a:path w="127000" h="158822">
                <a:moveTo>
                  <a:pt x="0" y="7974"/>
                </a:moveTo>
                <a:arcTo hR="7938" wR="7938" stAng="10800000" swAng="5400000"/>
                <a:arcTo hR="10319" wR="10319" stAng="16181096" swAng="1951255"/>
                <a:lnTo>
                  <a:pt x="20899" y="6386"/>
                </a:lnTo>
                <a:arcTo hR="10319" wR="10319" stAng="7354738" swAng="-3909476"/>
                <a:lnTo>
                  <a:pt x="39426" y="1624"/>
                </a:lnTo>
                <a:arcTo hR="10319" wR="10319" stAng="14245262" swAng="3909476"/>
                <a:lnTo>
                  <a:pt x="57944" y="6386"/>
                </a:lnTo>
                <a:arcTo hR="10319" wR="10319" stAng="7354738" swAng="-3909476"/>
                <a:lnTo>
                  <a:pt x="76462" y="1624"/>
                </a:lnTo>
                <a:arcTo hR="10319" wR="10319" stAng="14245262" swAng="3909476"/>
                <a:lnTo>
                  <a:pt x="94988" y="6386"/>
                </a:lnTo>
                <a:arcTo hR="10319" wR="10319" stAng="7354738" swAng="-3909476"/>
                <a:lnTo>
                  <a:pt x="113506" y="1624"/>
                </a:lnTo>
                <a:arcTo hR="10319" wR="10319" stAng="14267649" swAng="1951255"/>
                <a:arcTo hR="7938" wR="7938" stAng="16200000" swAng="5400000"/>
                <a:lnTo>
                  <a:pt x="127000" y="150849"/>
                </a:lnTo>
                <a:arcTo hR="7938" wR="7938" stAng="0" swAng="5400000"/>
                <a:arcTo hR="10319" wR="10319" stAng="5381096" swAng="1951255"/>
                <a:lnTo>
                  <a:pt x="106101" y="152436"/>
                </a:lnTo>
                <a:arcTo hR="10319" wR="10319" stAng="18154738" swAng="-3909476"/>
                <a:lnTo>
                  <a:pt x="87574" y="157199"/>
                </a:lnTo>
                <a:arcTo hR="10319" wR="10319" stAng="3445262" swAng="3909476"/>
                <a:lnTo>
                  <a:pt x="69056" y="152436"/>
                </a:lnTo>
                <a:arcTo hR="10319" wR="10319" stAng="18154738" swAng="-3909476"/>
                <a:lnTo>
                  <a:pt x="50538" y="157199"/>
                </a:lnTo>
                <a:arcTo hR="10319" wR="10319" stAng="3445262" swAng="3909476"/>
                <a:lnTo>
                  <a:pt x="32012" y="152436"/>
                </a:lnTo>
                <a:arcTo hR="10319" wR="10319" stAng="18154738" swAng="-3909476"/>
                <a:lnTo>
                  <a:pt x="13494" y="157199"/>
                </a:lnTo>
                <a:arcTo hR="10319" wR="10319" stAng="3467649" swAng="1951255"/>
                <a:arcTo hR="7938" wR="7938" stAng="5400000" swAng="5400000"/>
                <a:close/>
              </a:path>
            </a:pathLst>
          </a:custGeom>
          <a:noFill/>
          <a:ln w="15875">
            <a:solidFill>
              <a:srgbClr val="4D5D39"/>
            </a:solidFill>
            <a:prstDash val="solid"/>
          </a:ln>
        </p:spPr>
      </p:sp>
      <p:sp>
        <p:nvSpPr>
          <p:cNvPr id="41" name="Shape 38"/>
          <p:cNvSpPr/>
          <p:nvPr/>
        </p:nvSpPr>
        <p:spPr>
          <a:xfrm>
            <a:off x="5816600" y="4533900"/>
            <a:ext cx="39688" cy="5953"/>
          </a:xfrm>
          <a:custGeom>
            <a:avLst/>
            <a:gdLst/>
            <a:ahLst/>
            <a:cxnLst/>
            <a:rect l="l" t="t" r="r" b="b"/>
            <a:pathLst>
              <a:path w="39688" h="5953">
                <a:moveTo>
                  <a:pt x="0" y="0"/>
                </a:moveTo>
                <a:lnTo>
                  <a:pt x="39688" y="0"/>
                </a:lnTo>
              </a:path>
            </a:pathLst>
          </a:custGeom>
          <a:noFill/>
          <a:ln w="15875">
            <a:solidFill>
              <a:srgbClr val="4D5D39"/>
            </a:solidFill>
            <a:prstDash val="solid"/>
          </a:ln>
        </p:spPr>
      </p:sp>
      <p:sp>
        <p:nvSpPr>
          <p:cNvPr id="42" name="Text 39"/>
          <p:cNvSpPr/>
          <p:nvPr/>
        </p:nvSpPr>
        <p:spPr>
          <a:xfrm>
            <a:off x="5753100" y="4708118"/>
            <a:ext cx="6438900" cy="388620"/>
          </a:xfrm>
          <a:prstGeom prst="rect">
            <a:avLst/>
          </a:prstGeom>
          <a:noFill/>
          <a:ln/>
        </p:spPr>
        <p:txBody>
          <a:bodyPr wrap="none" lIns="0" tIns="0" rIns="0" bIns="0" rtlCol="0" anchor="t"/>
          <a:lstStyle/>
          <a:p>
            <a:pPr algn="l" indent="0" marL="0">
              <a:buNone/>
            </a:pPr>
            <a:r>
              <a:rPr lang="en-US" sz="2550" b="1" dirty="0">
                <a:solidFill>
                  <a:srgbClr val="B25E38"/>
                </a:solidFill>
                <a:latin typeface="Microsoft YaHei" pitchFamily="34" charset="0"/>
                <a:ea typeface="Microsoft YaHei" pitchFamily="34" charset="-122"/>
                <a:cs typeface="Microsoft YaHei" pitchFamily="34" charset="-120"/>
              </a:rPr>
              <a:t>€428</a:t>
            </a:r>
            <a:endParaRPr lang="en-US" sz="2550" dirty="0">
              <a:latin typeface="Microsoft YaHei" pitchFamily="34" charset="0"/>
              <a:ea typeface="Microsoft YaHei" pitchFamily="34" charset="-122"/>
              <a:cs typeface="Microsoft YaHei" pitchFamily="34" charset="-120"/>
            </a:endParaRPr>
          </a:p>
        </p:txBody>
      </p:sp>
      <p:sp>
        <p:nvSpPr>
          <p:cNvPr id="43" name="Text 40"/>
          <p:cNvSpPr/>
          <p:nvPr/>
        </p:nvSpPr>
        <p:spPr>
          <a:xfrm>
            <a:off x="5753100" y="5129150"/>
            <a:ext cx="6438900" cy="148590"/>
          </a:xfrm>
          <a:prstGeom prst="rect">
            <a:avLst/>
          </a:prstGeom>
          <a:noFill/>
          <a:ln/>
        </p:spPr>
        <p:txBody>
          <a:bodyPr wrap="none" lIns="0" tIns="0" rIns="0" bIns="0" rtlCol="0" anchor="t"/>
          <a:lstStyle/>
          <a:p>
            <a:pPr algn="l" indent="0" marL="0">
              <a:buNone/>
            </a:pPr>
            <a:r>
              <a:rPr lang="en-US" sz="975" b="1" dirty="0">
                <a:solidFill>
                  <a:srgbClr val="2B2A22"/>
                </a:solidFill>
                <a:latin typeface="Microsoft YaHei" pitchFamily="34" charset="0"/>
                <a:ea typeface="Microsoft YaHei" pitchFamily="34" charset="-122"/>
                <a:cs typeface="Microsoft YaHei" pitchFamily="34" charset="-120"/>
              </a:rPr>
              <a:t>Bolts, per tonne in 2026</a:t>
            </a:r>
            <a:endParaRPr lang="en-US" sz="975" dirty="0">
              <a:latin typeface="Microsoft YaHei" pitchFamily="34" charset="0"/>
              <a:ea typeface="Microsoft YaHei" pitchFamily="34" charset="-122"/>
              <a:cs typeface="Microsoft YaHei" pitchFamily="34" charset="-120"/>
            </a:endParaRPr>
          </a:p>
        </p:txBody>
      </p:sp>
      <p:sp>
        <p:nvSpPr>
          <p:cNvPr id="44" name="Text 41"/>
          <p:cNvSpPr/>
          <p:nvPr/>
        </p:nvSpPr>
        <p:spPr>
          <a:xfrm>
            <a:off x="5753100" y="5300239"/>
            <a:ext cx="6438900"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2.6 times hot-rolled coil</a:t>
            </a:r>
            <a:endParaRPr lang="en-US" sz="900" dirty="0">
              <a:latin typeface="Microsoft YaHei" pitchFamily="34" charset="0"/>
              <a:ea typeface="Microsoft YaHei" pitchFamily="34" charset="-122"/>
              <a:cs typeface="Microsoft YaHei" pitchFamily="34" charset="-120"/>
            </a:endParaRPr>
          </a:p>
        </p:txBody>
      </p:sp>
      <p:sp>
        <p:nvSpPr>
          <p:cNvPr id="45" name="Shape 42"/>
          <p:cNvSpPr/>
          <p:nvPr/>
        </p:nvSpPr>
        <p:spPr>
          <a:xfrm>
            <a:off x="8672513" y="4271963"/>
            <a:ext cx="2905125" cy="1323975"/>
          </a:xfrm>
          <a:prstGeom prst="roundRect">
            <a:avLst>
              <a:gd name="adj" fmla="val 4317"/>
            </a:avLst>
          </a:prstGeom>
          <a:solidFill>
            <a:srgbClr val="F7F3E8"/>
          </a:solidFill>
          <a:ln w="9525">
            <a:solidFill>
              <a:srgbClr val="D8D0BC"/>
            </a:solidFill>
            <a:prstDash val="solid"/>
          </a:ln>
        </p:spPr>
      </p:sp>
      <p:sp>
        <p:nvSpPr>
          <p:cNvPr id="46" name="Shape 43"/>
          <p:cNvSpPr/>
          <p:nvPr/>
        </p:nvSpPr>
        <p:spPr>
          <a:xfrm>
            <a:off x="8985250" y="4549775"/>
            <a:ext cx="12700" cy="25400"/>
          </a:xfrm>
          <a:custGeom>
            <a:avLst/>
            <a:gdLst/>
            <a:ahLst/>
            <a:cxnLst/>
            <a:rect l="l" t="t" r="r" b="b"/>
            <a:pathLst>
              <a:path w="12700" h="25400">
                <a:moveTo>
                  <a:pt x="0" y="0"/>
                </a:moveTo>
                <a:lnTo>
                  <a:pt x="0" y="17462"/>
                </a:lnTo>
                <a:lnTo>
                  <a:pt x="12700" y="25400"/>
                </a:lnTo>
              </a:path>
            </a:pathLst>
          </a:custGeom>
          <a:noFill/>
          <a:ln w="15875">
            <a:solidFill>
              <a:srgbClr val="4D5D39"/>
            </a:solidFill>
            <a:prstDash val="solid"/>
          </a:ln>
        </p:spPr>
      </p:sp>
      <p:sp>
        <p:nvSpPr>
          <p:cNvPr id="47" name="Shape 44"/>
          <p:cNvSpPr/>
          <p:nvPr/>
        </p:nvSpPr>
        <p:spPr>
          <a:xfrm>
            <a:off x="8985250" y="4454525"/>
            <a:ext cx="5953" cy="31750"/>
          </a:xfrm>
          <a:custGeom>
            <a:avLst/>
            <a:gdLst/>
            <a:ahLst/>
            <a:cxnLst/>
            <a:rect l="l" t="t" r="r" b="b"/>
            <a:pathLst>
              <a:path w="5953" h="31750">
                <a:moveTo>
                  <a:pt x="0" y="0"/>
                </a:moveTo>
                <a:lnTo>
                  <a:pt x="0" y="31750"/>
                </a:lnTo>
              </a:path>
            </a:pathLst>
          </a:custGeom>
          <a:noFill/>
          <a:ln w="15875">
            <a:solidFill>
              <a:srgbClr val="4D5D39"/>
            </a:solidFill>
            <a:prstDash val="solid"/>
          </a:ln>
        </p:spPr>
      </p:sp>
      <p:sp>
        <p:nvSpPr>
          <p:cNvPr id="48" name="Shape 45"/>
          <p:cNvSpPr/>
          <p:nvPr/>
        </p:nvSpPr>
        <p:spPr>
          <a:xfrm>
            <a:off x="8882063" y="4470400"/>
            <a:ext cx="142875" cy="142875"/>
          </a:xfrm>
          <a:custGeom>
            <a:avLst/>
            <a:gdLst/>
            <a:ahLst/>
            <a:cxnLst/>
            <a:rect l="l" t="t" r="r" b="b"/>
            <a:pathLst>
              <a:path w="142875" h="142875">
                <a:moveTo>
                  <a:pt x="142875" y="27781"/>
                </a:moveTo>
                <a:lnTo>
                  <a:pt x="142875" y="15875"/>
                </a:lnTo>
                <a:arcTo hR="15875" wR="15875" stAng="0" swAng="-5400000"/>
                <a:lnTo>
                  <a:pt x="15875" y="0"/>
                </a:lnTo>
                <a:arcTo hR="15875" wR="15875" stAng="16200000" swAng="-5400000"/>
                <a:lnTo>
                  <a:pt x="0" y="127000"/>
                </a:lnTo>
                <a:arcTo hR="15875" wR="15875" stAng="10800000" swAng="-5400000"/>
                <a:lnTo>
                  <a:pt x="43656" y="142875"/>
                </a:lnTo>
              </a:path>
            </a:pathLst>
          </a:custGeom>
          <a:noFill/>
          <a:ln w="15875">
            <a:solidFill>
              <a:srgbClr val="4D5D39"/>
            </a:solidFill>
            <a:prstDash val="solid"/>
          </a:ln>
        </p:spPr>
      </p:sp>
      <p:sp>
        <p:nvSpPr>
          <p:cNvPr id="49" name="Shape 46"/>
          <p:cNvSpPr/>
          <p:nvPr/>
        </p:nvSpPr>
        <p:spPr>
          <a:xfrm>
            <a:off x="8882063" y="4518025"/>
            <a:ext cx="39688" cy="5953"/>
          </a:xfrm>
          <a:custGeom>
            <a:avLst/>
            <a:gdLst/>
            <a:ahLst/>
            <a:cxnLst/>
            <a:rect l="l" t="t" r="r" b="b"/>
            <a:pathLst>
              <a:path w="39688" h="5953">
                <a:moveTo>
                  <a:pt x="0" y="0"/>
                </a:moveTo>
                <a:lnTo>
                  <a:pt x="39688" y="0"/>
                </a:lnTo>
              </a:path>
            </a:pathLst>
          </a:custGeom>
          <a:noFill/>
          <a:ln w="15875">
            <a:solidFill>
              <a:srgbClr val="4D5D39"/>
            </a:solidFill>
            <a:prstDash val="solid"/>
          </a:ln>
        </p:spPr>
      </p:sp>
      <p:sp>
        <p:nvSpPr>
          <p:cNvPr id="50" name="Shape 47"/>
          <p:cNvSpPr/>
          <p:nvPr/>
        </p:nvSpPr>
        <p:spPr>
          <a:xfrm>
            <a:off x="8921750" y="4454525"/>
            <a:ext cx="5953" cy="31750"/>
          </a:xfrm>
          <a:custGeom>
            <a:avLst/>
            <a:gdLst/>
            <a:ahLst/>
            <a:cxnLst/>
            <a:rect l="l" t="t" r="r" b="b"/>
            <a:pathLst>
              <a:path w="5953" h="31750">
                <a:moveTo>
                  <a:pt x="0" y="0"/>
                </a:moveTo>
                <a:lnTo>
                  <a:pt x="0" y="31750"/>
                </a:lnTo>
              </a:path>
            </a:pathLst>
          </a:custGeom>
          <a:noFill/>
          <a:ln w="15875">
            <a:solidFill>
              <a:srgbClr val="4D5D39"/>
            </a:solidFill>
            <a:prstDash val="solid"/>
          </a:ln>
        </p:spPr>
      </p:sp>
      <p:sp>
        <p:nvSpPr>
          <p:cNvPr id="51" name="Shape 48"/>
          <p:cNvSpPr/>
          <p:nvPr/>
        </p:nvSpPr>
        <p:spPr>
          <a:xfrm>
            <a:off x="8937625" y="4518025"/>
            <a:ext cx="95250" cy="95250"/>
          </a:xfrm>
          <a:prstGeom prst="ellipse">
            <a:avLst/>
          </a:prstGeom>
          <a:noFill/>
          <a:ln w="15875">
            <a:solidFill>
              <a:srgbClr val="4D5D39"/>
            </a:solidFill>
            <a:prstDash val="solid"/>
          </a:ln>
        </p:spPr>
      </p:sp>
      <p:sp>
        <p:nvSpPr>
          <p:cNvPr id="52" name="Text 49"/>
          <p:cNvSpPr/>
          <p:nvPr/>
        </p:nvSpPr>
        <p:spPr>
          <a:xfrm>
            <a:off x="8858250" y="4708118"/>
            <a:ext cx="3333750" cy="388620"/>
          </a:xfrm>
          <a:prstGeom prst="rect">
            <a:avLst/>
          </a:prstGeom>
          <a:noFill/>
          <a:ln/>
        </p:spPr>
        <p:txBody>
          <a:bodyPr wrap="none" lIns="0" tIns="0" rIns="0" bIns="0" rtlCol="0" anchor="t"/>
          <a:lstStyle/>
          <a:p>
            <a:pPr algn="l" indent="0" marL="0">
              <a:buNone/>
            </a:pPr>
            <a:r>
              <a:rPr lang="en-US" sz="2550" b="1" dirty="0">
                <a:solidFill>
                  <a:srgbClr val="2B2A22"/>
                </a:solidFill>
                <a:latin typeface="Microsoft YaHei" pitchFamily="34" charset="0"/>
                <a:ea typeface="Microsoft YaHei" pitchFamily="34" charset="-122"/>
                <a:cs typeface="Microsoft YaHei" pitchFamily="34" charset="-120"/>
              </a:rPr>
              <a:t>€625</a:t>
            </a:r>
            <a:endParaRPr lang="en-US" sz="2550" dirty="0">
              <a:latin typeface="Microsoft YaHei" pitchFamily="34" charset="0"/>
              <a:ea typeface="Microsoft YaHei" pitchFamily="34" charset="-122"/>
              <a:cs typeface="Microsoft YaHei" pitchFamily="34" charset="-120"/>
            </a:endParaRPr>
          </a:p>
        </p:txBody>
      </p:sp>
      <p:sp>
        <p:nvSpPr>
          <p:cNvPr id="53" name="Text 50"/>
          <p:cNvSpPr/>
          <p:nvPr/>
        </p:nvSpPr>
        <p:spPr>
          <a:xfrm>
            <a:off x="8858250" y="5129150"/>
            <a:ext cx="3333750" cy="148590"/>
          </a:xfrm>
          <a:prstGeom prst="rect">
            <a:avLst/>
          </a:prstGeom>
          <a:noFill/>
          <a:ln/>
        </p:spPr>
        <p:txBody>
          <a:bodyPr wrap="none" lIns="0" tIns="0" rIns="0" bIns="0" rtlCol="0" anchor="t"/>
          <a:lstStyle/>
          <a:p>
            <a:pPr algn="l" indent="0" marL="0">
              <a:buNone/>
            </a:pPr>
            <a:r>
              <a:rPr lang="en-US" sz="975" b="1" dirty="0">
                <a:solidFill>
                  <a:srgbClr val="2B2A22"/>
                </a:solidFill>
                <a:latin typeface="Microsoft YaHei" pitchFamily="34" charset="0"/>
                <a:ea typeface="Microsoft YaHei" pitchFamily="34" charset="-122"/>
                <a:cs typeface="Microsoft YaHei" pitchFamily="34" charset="-120"/>
              </a:rPr>
              <a:t>Bolts, per tonne in 2034</a:t>
            </a:r>
            <a:endParaRPr lang="en-US" sz="975" dirty="0">
              <a:latin typeface="Microsoft YaHei" pitchFamily="34" charset="0"/>
              <a:ea typeface="Microsoft YaHei" pitchFamily="34" charset="-122"/>
              <a:cs typeface="Microsoft YaHei" pitchFamily="34" charset="-120"/>
            </a:endParaRPr>
          </a:p>
        </p:txBody>
      </p:sp>
      <p:sp>
        <p:nvSpPr>
          <p:cNvPr id="54" name="Shape 51"/>
          <p:cNvSpPr/>
          <p:nvPr/>
        </p:nvSpPr>
        <p:spPr>
          <a:xfrm>
            <a:off x="8863013" y="5300663"/>
            <a:ext cx="2400300" cy="200025"/>
          </a:xfrm>
          <a:prstGeom prst="roundRect">
            <a:avLst>
              <a:gd name="adj" fmla="val 50000"/>
            </a:avLst>
          </a:prstGeom>
          <a:noFill/>
          <a:ln w="9525">
            <a:solidFill>
              <a:srgbClr val="B25E38"/>
            </a:solidFill>
            <a:prstDash val="solid"/>
          </a:ln>
        </p:spPr>
      </p:sp>
      <p:sp>
        <p:nvSpPr>
          <p:cNvPr id="55" name="Text 52"/>
          <p:cNvSpPr/>
          <p:nvPr/>
        </p:nvSpPr>
        <p:spPr>
          <a:xfrm>
            <a:off x="7934325" y="5338339"/>
            <a:ext cx="4257675" cy="137160"/>
          </a:xfrm>
          <a:prstGeom prst="rect">
            <a:avLst/>
          </a:prstGeom>
          <a:noFill/>
          <a:ln/>
        </p:spPr>
        <p:txBody>
          <a:bodyPr wrap="none" lIns="0" tIns="0" rIns="0" bIns="0" rtlCol="0" anchor="t"/>
          <a:lstStyle/>
          <a:p>
            <a:pPr algn="ctr" indent="0" marL="0">
              <a:buNone/>
            </a:pPr>
            <a:r>
              <a:rPr lang="en-US" sz="900" b="1" dirty="0">
                <a:solidFill>
                  <a:srgbClr val="A55936"/>
                </a:solidFill>
                <a:latin typeface="Microsoft YaHei" pitchFamily="34" charset="0"/>
                <a:ea typeface="Microsoft YaHei" pitchFamily="34" charset="-122"/>
                <a:cs typeface="Microsoft YaHei" pitchFamily="34" charset="-120"/>
              </a:rPr>
              <a:t>A demo at €75.36, not a forecast</a:t>
            </a:r>
            <a:endParaRPr lang="en-US" sz="900" dirty="0">
              <a:latin typeface="Microsoft YaHei" pitchFamily="34" charset="0"/>
              <a:ea typeface="Microsoft YaHei" pitchFamily="34" charset="-122"/>
              <a:cs typeface="Microsoft YaHei" pitchFamily="34" charset="-120"/>
            </a:endParaRPr>
          </a:p>
        </p:txBody>
      </p:sp>
      <p:sp>
        <p:nvSpPr>
          <p:cNvPr id="56" name="Text 53"/>
          <p:cNvSpPr/>
          <p:nvPr/>
        </p:nvSpPr>
        <p:spPr>
          <a:xfrm>
            <a:off x="609600" y="6186064"/>
            <a:ext cx="11582400"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Source: Regulations (EU) 2025/2621, 2026/1740, 2025/2620, at €75.36. The photo is an AI-generated illustration</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FE9DC"/>
          </a:solidFill>
          <a:ln/>
        </p:spPr>
      </p:sp>
      <p:sp>
        <p:nvSpPr>
          <p:cNvPr id="3" name="Shape 1"/>
          <p:cNvSpPr/>
          <p:nvPr/>
        </p:nvSpPr>
        <p:spPr>
          <a:xfrm>
            <a:off x="695325" y="250031"/>
            <a:ext cx="57150" cy="128588"/>
          </a:xfrm>
          <a:custGeom>
            <a:avLst/>
            <a:gdLst/>
            <a:ahLst/>
            <a:cxnLst/>
            <a:rect l="l" t="t" r="r" b="b"/>
            <a:pathLst>
              <a:path w="57150" h="128588">
                <a:moveTo>
                  <a:pt x="14288" y="46692"/>
                </a:moveTo>
                <a:lnTo>
                  <a:pt x="14288" y="28575"/>
                </a:lnTo>
                <a:arcTo hR="28575" wR="28575" stAng="10800000" swAng="5400000"/>
                <a:lnTo>
                  <a:pt x="53578" y="0"/>
                </a:lnTo>
                <a:arcTo hR="3572" wR="3572" stAng="16200000" swAng="5400000"/>
                <a:lnTo>
                  <a:pt x="57150" y="14288"/>
                </a:lnTo>
                <a:arcTo hR="28575" wR="28575" stAng="0" swAng="5400000"/>
                <a:arcTo hR="28575" wR="28575" stAng="16200000" swAng="-5400000"/>
                <a:cubicBezTo>
                  <a:pt x="0" y="85725"/>
                  <a:pt x="7144" y="92869"/>
                  <a:pt x="7144" y="107156"/>
                </a:cubicBezTo>
                <a:arcTo hR="35719" wR="35719" stAng="0" swAng="2212194"/>
              </a:path>
            </a:pathLst>
          </a:custGeom>
          <a:noFill/>
          <a:ln w="14288">
            <a:solidFill>
              <a:srgbClr val="4D5D39"/>
            </a:solidFill>
            <a:prstDash val="solid"/>
          </a:ln>
        </p:spPr>
      </p:sp>
      <p:sp>
        <p:nvSpPr>
          <p:cNvPr id="4" name="Shape 2"/>
          <p:cNvSpPr/>
          <p:nvPr/>
        </p:nvSpPr>
        <p:spPr>
          <a:xfrm>
            <a:off x="638175" y="285750"/>
            <a:ext cx="57150" cy="42863"/>
          </a:xfrm>
          <a:custGeom>
            <a:avLst/>
            <a:gdLst/>
            <a:ahLst/>
            <a:cxnLst/>
            <a:rect l="l" t="t" r="r" b="b"/>
            <a:pathLst>
              <a:path w="57150" h="42863">
                <a:moveTo>
                  <a:pt x="0" y="7144"/>
                </a:moveTo>
                <a:arcTo hR="35719" wR="35719" stAng="13987806" swAng="7612194"/>
                <a:arcTo hR="35719" wR="35719" stAng="3187806" swAng="7612194"/>
              </a:path>
            </a:pathLst>
          </a:custGeom>
          <a:noFill/>
          <a:ln w="14288">
            <a:solidFill>
              <a:srgbClr val="4D5D39"/>
            </a:solidFill>
            <a:prstDash val="solid"/>
          </a:ln>
        </p:spPr>
      </p:sp>
      <p:sp>
        <p:nvSpPr>
          <p:cNvPr id="5" name="Shape 3"/>
          <p:cNvSpPr/>
          <p:nvPr/>
        </p:nvSpPr>
        <p:spPr>
          <a:xfrm>
            <a:off x="645319" y="378619"/>
            <a:ext cx="100013" cy="5358"/>
          </a:xfrm>
          <a:custGeom>
            <a:avLst/>
            <a:gdLst/>
            <a:ahLst/>
            <a:cxnLst/>
            <a:rect l="l" t="t" r="r" b="b"/>
            <a:pathLst>
              <a:path w="100013" h="5358">
                <a:moveTo>
                  <a:pt x="0" y="0"/>
                </a:moveTo>
                <a:lnTo>
                  <a:pt x="100013" y="0"/>
                </a:lnTo>
              </a:path>
            </a:pathLst>
          </a:custGeom>
          <a:noFill/>
          <a:ln w="14288">
            <a:solidFill>
              <a:srgbClr val="4D5D39"/>
            </a:solidFill>
            <a:prstDash val="solid"/>
          </a:ln>
        </p:spPr>
      </p:sp>
      <p:sp>
        <p:nvSpPr>
          <p:cNvPr id="6" name="Text 4"/>
          <p:cNvSpPr/>
          <p:nvPr/>
        </p:nvSpPr>
        <p:spPr>
          <a:xfrm>
            <a:off x="609600" y="6557539"/>
            <a:ext cx="11582400"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Sustainability Department</a:t>
            </a:r>
            <a:endParaRPr lang="en-US" sz="900" dirty="0">
              <a:latin typeface="Microsoft YaHei" pitchFamily="34" charset="0"/>
              <a:ea typeface="Microsoft YaHei" pitchFamily="34" charset="-122"/>
              <a:cs typeface="Microsoft YaHei" pitchFamily="34" charset="-120"/>
            </a:endParaRPr>
          </a:p>
        </p:txBody>
      </p:sp>
      <p:sp>
        <p:nvSpPr>
          <p:cNvPr id="7" name="pptwise-slidenum-s0008"/>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656155"/>
                </a:solidFill>
                <a:latin typeface="Microsoft YaHei" pitchFamily="34" charset="0"/>
                <a:ea typeface="Microsoft YaHei" pitchFamily="34" charset="-122"/>
                <a:cs typeface="Microsoft YaHei" pitchFamily="34" charset="-120"/>
              </a:rPr>
              <a:t>9</a:t>
            </a:fld>
            <a:endParaRPr lang="en-US" sz="900" dirty="0">
              <a:latin typeface="Microsoft YaHei" pitchFamily="34" charset="0"/>
              <a:ea typeface="Microsoft YaHei" pitchFamily="34" charset="-122"/>
              <a:cs typeface="Microsoft YaHei" pitchFamily="34" charset="-120"/>
            </a:endParaRPr>
          </a:p>
        </p:txBody>
      </p:sp>
      <p:sp>
        <p:nvSpPr>
          <p:cNvPr id="8" name="Text 6"/>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 17</a:t>
            </a:r>
            <a:endParaRPr lang="en-US" sz="900" dirty="0">
              <a:latin typeface="Microsoft YaHei" pitchFamily="34" charset="0"/>
              <a:ea typeface="Microsoft YaHei" pitchFamily="34" charset="-122"/>
              <a:cs typeface="Microsoft YaHei" pitchFamily="34" charset="-120"/>
            </a:endParaRPr>
          </a:p>
        </p:txBody>
      </p:sp>
      <p:sp>
        <p:nvSpPr>
          <p:cNvPr id="9" name="Text 7"/>
          <p:cNvSpPr/>
          <p:nvPr/>
        </p:nvSpPr>
        <p:spPr>
          <a:xfrm>
            <a:off x="857250" y="252350"/>
            <a:ext cx="11334750" cy="148590"/>
          </a:xfrm>
          <a:prstGeom prst="rect">
            <a:avLst/>
          </a:prstGeom>
          <a:noFill/>
          <a:ln/>
        </p:spPr>
        <p:txBody>
          <a:bodyPr wrap="none" lIns="0" tIns="0" rIns="0" bIns="0" rtlCol="0" anchor="t"/>
          <a:lstStyle/>
          <a:p>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E</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x</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p</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o</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s</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u</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r</a:t>
            </a:r>
            <a:pPr algn="l" indent="0" marL="0">
              <a:buNone/>
            </a:pPr>
            <a:r>
              <a:rPr lang="en-US" sz="975" b="1" dirty="0">
                <a:solidFill>
                  <a:srgbClr val="4D5D39"/>
                </a:solidFill>
                <a:latin typeface="Microsoft YaHei" pitchFamily="34" charset="0"/>
                <a:ea typeface="Microsoft YaHei" pitchFamily="34" charset="-122"/>
                <a:cs typeface="Microsoft YaHei" pitchFamily="34" charset="-120"/>
              </a:rPr>
              <a:t>e</a:t>
            </a:r>
            <a:endParaRPr lang="en-US" sz="975" dirty="0">
              <a:latin typeface="Microsoft YaHei" pitchFamily="34" charset="0"/>
              <a:ea typeface="Microsoft YaHei" pitchFamily="34" charset="-122"/>
              <a:cs typeface="Microsoft YaHei" pitchFamily="34" charset="-120"/>
            </a:endParaRPr>
          </a:p>
        </p:txBody>
      </p:sp>
      <p:sp>
        <p:nvSpPr>
          <p:cNvPr id="10" name="Shape 8"/>
          <p:cNvSpPr/>
          <p:nvPr/>
        </p:nvSpPr>
        <p:spPr>
          <a:xfrm>
            <a:off x="8191500" y="342900"/>
            <a:ext cx="3390900" cy="0"/>
          </a:xfrm>
          <a:prstGeom prst="line">
            <a:avLst/>
          </a:prstGeom>
          <a:noFill/>
          <a:ln w="14288">
            <a:solidFill>
              <a:srgbClr val="D8D0BC"/>
            </a:solidFill>
            <a:prstDash val="solid"/>
          </a:ln>
        </p:spPr>
      </p:sp>
      <p:sp>
        <p:nvSpPr>
          <p:cNvPr id="11" name="Shape 9"/>
          <p:cNvSpPr/>
          <p:nvPr/>
        </p:nvSpPr>
        <p:spPr>
          <a:xfrm>
            <a:off x="8143875" y="295275"/>
            <a:ext cx="95250" cy="95250"/>
          </a:xfrm>
          <a:prstGeom prst="ellipse">
            <a:avLst/>
          </a:prstGeom>
          <a:solidFill>
            <a:srgbClr val="4D5D39"/>
          </a:solidFill>
          <a:ln w="14288">
            <a:solidFill>
              <a:srgbClr val="4D5D39"/>
            </a:solidFill>
            <a:prstDash val="solid"/>
          </a:ln>
        </p:spPr>
      </p:sp>
      <p:sp>
        <p:nvSpPr>
          <p:cNvPr id="12" name="Text 10"/>
          <p:cNvSpPr/>
          <p:nvPr/>
        </p:nvSpPr>
        <p:spPr>
          <a:xfrm>
            <a:off x="4191000" y="148870"/>
            <a:ext cx="8001000" cy="125730"/>
          </a:xfrm>
          <a:prstGeom prst="rect">
            <a:avLst/>
          </a:prstGeom>
          <a:noFill/>
          <a:ln/>
        </p:spPr>
        <p:txBody>
          <a:bodyPr wrap="none" lIns="0" tIns="0" rIns="0" bIns="0" rtlCol="0" anchor="t"/>
          <a:lstStyle/>
          <a:p>
            <a:pPr algn="ctr" indent="0" marL="0">
              <a:buNone/>
            </a:pPr>
            <a:r>
              <a:rPr lang="en-US" sz="825" b="1" dirty="0">
                <a:solidFill>
                  <a:srgbClr val="4D5D39"/>
                </a:solidFill>
                <a:latin typeface="Consolas" pitchFamily="34" charset="0"/>
                <a:ea typeface="Microsoft YaHei" pitchFamily="34" charset="-122"/>
                <a:cs typeface="Consolas" pitchFamily="34" charset="-120"/>
              </a:rPr>
              <a:t>2026</a:t>
            </a:r>
            <a:endParaRPr lang="en-US" sz="825" dirty="0">
              <a:latin typeface="Consolas" pitchFamily="34" charset="0"/>
              <a:ea typeface="Microsoft YaHei" pitchFamily="34" charset="-122"/>
              <a:cs typeface="Consolas" pitchFamily="34" charset="-120"/>
            </a:endParaRPr>
          </a:p>
        </p:txBody>
      </p:sp>
      <p:sp>
        <p:nvSpPr>
          <p:cNvPr id="13" name="Shape 11"/>
          <p:cNvSpPr/>
          <p:nvPr/>
        </p:nvSpPr>
        <p:spPr>
          <a:xfrm>
            <a:off x="8582025" y="309563"/>
            <a:ext cx="66675" cy="66675"/>
          </a:xfrm>
          <a:prstGeom prst="ellipse">
            <a:avLst/>
          </a:prstGeom>
          <a:solidFill>
            <a:srgbClr val="EFE9DC"/>
          </a:solidFill>
          <a:ln w="14288">
            <a:solidFill>
              <a:srgbClr val="C9BFA8"/>
            </a:solidFill>
            <a:prstDash val="solid"/>
          </a:ln>
        </p:spPr>
      </p:sp>
      <p:sp>
        <p:nvSpPr>
          <p:cNvPr id="14" name="Shape 12"/>
          <p:cNvSpPr/>
          <p:nvPr/>
        </p:nvSpPr>
        <p:spPr>
          <a:xfrm>
            <a:off x="9005888" y="309563"/>
            <a:ext cx="66675" cy="66675"/>
          </a:xfrm>
          <a:prstGeom prst="ellipse">
            <a:avLst/>
          </a:prstGeom>
          <a:solidFill>
            <a:srgbClr val="EFE9DC"/>
          </a:solidFill>
          <a:ln w="14288">
            <a:solidFill>
              <a:srgbClr val="C9BFA8"/>
            </a:solidFill>
            <a:prstDash val="solid"/>
          </a:ln>
        </p:spPr>
      </p:sp>
      <p:sp>
        <p:nvSpPr>
          <p:cNvPr id="15" name="Shape 13"/>
          <p:cNvSpPr/>
          <p:nvPr/>
        </p:nvSpPr>
        <p:spPr>
          <a:xfrm>
            <a:off x="9429750" y="309563"/>
            <a:ext cx="66675" cy="66675"/>
          </a:xfrm>
          <a:prstGeom prst="ellipse">
            <a:avLst/>
          </a:prstGeom>
          <a:solidFill>
            <a:srgbClr val="EFE9DC"/>
          </a:solidFill>
          <a:ln w="14288">
            <a:solidFill>
              <a:srgbClr val="C9BFA8"/>
            </a:solidFill>
            <a:prstDash val="solid"/>
          </a:ln>
        </p:spPr>
      </p:sp>
      <p:sp>
        <p:nvSpPr>
          <p:cNvPr id="16" name="Shape 14"/>
          <p:cNvSpPr/>
          <p:nvPr/>
        </p:nvSpPr>
        <p:spPr>
          <a:xfrm>
            <a:off x="9853613" y="309563"/>
            <a:ext cx="66675" cy="66675"/>
          </a:xfrm>
          <a:prstGeom prst="ellipse">
            <a:avLst/>
          </a:prstGeom>
          <a:solidFill>
            <a:srgbClr val="EFE9DC"/>
          </a:solidFill>
          <a:ln w="14288">
            <a:solidFill>
              <a:srgbClr val="C9BFA8"/>
            </a:solidFill>
            <a:prstDash val="solid"/>
          </a:ln>
        </p:spPr>
      </p:sp>
      <p:sp>
        <p:nvSpPr>
          <p:cNvPr id="17" name="Shape 15"/>
          <p:cNvSpPr/>
          <p:nvPr/>
        </p:nvSpPr>
        <p:spPr>
          <a:xfrm>
            <a:off x="10277475" y="309563"/>
            <a:ext cx="66675" cy="66675"/>
          </a:xfrm>
          <a:prstGeom prst="ellipse">
            <a:avLst/>
          </a:prstGeom>
          <a:solidFill>
            <a:srgbClr val="EFE9DC"/>
          </a:solidFill>
          <a:ln w="14288">
            <a:solidFill>
              <a:srgbClr val="C9BFA8"/>
            </a:solidFill>
            <a:prstDash val="solid"/>
          </a:ln>
        </p:spPr>
      </p:sp>
      <p:sp>
        <p:nvSpPr>
          <p:cNvPr id="18" name="Shape 16"/>
          <p:cNvSpPr/>
          <p:nvPr/>
        </p:nvSpPr>
        <p:spPr>
          <a:xfrm>
            <a:off x="10701338" y="309563"/>
            <a:ext cx="66675" cy="66675"/>
          </a:xfrm>
          <a:prstGeom prst="ellipse">
            <a:avLst/>
          </a:prstGeom>
          <a:solidFill>
            <a:srgbClr val="EFE9DC"/>
          </a:solidFill>
          <a:ln w="14288">
            <a:solidFill>
              <a:srgbClr val="C9BFA8"/>
            </a:solidFill>
            <a:prstDash val="solid"/>
          </a:ln>
        </p:spPr>
      </p:sp>
      <p:sp>
        <p:nvSpPr>
          <p:cNvPr id="19" name="Shape 17"/>
          <p:cNvSpPr/>
          <p:nvPr/>
        </p:nvSpPr>
        <p:spPr>
          <a:xfrm>
            <a:off x="11125200" y="309563"/>
            <a:ext cx="66675" cy="66675"/>
          </a:xfrm>
          <a:prstGeom prst="ellipse">
            <a:avLst/>
          </a:prstGeom>
          <a:solidFill>
            <a:srgbClr val="EFE9DC"/>
          </a:solidFill>
          <a:ln w="14288">
            <a:solidFill>
              <a:srgbClr val="C9BFA8"/>
            </a:solidFill>
            <a:prstDash val="solid"/>
          </a:ln>
        </p:spPr>
      </p:sp>
      <p:sp>
        <p:nvSpPr>
          <p:cNvPr id="20" name="Shape 18"/>
          <p:cNvSpPr/>
          <p:nvPr/>
        </p:nvSpPr>
        <p:spPr>
          <a:xfrm>
            <a:off x="11549063" y="309563"/>
            <a:ext cx="66675" cy="66675"/>
          </a:xfrm>
          <a:prstGeom prst="ellipse">
            <a:avLst/>
          </a:prstGeom>
          <a:solidFill>
            <a:srgbClr val="EFE9DC"/>
          </a:solidFill>
          <a:ln w="14288">
            <a:solidFill>
              <a:srgbClr val="C9BFA8"/>
            </a:solidFill>
            <a:prstDash val="solid"/>
          </a:ln>
        </p:spPr>
      </p:sp>
      <p:sp>
        <p:nvSpPr>
          <p:cNvPr id="21" name="Text 19"/>
          <p:cNvSpPr/>
          <p:nvPr/>
        </p:nvSpPr>
        <p:spPr>
          <a:xfrm>
            <a:off x="10972800" y="148870"/>
            <a:ext cx="1219200" cy="125730"/>
          </a:xfrm>
          <a:prstGeom prst="rect">
            <a:avLst/>
          </a:prstGeom>
          <a:noFill/>
          <a:ln/>
        </p:spPr>
        <p:txBody>
          <a:bodyPr wrap="none" lIns="0" tIns="0" rIns="0" bIns="0" rtlCol="0" anchor="t"/>
          <a:lstStyle/>
          <a:p>
            <a:pPr algn="ctr" indent="0" marL="0">
              <a:buNone/>
            </a:pPr>
            <a:r>
              <a:rPr lang="en-US" sz="825" dirty="0">
                <a:solidFill>
                  <a:srgbClr val="656155"/>
                </a:solidFill>
                <a:latin typeface="Consolas" pitchFamily="34" charset="0"/>
                <a:ea typeface="Microsoft YaHei" pitchFamily="34" charset="-122"/>
                <a:cs typeface="Consolas" pitchFamily="34" charset="-120"/>
              </a:rPr>
              <a:t>2034</a:t>
            </a:r>
            <a:endParaRPr lang="en-US" sz="825" dirty="0">
              <a:latin typeface="Consolas" pitchFamily="34" charset="0"/>
              <a:ea typeface="Microsoft YaHei" pitchFamily="34" charset="-122"/>
              <a:cs typeface="Consolas" pitchFamily="34" charset="-120"/>
            </a:endParaRPr>
          </a:p>
        </p:txBody>
      </p:sp>
      <p:sp>
        <p:nvSpPr>
          <p:cNvPr id="22" name="Text 20"/>
          <p:cNvSpPr/>
          <p:nvPr/>
        </p:nvSpPr>
        <p:spPr>
          <a:xfrm>
            <a:off x="609600" y="1106221"/>
            <a:ext cx="11582400" cy="342900"/>
          </a:xfrm>
          <a:prstGeom prst="rect">
            <a:avLst/>
          </a:prstGeom>
          <a:noFill/>
          <a:ln/>
        </p:spPr>
        <p:txBody>
          <a:bodyPr wrap="none" lIns="0" tIns="0" rIns="0" bIns="0" rtlCol="0" anchor="t"/>
          <a:lstStyle/>
          <a:p>
            <a:pPr algn="l" indent="0" marL="0">
              <a:buNone/>
            </a:pPr>
            <a:r>
              <a:rPr lang="en-US" sz="2250" b="1" dirty="0">
                <a:solidFill>
                  <a:srgbClr val="2B2A22"/>
                </a:solidFill>
                <a:latin typeface="Microsoft YaHei" pitchFamily="34" charset="0"/>
                <a:ea typeface="Microsoft YaHei" pitchFamily="34" charset="-122"/>
                <a:cs typeface="Microsoft YaHei" pitchFamily="34" charset="-120"/>
              </a:rPr>
              <a:t>Defaults put Chinese coil €63/t above Turkish</a:t>
            </a:r>
            <a:endParaRPr lang="en-US" sz="2250" dirty="0">
              <a:latin typeface="Microsoft YaHei" pitchFamily="34" charset="0"/>
              <a:ea typeface="Microsoft YaHei" pitchFamily="34" charset="-122"/>
              <a:cs typeface="Microsoft YaHei" pitchFamily="34" charset="-120"/>
            </a:endParaRPr>
          </a:p>
        </p:txBody>
      </p:sp>
      <p:sp>
        <p:nvSpPr>
          <p:cNvPr id="23" name="Shape 21"/>
          <p:cNvSpPr/>
          <p:nvPr/>
        </p:nvSpPr>
        <p:spPr>
          <a:xfrm>
            <a:off x="609600" y="1581150"/>
            <a:ext cx="10972800" cy="9525"/>
          </a:xfrm>
          <a:prstGeom prst="rect">
            <a:avLst/>
          </a:prstGeom>
          <a:solidFill>
            <a:srgbClr val="D8D0BC"/>
          </a:solidFill>
          <a:ln/>
        </p:spPr>
      </p:sp>
      <p:sp>
        <p:nvSpPr>
          <p:cNvPr id="24" name="Text 22"/>
          <p:cNvSpPr/>
          <p:nvPr/>
        </p:nvSpPr>
        <p:spPr>
          <a:xfrm>
            <a:off x="609600" y="1890650"/>
            <a:ext cx="11582400" cy="148590"/>
          </a:xfrm>
          <a:prstGeom prst="rect">
            <a:avLst/>
          </a:prstGeom>
          <a:noFill/>
          <a:ln/>
        </p:spPr>
        <p:txBody>
          <a:bodyPr wrap="none" lIns="0" tIns="0" rIns="0" bIns="0" rtlCol="0" anchor="t"/>
          <a:lstStyle/>
          <a:p>
            <a:pPr algn="l" indent="0" marL="0">
              <a:buNone/>
            </a:pPr>
            <a:r>
              <a:rPr lang="en-US" sz="975" b="1" dirty="0">
                <a:solidFill>
                  <a:srgbClr val="2B2A22"/>
                </a:solidFill>
                <a:latin typeface="Microsoft YaHei" pitchFamily="34" charset="0"/>
                <a:ea typeface="Microsoft YaHei" pitchFamily="34" charset="-122"/>
                <a:cs typeface="Microsoft YaHei" pitchFamily="34" charset="-120"/>
              </a:rPr>
              <a:t>Hot-rolled flat 7208 default, tCO₂e/t (before markup)</a:t>
            </a:r>
            <a:endParaRPr lang="en-US" sz="975" dirty="0">
              <a:latin typeface="Microsoft YaHei" pitchFamily="34" charset="0"/>
              <a:ea typeface="Microsoft YaHei" pitchFamily="34" charset="-122"/>
              <a:cs typeface="Microsoft YaHei" pitchFamily="34" charset="-120"/>
            </a:endParaRPr>
          </a:p>
        </p:txBody>
      </p:sp>
      <p:sp>
        <p:nvSpPr>
          <p:cNvPr id="25" name="Text 23"/>
          <p:cNvSpPr/>
          <p:nvPr/>
        </p:nvSpPr>
        <p:spPr>
          <a:xfrm>
            <a:off x="0" y="2272735"/>
            <a:ext cx="1581150" cy="182880"/>
          </a:xfrm>
          <a:prstGeom prst="rect">
            <a:avLst/>
          </a:prstGeom>
          <a:noFill/>
          <a:ln/>
        </p:spPr>
        <p:txBody>
          <a:bodyPr wrap="none" lIns="0" tIns="0" rIns="0" bIns="0" rtlCol="0" anchor="t"/>
          <a:lstStyle/>
          <a:p>
            <a:pPr algn="r" indent="0" marL="0">
              <a:buNone/>
            </a:pPr>
            <a:r>
              <a:rPr lang="en-US" sz="1200" dirty="0">
                <a:solidFill>
                  <a:srgbClr val="2B2A22"/>
                </a:solidFill>
                <a:latin typeface="Microsoft YaHei" pitchFamily="34" charset="0"/>
                <a:ea typeface="Microsoft YaHei" pitchFamily="34" charset="-122"/>
                <a:cs typeface="Microsoft YaHei" pitchFamily="34" charset="-120"/>
              </a:rPr>
              <a:t>India</a:t>
            </a:r>
            <a:endParaRPr lang="en-US" sz="1200" dirty="0">
              <a:latin typeface="Microsoft YaHei" pitchFamily="34" charset="0"/>
              <a:ea typeface="Microsoft YaHei" pitchFamily="34" charset="-122"/>
              <a:cs typeface="Microsoft YaHei" pitchFamily="34" charset="-120"/>
            </a:endParaRPr>
          </a:p>
        </p:txBody>
      </p:sp>
      <p:sp>
        <p:nvSpPr>
          <p:cNvPr id="26" name="Shape 24"/>
          <p:cNvSpPr/>
          <p:nvPr/>
        </p:nvSpPr>
        <p:spPr>
          <a:xfrm>
            <a:off x="1714500" y="2247900"/>
            <a:ext cx="5189660" cy="285750"/>
          </a:xfrm>
          <a:prstGeom prst="roundRect">
            <a:avLst>
              <a:gd name="adj" fmla="val 6667"/>
            </a:avLst>
          </a:prstGeom>
          <a:solidFill>
            <a:srgbClr val="C9BFA8"/>
          </a:solidFill>
          <a:ln/>
        </p:spPr>
      </p:sp>
      <p:sp>
        <p:nvSpPr>
          <p:cNvPr id="27" name="Text 25"/>
          <p:cNvSpPr/>
          <p:nvPr/>
        </p:nvSpPr>
        <p:spPr>
          <a:xfrm>
            <a:off x="6999410" y="2313224"/>
            <a:ext cx="5192590" cy="171450"/>
          </a:xfrm>
          <a:prstGeom prst="rect">
            <a:avLst/>
          </a:prstGeom>
          <a:noFill/>
          <a:ln/>
        </p:spPr>
        <p:txBody>
          <a:bodyPr wrap="none" lIns="0" tIns="0" rIns="0" bIns="0" rtlCol="0" anchor="t"/>
          <a:lstStyle/>
          <a:p>
            <a:pPr algn="l" indent="0" marL="0">
              <a:buNone/>
            </a:pPr>
            <a:r>
              <a:rPr lang="en-US" sz="1125" b="1" dirty="0">
                <a:solidFill>
                  <a:srgbClr val="2B2A22"/>
                </a:solidFill>
                <a:latin typeface="Consolas" pitchFamily="34" charset="0"/>
                <a:ea typeface="Microsoft YaHei" pitchFamily="34" charset="-122"/>
                <a:cs typeface="Consolas" pitchFamily="34" charset="-120"/>
              </a:rPr>
              <a:t>4.28</a:t>
            </a:r>
            <a:endParaRPr lang="en-US" sz="1125" dirty="0">
              <a:latin typeface="Consolas" pitchFamily="34" charset="0"/>
              <a:ea typeface="Microsoft YaHei" pitchFamily="34" charset="-122"/>
              <a:cs typeface="Consolas" pitchFamily="34" charset="-120"/>
            </a:endParaRPr>
          </a:p>
        </p:txBody>
      </p:sp>
      <p:sp>
        <p:nvSpPr>
          <p:cNvPr id="28" name="Text 26"/>
          <p:cNvSpPr/>
          <p:nvPr/>
        </p:nvSpPr>
        <p:spPr>
          <a:xfrm>
            <a:off x="0" y="2825185"/>
            <a:ext cx="1581150" cy="182880"/>
          </a:xfrm>
          <a:prstGeom prst="rect">
            <a:avLst/>
          </a:prstGeom>
          <a:noFill/>
          <a:ln/>
        </p:spPr>
        <p:txBody>
          <a:bodyPr wrap="none" lIns="0" tIns="0" rIns="0" bIns="0" rtlCol="0" anchor="t"/>
          <a:lstStyle/>
          <a:p>
            <a:pPr algn="r" indent="0" marL="0">
              <a:buNone/>
            </a:pPr>
            <a:r>
              <a:rPr lang="en-US" sz="1200" b="1" dirty="0">
                <a:solidFill>
                  <a:srgbClr val="995233"/>
                </a:solidFill>
                <a:latin typeface="Microsoft YaHei" pitchFamily="34" charset="0"/>
                <a:ea typeface="Microsoft YaHei" pitchFamily="34" charset="-122"/>
                <a:cs typeface="Microsoft YaHei" pitchFamily="34" charset="-120"/>
              </a:rPr>
              <a:t>China</a:t>
            </a:r>
            <a:endParaRPr lang="en-US" sz="1200" dirty="0">
              <a:latin typeface="Microsoft YaHei" pitchFamily="34" charset="0"/>
              <a:ea typeface="Microsoft YaHei" pitchFamily="34" charset="-122"/>
              <a:cs typeface="Microsoft YaHei" pitchFamily="34" charset="-120"/>
            </a:endParaRPr>
          </a:p>
        </p:txBody>
      </p:sp>
      <p:sp>
        <p:nvSpPr>
          <p:cNvPr id="29" name="Shape 27"/>
          <p:cNvSpPr/>
          <p:nvPr/>
        </p:nvSpPr>
        <p:spPr>
          <a:xfrm>
            <a:off x="1714500" y="2800350"/>
            <a:ext cx="3864357" cy="285750"/>
          </a:xfrm>
          <a:prstGeom prst="roundRect">
            <a:avLst>
              <a:gd name="adj" fmla="val 6667"/>
            </a:avLst>
          </a:prstGeom>
          <a:solidFill>
            <a:srgbClr val="B25E38"/>
          </a:solidFill>
          <a:ln/>
        </p:spPr>
      </p:sp>
      <p:sp>
        <p:nvSpPr>
          <p:cNvPr id="30" name="Text 28"/>
          <p:cNvSpPr/>
          <p:nvPr/>
        </p:nvSpPr>
        <p:spPr>
          <a:xfrm>
            <a:off x="5674107" y="2865674"/>
            <a:ext cx="6517893" cy="171450"/>
          </a:xfrm>
          <a:prstGeom prst="rect">
            <a:avLst/>
          </a:prstGeom>
          <a:noFill/>
          <a:ln/>
        </p:spPr>
        <p:txBody>
          <a:bodyPr wrap="none" lIns="0" tIns="0" rIns="0" bIns="0" rtlCol="0" anchor="t"/>
          <a:lstStyle/>
          <a:p>
            <a:pPr algn="l" indent="0" marL="0">
              <a:buNone/>
            </a:pPr>
            <a:r>
              <a:rPr lang="en-US" sz="1125" b="1" dirty="0">
                <a:solidFill>
                  <a:srgbClr val="995233"/>
                </a:solidFill>
                <a:latin typeface="Consolas" pitchFamily="34" charset="0"/>
                <a:ea typeface="Microsoft YaHei" pitchFamily="34" charset="-122"/>
                <a:cs typeface="Consolas" pitchFamily="34" charset="-120"/>
              </a:rPr>
              <a:t>3.187</a:t>
            </a:r>
            <a:endParaRPr lang="en-US" sz="1125" dirty="0">
              <a:latin typeface="Consolas" pitchFamily="34" charset="0"/>
              <a:ea typeface="Microsoft YaHei" pitchFamily="34" charset="-122"/>
              <a:cs typeface="Consolas" pitchFamily="34" charset="-120"/>
            </a:endParaRPr>
          </a:p>
        </p:txBody>
      </p:sp>
      <p:sp>
        <p:nvSpPr>
          <p:cNvPr id="31" name="Text 29"/>
          <p:cNvSpPr/>
          <p:nvPr/>
        </p:nvSpPr>
        <p:spPr>
          <a:xfrm>
            <a:off x="0" y="3377635"/>
            <a:ext cx="1581150" cy="182880"/>
          </a:xfrm>
          <a:prstGeom prst="rect">
            <a:avLst/>
          </a:prstGeom>
          <a:noFill/>
          <a:ln/>
        </p:spPr>
        <p:txBody>
          <a:bodyPr wrap="none" lIns="0" tIns="0" rIns="0" bIns="0" rtlCol="0" anchor="t"/>
          <a:lstStyle/>
          <a:p>
            <a:pPr algn="r" indent="0" marL="0">
              <a:buNone/>
            </a:pPr>
            <a:r>
              <a:rPr lang="en-US" sz="1200" dirty="0">
                <a:solidFill>
                  <a:srgbClr val="2B2A22"/>
                </a:solidFill>
                <a:latin typeface="Microsoft YaHei" pitchFamily="34" charset="0"/>
                <a:ea typeface="Microsoft YaHei" pitchFamily="34" charset="-122"/>
                <a:cs typeface="Microsoft YaHei" pitchFamily="34" charset="-120"/>
              </a:rPr>
              <a:t>Ukraine</a:t>
            </a:r>
            <a:endParaRPr lang="en-US" sz="1200" dirty="0">
              <a:latin typeface="Microsoft YaHei" pitchFamily="34" charset="0"/>
              <a:ea typeface="Microsoft YaHei" pitchFamily="34" charset="-122"/>
              <a:cs typeface="Microsoft YaHei" pitchFamily="34" charset="-120"/>
            </a:endParaRPr>
          </a:p>
        </p:txBody>
      </p:sp>
      <p:sp>
        <p:nvSpPr>
          <p:cNvPr id="32" name="Shape 30"/>
          <p:cNvSpPr/>
          <p:nvPr/>
        </p:nvSpPr>
        <p:spPr>
          <a:xfrm>
            <a:off x="1714500" y="3352800"/>
            <a:ext cx="3010730" cy="285750"/>
          </a:xfrm>
          <a:prstGeom prst="roundRect">
            <a:avLst>
              <a:gd name="adj" fmla="val 6667"/>
            </a:avLst>
          </a:prstGeom>
          <a:solidFill>
            <a:srgbClr val="C9BFA8"/>
          </a:solidFill>
          <a:ln/>
        </p:spPr>
      </p:sp>
      <p:sp>
        <p:nvSpPr>
          <p:cNvPr id="33" name="Text 31"/>
          <p:cNvSpPr/>
          <p:nvPr/>
        </p:nvSpPr>
        <p:spPr>
          <a:xfrm>
            <a:off x="4820480" y="3418124"/>
            <a:ext cx="7371520" cy="171450"/>
          </a:xfrm>
          <a:prstGeom prst="rect">
            <a:avLst/>
          </a:prstGeom>
          <a:noFill/>
          <a:ln/>
        </p:spPr>
        <p:txBody>
          <a:bodyPr wrap="none" lIns="0" tIns="0" rIns="0" bIns="0" rtlCol="0" anchor="t"/>
          <a:lstStyle/>
          <a:p>
            <a:pPr algn="l" indent="0" marL="0">
              <a:buNone/>
            </a:pPr>
            <a:r>
              <a:rPr lang="en-US" sz="1125" b="1" dirty="0">
                <a:solidFill>
                  <a:srgbClr val="2B2A22"/>
                </a:solidFill>
                <a:latin typeface="Consolas" pitchFamily="34" charset="0"/>
                <a:ea typeface="Microsoft YaHei" pitchFamily="34" charset="-122"/>
                <a:cs typeface="Consolas" pitchFamily="34" charset="-120"/>
              </a:rPr>
              <a:t>2.483</a:t>
            </a:r>
            <a:endParaRPr lang="en-US" sz="1125" dirty="0">
              <a:latin typeface="Consolas" pitchFamily="34" charset="0"/>
              <a:ea typeface="Microsoft YaHei" pitchFamily="34" charset="-122"/>
              <a:cs typeface="Consolas" pitchFamily="34" charset="-120"/>
            </a:endParaRPr>
          </a:p>
        </p:txBody>
      </p:sp>
      <p:sp>
        <p:nvSpPr>
          <p:cNvPr id="34" name="Text 32"/>
          <p:cNvSpPr/>
          <p:nvPr/>
        </p:nvSpPr>
        <p:spPr>
          <a:xfrm>
            <a:off x="0" y="3930085"/>
            <a:ext cx="1581150" cy="182880"/>
          </a:xfrm>
          <a:prstGeom prst="rect">
            <a:avLst/>
          </a:prstGeom>
          <a:noFill/>
          <a:ln/>
        </p:spPr>
        <p:txBody>
          <a:bodyPr wrap="none" lIns="0" tIns="0" rIns="0" bIns="0" rtlCol="0" anchor="t"/>
          <a:lstStyle/>
          <a:p>
            <a:pPr algn="r" indent="0" marL="0">
              <a:buNone/>
            </a:pPr>
            <a:r>
              <a:rPr lang="en-US" sz="1200" dirty="0">
                <a:solidFill>
                  <a:srgbClr val="2B2A22"/>
                </a:solidFill>
                <a:latin typeface="Microsoft YaHei" pitchFamily="34" charset="0"/>
                <a:ea typeface="Microsoft YaHei" pitchFamily="34" charset="-122"/>
                <a:cs typeface="Microsoft YaHei" pitchFamily="34" charset="-120"/>
              </a:rPr>
              <a:t>Turkey</a:t>
            </a:r>
            <a:endParaRPr lang="en-US" sz="1200" dirty="0">
              <a:latin typeface="Microsoft YaHei" pitchFamily="34" charset="0"/>
              <a:ea typeface="Microsoft YaHei" pitchFamily="34" charset="-122"/>
              <a:cs typeface="Microsoft YaHei" pitchFamily="34" charset="-120"/>
            </a:endParaRPr>
          </a:p>
        </p:txBody>
      </p:sp>
      <p:sp>
        <p:nvSpPr>
          <p:cNvPr id="35" name="Shape 33"/>
          <p:cNvSpPr/>
          <p:nvPr/>
        </p:nvSpPr>
        <p:spPr>
          <a:xfrm>
            <a:off x="1714500" y="3905250"/>
            <a:ext cx="2944041" cy="285750"/>
          </a:xfrm>
          <a:prstGeom prst="roundRect">
            <a:avLst>
              <a:gd name="adj" fmla="val 6667"/>
            </a:avLst>
          </a:prstGeom>
          <a:solidFill>
            <a:srgbClr val="C9BFA8"/>
          </a:solidFill>
          <a:ln/>
        </p:spPr>
      </p:sp>
      <p:sp>
        <p:nvSpPr>
          <p:cNvPr id="36" name="Text 34"/>
          <p:cNvSpPr/>
          <p:nvPr/>
        </p:nvSpPr>
        <p:spPr>
          <a:xfrm>
            <a:off x="4753791" y="3970574"/>
            <a:ext cx="7438209" cy="171450"/>
          </a:xfrm>
          <a:prstGeom prst="rect">
            <a:avLst/>
          </a:prstGeom>
          <a:noFill/>
          <a:ln/>
        </p:spPr>
        <p:txBody>
          <a:bodyPr wrap="none" lIns="0" tIns="0" rIns="0" bIns="0" rtlCol="0" anchor="t"/>
          <a:lstStyle/>
          <a:p>
            <a:pPr algn="l" indent="0" marL="0">
              <a:buNone/>
            </a:pPr>
            <a:r>
              <a:rPr lang="en-US" sz="1125" b="1" dirty="0">
                <a:solidFill>
                  <a:srgbClr val="2B2A22"/>
                </a:solidFill>
                <a:latin typeface="Consolas" pitchFamily="34" charset="0"/>
                <a:ea typeface="Microsoft YaHei" pitchFamily="34" charset="-122"/>
                <a:cs typeface="Consolas" pitchFamily="34" charset="-120"/>
              </a:rPr>
              <a:t>2.428</a:t>
            </a:r>
            <a:endParaRPr lang="en-US" sz="1125" dirty="0">
              <a:latin typeface="Consolas" pitchFamily="34" charset="0"/>
              <a:ea typeface="Microsoft YaHei" pitchFamily="34" charset="-122"/>
              <a:cs typeface="Consolas" pitchFamily="34" charset="-120"/>
            </a:endParaRPr>
          </a:p>
        </p:txBody>
      </p:sp>
      <p:sp>
        <p:nvSpPr>
          <p:cNvPr id="37" name="Text 35"/>
          <p:cNvSpPr/>
          <p:nvPr/>
        </p:nvSpPr>
        <p:spPr>
          <a:xfrm>
            <a:off x="0" y="4482535"/>
            <a:ext cx="1581150" cy="182880"/>
          </a:xfrm>
          <a:prstGeom prst="rect">
            <a:avLst/>
          </a:prstGeom>
          <a:noFill/>
          <a:ln/>
        </p:spPr>
        <p:txBody>
          <a:bodyPr wrap="none" lIns="0" tIns="0" rIns="0" bIns="0" rtlCol="0" anchor="t"/>
          <a:lstStyle/>
          <a:p>
            <a:pPr algn="r" indent="0" marL="0">
              <a:buNone/>
            </a:pPr>
            <a:r>
              <a:rPr lang="en-US" sz="1200" dirty="0">
                <a:solidFill>
                  <a:srgbClr val="2B2A22"/>
                </a:solidFill>
                <a:latin typeface="Microsoft YaHei" pitchFamily="34" charset="0"/>
                <a:ea typeface="Microsoft YaHei" pitchFamily="34" charset="-122"/>
                <a:cs typeface="Microsoft YaHei" pitchFamily="34" charset="-120"/>
              </a:rPr>
              <a:t>Vietnam</a:t>
            </a:r>
            <a:endParaRPr lang="en-US" sz="1200" dirty="0">
              <a:latin typeface="Microsoft YaHei" pitchFamily="34" charset="0"/>
              <a:ea typeface="Microsoft YaHei" pitchFamily="34" charset="-122"/>
              <a:cs typeface="Microsoft YaHei" pitchFamily="34" charset="-120"/>
            </a:endParaRPr>
          </a:p>
        </p:txBody>
      </p:sp>
      <p:sp>
        <p:nvSpPr>
          <p:cNvPr id="38" name="Shape 36"/>
          <p:cNvSpPr/>
          <p:nvPr/>
        </p:nvSpPr>
        <p:spPr>
          <a:xfrm>
            <a:off x="1714500" y="4457700"/>
            <a:ext cx="2849463" cy="285750"/>
          </a:xfrm>
          <a:prstGeom prst="roundRect">
            <a:avLst>
              <a:gd name="adj" fmla="val 6667"/>
            </a:avLst>
          </a:prstGeom>
          <a:solidFill>
            <a:srgbClr val="C9BFA8"/>
          </a:solidFill>
          <a:ln/>
        </p:spPr>
      </p:sp>
      <p:sp>
        <p:nvSpPr>
          <p:cNvPr id="39" name="Text 37"/>
          <p:cNvSpPr/>
          <p:nvPr/>
        </p:nvSpPr>
        <p:spPr>
          <a:xfrm>
            <a:off x="4659213" y="4523024"/>
            <a:ext cx="7532787" cy="171450"/>
          </a:xfrm>
          <a:prstGeom prst="rect">
            <a:avLst/>
          </a:prstGeom>
          <a:noFill/>
          <a:ln/>
        </p:spPr>
        <p:txBody>
          <a:bodyPr wrap="none" lIns="0" tIns="0" rIns="0" bIns="0" rtlCol="0" anchor="t"/>
          <a:lstStyle/>
          <a:p>
            <a:pPr algn="l" indent="0" marL="0">
              <a:buNone/>
            </a:pPr>
            <a:r>
              <a:rPr lang="en-US" sz="1125" b="1" dirty="0">
                <a:solidFill>
                  <a:srgbClr val="2B2A22"/>
                </a:solidFill>
                <a:latin typeface="Consolas" pitchFamily="34" charset="0"/>
                <a:ea typeface="Microsoft YaHei" pitchFamily="34" charset="-122"/>
                <a:cs typeface="Consolas" pitchFamily="34" charset="-120"/>
              </a:rPr>
              <a:t>2.35</a:t>
            </a:r>
            <a:endParaRPr lang="en-US" sz="1125" dirty="0">
              <a:latin typeface="Consolas" pitchFamily="34" charset="0"/>
              <a:ea typeface="Microsoft YaHei" pitchFamily="34" charset="-122"/>
              <a:cs typeface="Consolas" pitchFamily="34" charset="-120"/>
            </a:endParaRPr>
          </a:p>
        </p:txBody>
      </p:sp>
      <p:sp>
        <p:nvSpPr>
          <p:cNvPr id="40" name="Text 38"/>
          <p:cNvSpPr/>
          <p:nvPr/>
        </p:nvSpPr>
        <p:spPr>
          <a:xfrm>
            <a:off x="0" y="5034985"/>
            <a:ext cx="1581150" cy="182880"/>
          </a:xfrm>
          <a:prstGeom prst="rect">
            <a:avLst/>
          </a:prstGeom>
          <a:noFill/>
          <a:ln/>
        </p:spPr>
        <p:txBody>
          <a:bodyPr wrap="none" lIns="0" tIns="0" rIns="0" bIns="0" rtlCol="0" anchor="t"/>
          <a:lstStyle/>
          <a:p>
            <a:pPr algn="r" indent="0" marL="0">
              <a:buNone/>
            </a:pPr>
            <a:r>
              <a:rPr lang="en-US" sz="1200" dirty="0">
                <a:solidFill>
                  <a:srgbClr val="2B2A22"/>
                </a:solidFill>
                <a:latin typeface="Microsoft YaHei" pitchFamily="34" charset="0"/>
                <a:ea typeface="Microsoft YaHei" pitchFamily="34" charset="-122"/>
                <a:cs typeface="Microsoft YaHei" pitchFamily="34" charset="-120"/>
              </a:rPr>
              <a:t>South Korea</a:t>
            </a:r>
            <a:endParaRPr lang="en-US" sz="1200" dirty="0">
              <a:latin typeface="Microsoft YaHei" pitchFamily="34" charset="0"/>
              <a:ea typeface="Microsoft YaHei" pitchFamily="34" charset="-122"/>
              <a:cs typeface="Microsoft YaHei" pitchFamily="34" charset="-120"/>
            </a:endParaRPr>
          </a:p>
        </p:txBody>
      </p:sp>
      <p:sp>
        <p:nvSpPr>
          <p:cNvPr id="41" name="Shape 39"/>
          <p:cNvSpPr/>
          <p:nvPr/>
        </p:nvSpPr>
        <p:spPr>
          <a:xfrm>
            <a:off x="1714500" y="5010150"/>
            <a:ext cx="2568154" cy="285750"/>
          </a:xfrm>
          <a:prstGeom prst="roundRect">
            <a:avLst>
              <a:gd name="adj" fmla="val 6667"/>
            </a:avLst>
          </a:prstGeom>
          <a:solidFill>
            <a:srgbClr val="C9BFA8"/>
          </a:solidFill>
          <a:ln/>
        </p:spPr>
      </p:sp>
      <p:sp>
        <p:nvSpPr>
          <p:cNvPr id="42" name="Text 40"/>
          <p:cNvSpPr/>
          <p:nvPr/>
        </p:nvSpPr>
        <p:spPr>
          <a:xfrm>
            <a:off x="4377904" y="5075474"/>
            <a:ext cx="7814096" cy="171450"/>
          </a:xfrm>
          <a:prstGeom prst="rect">
            <a:avLst/>
          </a:prstGeom>
          <a:noFill/>
          <a:ln/>
        </p:spPr>
        <p:txBody>
          <a:bodyPr wrap="none" lIns="0" tIns="0" rIns="0" bIns="0" rtlCol="0" anchor="t"/>
          <a:lstStyle/>
          <a:p>
            <a:pPr algn="l" indent="0" marL="0">
              <a:buNone/>
            </a:pPr>
            <a:r>
              <a:rPr lang="en-US" sz="1125" b="1" dirty="0">
                <a:solidFill>
                  <a:srgbClr val="2B2A22"/>
                </a:solidFill>
                <a:latin typeface="Consolas" pitchFamily="34" charset="0"/>
                <a:ea typeface="Microsoft YaHei" pitchFamily="34" charset="-122"/>
                <a:cs typeface="Consolas" pitchFamily="34" charset="-120"/>
              </a:rPr>
              <a:t>2.118</a:t>
            </a:r>
            <a:endParaRPr lang="en-US" sz="1125" dirty="0">
              <a:latin typeface="Consolas" pitchFamily="34" charset="0"/>
              <a:ea typeface="Microsoft YaHei" pitchFamily="34" charset="-122"/>
              <a:cs typeface="Consolas" pitchFamily="34" charset="-120"/>
            </a:endParaRPr>
          </a:p>
        </p:txBody>
      </p:sp>
      <p:sp>
        <p:nvSpPr>
          <p:cNvPr id="43" name="Shape 41"/>
          <p:cNvSpPr/>
          <p:nvPr/>
        </p:nvSpPr>
        <p:spPr>
          <a:xfrm>
            <a:off x="3375676" y="2114550"/>
            <a:ext cx="0" cy="3505200"/>
          </a:xfrm>
          <a:prstGeom prst="line">
            <a:avLst/>
          </a:prstGeom>
          <a:noFill/>
          <a:ln w="19050">
            <a:solidFill>
              <a:srgbClr val="4D5D39"/>
            </a:solidFill>
            <a:prstDash val="dash"/>
          </a:ln>
        </p:spPr>
      </p:sp>
      <p:sp>
        <p:nvSpPr>
          <p:cNvPr id="44" name="Text 42"/>
          <p:cNvSpPr/>
          <p:nvPr/>
        </p:nvSpPr>
        <p:spPr>
          <a:xfrm>
            <a:off x="3432826" y="5653025"/>
            <a:ext cx="8759174" cy="148590"/>
          </a:xfrm>
          <a:prstGeom prst="rect">
            <a:avLst/>
          </a:prstGeom>
          <a:noFill/>
          <a:ln/>
        </p:spPr>
        <p:txBody>
          <a:bodyPr wrap="none" lIns="0" tIns="0" rIns="0" bIns="0" rtlCol="0" anchor="t"/>
          <a:lstStyle/>
          <a:p>
            <a:pPr algn="l" indent="0" marL="0">
              <a:buNone/>
            </a:pPr>
            <a:r>
              <a:rPr lang="en-US" sz="975" b="1" dirty="0">
                <a:solidFill>
                  <a:srgbClr val="4D5D39"/>
                </a:solidFill>
                <a:latin typeface="Microsoft YaHei" pitchFamily="34" charset="0"/>
                <a:ea typeface="Microsoft YaHei" pitchFamily="34" charset="-122"/>
                <a:cs typeface="Microsoft YaHei" pitchFamily="34" charset="-120"/>
              </a:rPr>
              <a:t>EU benchmark 1.370</a:t>
            </a:r>
            <a:endParaRPr lang="en-US" sz="975" dirty="0">
              <a:latin typeface="Microsoft YaHei" pitchFamily="34" charset="0"/>
              <a:ea typeface="Microsoft YaHei" pitchFamily="34" charset="-122"/>
              <a:cs typeface="Microsoft YaHei" pitchFamily="34" charset="-120"/>
            </a:endParaRPr>
          </a:p>
        </p:txBody>
      </p:sp>
      <p:sp>
        <p:nvSpPr>
          <p:cNvPr id="45" name="Shape 43"/>
          <p:cNvSpPr/>
          <p:nvPr/>
        </p:nvSpPr>
        <p:spPr>
          <a:xfrm>
            <a:off x="7624762" y="1871663"/>
            <a:ext cx="3952875" cy="1323975"/>
          </a:xfrm>
          <a:prstGeom prst="roundRect">
            <a:avLst>
              <a:gd name="adj" fmla="val 4317"/>
            </a:avLst>
          </a:prstGeom>
          <a:solidFill>
            <a:srgbClr val="F7F3E8"/>
          </a:solidFill>
          <a:ln w="9525">
            <a:solidFill>
              <a:srgbClr val="D8D0BC"/>
            </a:solidFill>
            <a:prstDash val="solid"/>
          </a:ln>
        </p:spPr>
      </p:sp>
      <p:sp>
        <p:nvSpPr>
          <p:cNvPr id="46" name="Shape 44"/>
          <p:cNvSpPr/>
          <p:nvPr/>
        </p:nvSpPr>
        <p:spPr>
          <a:xfrm>
            <a:off x="7905750" y="2062162"/>
            <a:ext cx="5953" cy="142875"/>
          </a:xfrm>
          <a:custGeom>
            <a:avLst/>
            <a:gdLst/>
            <a:ahLst/>
            <a:cxnLst/>
            <a:rect l="l" t="t" r="r" b="b"/>
            <a:pathLst>
              <a:path w="5953" h="142875">
                <a:moveTo>
                  <a:pt x="0" y="0"/>
                </a:moveTo>
                <a:lnTo>
                  <a:pt x="0" y="142875"/>
                </a:lnTo>
              </a:path>
            </a:pathLst>
          </a:custGeom>
          <a:noFill/>
          <a:ln w="15875">
            <a:solidFill>
              <a:srgbClr val="4D5D39"/>
            </a:solidFill>
            <a:prstDash val="solid"/>
          </a:ln>
        </p:spPr>
      </p:sp>
      <p:sp>
        <p:nvSpPr>
          <p:cNvPr id="47" name="Shape 45"/>
          <p:cNvSpPr/>
          <p:nvPr/>
        </p:nvSpPr>
        <p:spPr>
          <a:xfrm>
            <a:off x="7937500" y="2093912"/>
            <a:ext cx="47625" cy="79375"/>
          </a:xfrm>
          <a:custGeom>
            <a:avLst/>
            <a:gdLst/>
            <a:ahLst/>
            <a:cxnLst/>
            <a:rect l="l" t="t" r="r" b="b"/>
            <a:pathLst>
              <a:path w="47625" h="79375">
                <a:moveTo>
                  <a:pt x="23813" y="7938"/>
                </a:moveTo>
                <a:lnTo>
                  <a:pt x="47625" y="71438"/>
                </a:lnTo>
                <a:arcTo hR="39688" wR="39688" stAng="3187806" swAng="4424388"/>
                <a:close/>
                <a:lnTo>
                  <a:pt x="23813" y="0"/>
                </a:lnTo>
              </a:path>
            </a:pathLst>
          </a:custGeom>
          <a:noFill/>
          <a:ln w="15875">
            <a:solidFill>
              <a:srgbClr val="4D5D39"/>
            </a:solidFill>
            <a:prstDash val="solid"/>
          </a:ln>
        </p:spPr>
      </p:sp>
      <p:sp>
        <p:nvSpPr>
          <p:cNvPr id="48" name="Shape 46"/>
          <p:cNvSpPr/>
          <p:nvPr/>
        </p:nvSpPr>
        <p:spPr>
          <a:xfrm>
            <a:off x="7834312" y="2078037"/>
            <a:ext cx="142875" cy="15875"/>
          </a:xfrm>
          <a:custGeom>
            <a:avLst/>
            <a:gdLst/>
            <a:ahLst/>
            <a:cxnLst/>
            <a:rect l="l" t="t" r="r" b="b"/>
            <a:pathLst>
              <a:path w="142875" h="15875">
                <a:moveTo>
                  <a:pt x="0" y="15875"/>
                </a:moveTo>
                <a:lnTo>
                  <a:pt x="7938" y="15875"/>
                </a:lnTo>
                <a:arcTo hR="134938" wR="134938" stAng="5400000" swAng="-1684349"/>
                <a:arcTo hR="134938" wR="134938" stAng="7084349" swAng="-1684349"/>
                <a:lnTo>
                  <a:pt x="142875" y="15875"/>
                </a:lnTo>
              </a:path>
            </a:pathLst>
          </a:custGeom>
          <a:noFill/>
          <a:ln w="15875">
            <a:solidFill>
              <a:srgbClr val="4D5D39"/>
            </a:solidFill>
            <a:prstDash val="solid"/>
          </a:ln>
        </p:spPr>
      </p:sp>
      <p:sp>
        <p:nvSpPr>
          <p:cNvPr id="49" name="Shape 47"/>
          <p:cNvSpPr/>
          <p:nvPr/>
        </p:nvSpPr>
        <p:spPr>
          <a:xfrm>
            <a:off x="7826375" y="2093912"/>
            <a:ext cx="47625" cy="79375"/>
          </a:xfrm>
          <a:custGeom>
            <a:avLst/>
            <a:gdLst/>
            <a:ahLst/>
            <a:cxnLst/>
            <a:rect l="l" t="t" r="r" b="b"/>
            <a:pathLst>
              <a:path w="47625" h="79375">
                <a:moveTo>
                  <a:pt x="23813" y="7938"/>
                </a:moveTo>
                <a:lnTo>
                  <a:pt x="47625" y="71438"/>
                </a:lnTo>
                <a:arcTo hR="39688" wR="39688" stAng="3187806" swAng="4424388"/>
                <a:close/>
                <a:lnTo>
                  <a:pt x="23813" y="0"/>
                </a:lnTo>
              </a:path>
            </a:pathLst>
          </a:custGeom>
          <a:noFill/>
          <a:ln w="15875">
            <a:solidFill>
              <a:srgbClr val="4D5D39"/>
            </a:solidFill>
            <a:prstDash val="solid"/>
          </a:ln>
        </p:spPr>
      </p:sp>
      <p:sp>
        <p:nvSpPr>
          <p:cNvPr id="50" name="Shape 48"/>
          <p:cNvSpPr/>
          <p:nvPr/>
        </p:nvSpPr>
        <p:spPr>
          <a:xfrm>
            <a:off x="7866063" y="2205037"/>
            <a:ext cx="79375" cy="5953"/>
          </a:xfrm>
          <a:custGeom>
            <a:avLst/>
            <a:gdLst/>
            <a:ahLst/>
            <a:cxnLst/>
            <a:rect l="l" t="t" r="r" b="b"/>
            <a:pathLst>
              <a:path w="79375" h="5953">
                <a:moveTo>
                  <a:pt x="0" y="0"/>
                </a:moveTo>
                <a:lnTo>
                  <a:pt x="79375" y="0"/>
                </a:lnTo>
              </a:path>
            </a:pathLst>
          </a:custGeom>
          <a:noFill/>
          <a:ln w="15875">
            <a:solidFill>
              <a:srgbClr val="4D5D39"/>
            </a:solidFill>
            <a:prstDash val="solid"/>
          </a:ln>
        </p:spPr>
      </p:sp>
      <p:sp>
        <p:nvSpPr>
          <p:cNvPr id="51" name="Text 49"/>
          <p:cNvSpPr/>
          <p:nvPr/>
        </p:nvSpPr>
        <p:spPr>
          <a:xfrm>
            <a:off x="7810500" y="2307818"/>
            <a:ext cx="4381500" cy="388620"/>
          </a:xfrm>
          <a:prstGeom prst="rect">
            <a:avLst/>
          </a:prstGeom>
          <a:noFill/>
          <a:ln/>
        </p:spPr>
        <p:txBody>
          <a:bodyPr wrap="none" lIns="0" tIns="0" rIns="0" bIns="0" rtlCol="0" anchor="t"/>
          <a:lstStyle/>
          <a:p>
            <a:pPr algn="l" indent="0" marL="0">
              <a:buNone/>
            </a:pPr>
            <a:r>
              <a:rPr lang="en-US" sz="2550" b="1" dirty="0">
                <a:solidFill>
                  <a:srgbClr val="B25E38"/>
                </a:solidFill>
                <a:latin typeface="Microsoft YaHei" pitchFamily="34" charset="0"/>
                <a:ea typeface="Microsoft YaHei" pitchFamily="34" charset="-122"/>
                <a:cs typeface="Microsoft YaHei" pitchFamily="34" charset="-120"/>
              </a:rPr>
              <a:t>About €63</a:t>
            </a:r>
            <a:endParaRPr lang="en-US" sz="2550" dirty="0">
              <a:latin typeface="Microsoft YaHei" pitchFamily="34" charset="0"/>
              <a:ea typeface="Microsoft YaHei" pitchFamily="34" charset="-122"/>
              <a:cs typeface="Microsoft YaHei" pitchFamily="34" charset="-120"/>
            </a:endParaRPr>
          </a:p>
        </p:txBody>
      </p:sp>
      <p:sp>
        <p:nvSpPr>
          <p:cNvPr id="52" name="Text 50"/>
          <p:cNvSpPr/>
          <p:nvPr/>
        </p:nvSpPr>
        <p:spPr>
          <a:xfrm>
            <a:off x="7810500" y="2728850"/>
            <a:ext cx="4381500" cy="148590"/>
          </a:xfrm>
          <a:prstGeom prst="rect">
            <a:avLst/>
          </a:prstGeom>
          <a:noFill/>
          <a:ln/>
        </p:spPr>
        <p:txBody>
          <a:bodyPr wrap="none" lIns="0" tIns="0" rIns="0" bIns="0" rtlCol="0" anchor="t"/>
          <a:lstStyle/>
          <a:p>
            <a:pPr algn="l" indent="0" marL="0">
              <a:buNone/>
            </a:pPr>
            <a:r>
              <a:rPr lang="en-US" sz="975" b="1" dirty="0">
                <a:solidFill>
                  <a:srgbClr val="2B2A22"/>
                </a:solidFill>
                <a:latin typeface="Microsoft YaHei" pitchFamily="34" charset="0"/>
                <a:ea typeface="Microsoft YaHei" pitchFamily="34" charset="-122"/>
                <a:cs typeface="Microsoft YaHei" pitchFamily="34" charset="-120"/>
              </a:rPr>
              <a:t>More per tonne of Chinese coil than Turkish, 2026</a:t>
            </a:r>
            <a:endParaRPr lang="en-US" sz="975" dirty="0">
              <a:latin typeface="Microsoft YaHei" pitchFamily="34" charset="0"/>
              <a:ea typeface="Microsoft YaHei" pitchFamily="34" charset="-122"/>
              <a:cs typeface="Microsoft YaHei" pitchFamily="34" charset="-120"/>
            </a:endParaRPr>
          </a:p>
        </p:txBody>
      </p:sp>
      <p:sp>
        <p:nvSpPr>
          <p:cNvPr id="53" name="Text 51"/>
          <p:cNvSpPr/>
          <p:nvPr/>
        </p:nvSpPr>
        <p:spPr>
          <a:xfrm>
            <a:off x="7810500" y="2899939"/>
            <a:ext cx="4381500"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€163.5 against €100.6</a:t>
            </a:r>
            <a:endParaRPr lang="en-US" sz="900" dirty="0">
              <a:latin typeface="Microsoft YaHei" pitchFamily="34" charset="0"/>
              <a:ea typeface="Microsoft YaHei" pitchFamily="34" charset="-122"/>
              <a:cs typeface="Microsoft YaHei" pitchFamily="34" charset="-120"/>
            </a:endParaRPr>
          </a:p>
        </p:txBody>
      </p:sp>
      <p:sp>
        <p:nvSpPr>
          <p:cNvPr id="54" name="Shape 52"/>
          <p:cNvSpPr/>
          <p:nvPr/>
        </p:nvSpPr>
        <p:spPr>
          <a:xfrm>
            <a:off x="7624762" y="3357563"/>
            <a:ext cx="3952875" cy="1323975"/>
          </a:xfrm>
          <a:prstGeom prst="roundRect">
            <a:avLst>
              <a:gd name="adj" fmla="val 4317"/>
            </a:avLst>
          </a:prstGeom>
          <a:solidFill>
            <a:srgbClr val="F7F3E8"/>
          </a:solidFill>
          <a:ln w="9525">
            <a:solidFill>
              <a:srgbClr val="D8D0BC"/>
            </a:solidFill>
            <a:prstDash val="solid"/>
          </a:ln>
        </p:spPr>
      </p:sp>
      <p:sp>
        <p:nvSpPr>
          <p:cNvPr id="55" name="Shape 53"/>
          <p:cNvSpPr/>
          <p:nvPr/>
        </p:nvSpPr>
        <p:spPr>
          <a:xfrm>
            <a:off x="7937500" y="3579813"/>
            <a:ext cx="47625" cy="47625"/>
          </a:xfrm>
          <a:custGeom>
            <a:avLst/>
            <a:gdLst/>
            <a:ahLst/>
            <a:cxnLst/>
            <a:rect l="l" t="t" r="r" b="b"/>
            <a:pathLst>
              <a:path w="47625" h="47625">
                <a:moveTo>
                  <a:pt x="0" y="0"/>
                </a:moveTo>
                <a:lnTo>
                  <a:pt x="47625" y="0"/>
                </a:lnTo>
                <a:lnTo>
                  <a:pt x="47625" y="47625"/>
                </a:lnTo>
              </a:path>
            </a:pathLst>
          </a:custGeom>
          <a:noFill/>
          <a:ln w="15875">
            <a:solidFill>
              <a:srgbClr val="4D5D39"/>
            </a:solidFill>
            <a:prstDash val="solid"/>
          </a:ln>
        </p:spPr>
      </p:sp>
      <p:sp>
        <p:nvSpPr>
          <p:cNvPr id="56" name="Shape 54"/>
          <p:cNvSpPr/>
          <p:nvPr/>
        </p:nvSpPr>
        <p:spPr>
          <a:xfrm>
            <a:off x="7826375" y="3579813"/>
            <a:ext cx="158750" cy="79375"/>
          </a:xfrm>
          <a:custGeom>
            <a:avLst/>
            <a:gdLst/>
            <a:ahLst/>
            <a:cxnLst/>
            <a:rect l="l" t="t" r="r" b="b"/>
            <a:pathLst>
              <a:path w="158750" h="79375">
                <a:moveTo>
                  <a:pt x="158750" y="0"/>
                </a:moveTo>
                <a:lnTo>
                  <a:pt x="91281" y="67469"/>
                </a:lnTo>
                <a:lnTo>
                  <a:pt x="51594" y="27781"/>
                </a:lnTo>
                <a:lnTo>
                  <a:pt x="0" y="79375"/>
                </a:lnTo>
              </a:path>
            </a:pathLst>
          </a:custGeom>
          <a:noFill/>
          <a:ln w="15875">
            <a:solidFill>
              <a:srgbClr val="4D5D39"/>
            </a:solidFill>
            <a:prstDash val="solid"/>
          </a:ln>
        </p:spPr>
      </p:sp>
      <p:sp>
        <p:nvSpPr>
          <p:cNvPr id="57" name="Text 55"/>
          <p:cNvSpPr/>
          <p:nvPr/>
        </p:nvSpPr>
        <p:spPr>
          <a:xfrm>
            <a:off x="7810500" y="3793718"/>
            <a:ext cx="4381500" cy="388620"/>
          </a:xfrm>
          <a:prstGeom prst="rect">
            <a:avLst/>
          </a:prstGeom>
          <a:noFill/>
          <a:ln/>
        </p:spPr>
        <p:txBody>
          <a:bodyPr wrap="none" lIns="0" tIns="0" rIns="0" bIns="0" rtlCol="0" anchor="t"/>
          <a:lstStyle/>
          <a:p>
            <a:pPr algn="l" indent="0" marL="0">
              <a:buNone/>
            </a:pPr>
            <a:r>
              <a:rPr lang="en-US" sz="2550" b="1" dirty="0">
                <a:solidFill>
                  <a:srgbClr val="2B2A22"/>
                </a:solidFill>
                <a:latin typeface="Microsoft YaHei" pitchFamily="34" charset="0"/>
                <a:ea typeface="Microsoft YaHei" pitchFamily="34" charset="-122"/>
                <a:cs typeface="Microsoft YaHei" pitchFamily="34" charset="-120"/>
              </a:rPr>
              <a:t>2.3×</a:t>
            </a:r>
            <a:endParaRPr lang="en-US" sz="2550" dirty="0">
              <a:latin typeface="Microsoft YaHei" pitchFamily="34" charset="0"/>
              <a:ea typeface="Microsoft YaHei" pitchFamily="34" charset="-122"/>
              <a:cs typeface="Microsoft YaHei" pitchFamily="34" charset="-120"/>
            </a:endParaRPr>
          </a:p>
        </p:txBody>
      </p:sp>
      <p:sp>
        <p:nvSpPr>
          <p:cNvPr id="58" name="Text 56"/>
          <p:cNvSpPr/>
          <p:nvPr/>
        </p:nvSpPr>
        <p:spPr>
          <a:xfrm>
            <a:off x="7810500" y="4214750"/>
            <a:ext cx="4381500" cy="148590"/>
          </a:xfrm>
          <a:prstGeom prst="rect">
            <a:avLst/>
          </a:prstGeom>
          <a:noFill/>
          <a:ln/>
        </p:spPr>
        <p:txBody>
          <a:bodyPr wrap="none" lIns="0" tIns="0" rIns="0" bIns="0" rtlCol="0" anchor="t"/>
          <a:lstStyle/>
          <a:p>
            <a:pPr algn="l" indent="0" marL="0">
              <a:buNone/>
            </a:pPr>
            <a:r>
              <a:rPr lang="en-US" sz="975" b="1" dirty="0">
                <a:solidFill>
                  <a:srgbClr val="2B2A22"/>
                </a:solidFill>
                <a:latin typeface="Microsoft YaHei" pitchFamily="34" charset="0"/>
                <a:ea typeface="Microsoft YaHei" pitchFamily="34" charset="-122"/>
                <a:cs typeface="Microsoft YaHei" pitchFamily="34" charset="-120"/>
              </a:rPr>
              <a:t>China</a:t>
            </a:r>
            <a:pPr algn="l" indent="0" marL="0">
              <a:buNone/>
            </a:pPr>
            <a:r>
              <a:rPr lang="en-US" sz="975" b="1" dirty="0">
                <a:solidFill>
                  <a:srgbClr val="2B2A22"/>
                </a:solidFill>
                <a:latin typeface="Microsoft YaHei" pitchFamily="34" charset="0"/>
                <a:ea typeface="Microsoft YaHei" pitchFamily="34" charset="-122"/>
                <a:cs typeface="Microsoft YaHei" pitchFamily="34" charset="-120"/>
              </a:rPr>
              <a:t>'</a:t>
            </a:r>
            <a:pPr algn="l" indent="0" marL="0">
              <a:buNone/>
            </a:pPr>
            <a:r>
              <a:rPr lang="en-US" sz="975" b="1" dirty="0">
                <a:solidFill>
                  <a:srgbClr val="2B2A22"/>
                </a:solidFill>
                <a:latin typeface="Microsoft YaHei" pitchFamily="34" charset="0"/>
                <a:ea typeface="Microsoft YaHei" pitchFamily="34" charset="-122"/>
                <a:cs typeface="Microsoft YaHei" pitchFamily="34" charset="-120"/>
              </a:rPr>
              <a:t>s default against the 1.370 EU benchmark</a:t>
            </a:r>
            <a:endParaRPr lang="en-US" sz="975" dirty="0">
              <a:latin typeface="Microsoft YaHei" pitchFamily="34" charset="0"/>
              <a:ea typeface="Microsoft YaHei" pitchFamily="34" charset="-122"/>
              <a:cs typeface="Microsoft YaHei" pitchFamily="34" charset="-120"/>
            </a:endParaRPr>
          </a:p>
        </p:txBody>
      </p:sp>
      <p:sp>
        <p:nvSpPr>
          <p:cNvPr id="59" name="Text 57"/>
          <p:cNvSpPr/>
          <p:nvPr/>
        </p:nvSpPr>
        <p:spPr>
          <a:xfrm>
            <a:off x="7810500" y="4385839"/>
            <a:ext cx="4381500"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South Korea 1.5×, Turkey 1.8×</a:t>
            </a:r>
            <a:endParaRPr lang="en-US" sz="900" dirty="0">
              <a:latin typeface="Microsoft YaHei" pitchFamily="34" charset="0"/>
              <a:ea typeface="Microsoft YaHei" pitchFamily="34" charset="-122"/>
              <a:cs typeface="Microsoft YaHei" pitchFamily="34" charset="-120"/>
            </a:endParaRPr>
          </a:p>
        </p:txBody>
      </p:sp>
      <p:sp>
        <p:nvSpPr>
          <p:cNvPr id="60" name="Text 58"/>
          <p:cNvSpPr/>
          <p:nvPr/>
        </p:nvSpPr>
        <p:spPr>
          <a:xfrm>
            <a:off x="7620000" y="4910075"/>
            <a:ext cx="4572000" cy="148590"/>
          </a:xfrm>
          <a:prstGeom prst="rect">
            <a:avLst/>
          </a:prstGeom>
          <a:noFill/>
          <a:ln/>
        </p:spPr>
        <p:txBody>
          <a:bodyPr wrap="none" lIns="0" tIns="0" rIns="0" bIns="0" rtlCol="0" anchor="t"/>
          <a:lstStyle/>
          <a:p>
            <a:pPr algn="l" indent="0" marL="0">
              <a:buNone/>
            </a:pPr>
            <a:r>
              <a:rPr lang="en-US" sz="975" dirty="0">
                <a:solidFill>
                  <a:srgbClr val="656155"/>
                </a:solidFill>
                <a:latin typeface="Microsoft YaHei" pitchFamily="34" charset="0"/>
                <a:ea typeface="Microsoft YaHei" pitchFamily="34" charset="-122"/>
                <a:cs typeface="Microsoft YaHei" pitchFamily="34" charset="-120"/>
              </a:rPr>
              <a:t>This compares everyone on defaults. Once rivals report actual</a:t>
            </a:r>
            <a:endParaRPr lang="en-US" sz="975" dirty="0">
              <a:latin typeface="Microsoft YaHei" pitchFamily="34" charset="0"/>
              <a:ea typeface="Microsoft YaHei" pitchFamily="34" charset="-122"/>
              <a:cs typeface="Microsoft YaHei" pitchFamily="34" charset="-120"/>
            </a:endParaRPr>
          </a:p>
        </p:txBody>
      </p:sp>
      <p:sp>
        <p:nvSpPr>
          <p:cNvPr id="61" name="Text 59"/>
          <p:cNvSpPr/>
          <p:nvPr/>
        </p:nvSpPr>
        <p:spPr>
          <a:xfrm>
            <a:off x="7620000" y="5119625"/>
            <a:ext cx="4572000" cy="148590"/>
          </a:xfrm>
          <a:prstGeom prst="rect">
            <a:avLst/>
          </a:prstGeom>
          <a:noFill/>
          <a:ln/>
        </p:spPr>
        <p:txBody>
          <a:bodyPr wrap="none" lIns="0" tIns="0" rIns="0" bIns="0" rtlCol="0" anchor="t"/>
          <a:lstStyle/>
          <a:p>
            <a:pPr algn="l" indent="0" marL="0">
              <a:buNone/>
            </a:pPr>
            <a:r>
              <a:rPr lang="en-US" sz="975" dirty="0">
                <a:solidFill>
                  <a:srgbClr val="656155"/>
                </a:solidFill>
                <a:latin typeface="Microsoft YaHei" pitchFamily="34" charset="0"/>
                <a:ea typeface="Microsoft YaHei" pitchFamily="34" charset="-122"/>
                <a:cs typeface="Microsoft YaHei" pitchFamily="34" charset="-120"/>
              </a:rPr>
              <a:t>values, the gap changes.</a:t>
            </a:r>
            <a:endParaRPr lang="en-US" sz="975" dirty="0">
              <a:latin typeface="Microsoft YaHei" pitchFamily="34" charset="0"/>
              <a:ea typeface="Microsoft YaHei" pitchFamily="34" charset="-122"/>
              <a:cs typeface="Microsoft YaHei" pitchFamily="34" charset="-120"/>
            </a:endParaRPr>
          </a:p>
        </p:txBody>
      </p:sp>
      <p:sp>
        <p:nvSpPr>
          <p:cNvPr id="62" name="Text 60"/>
          <p:cNvSpPr/>
          <p:nvPr/>
        </p:nvSpPr>
        <p:spPr>
          <a:xfrm>
            <a:off x="609600" y="6186064"/>
            <a:ext cx="11582400"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Source: Regulations (EU) 2025/2621, 2026/1740 (before markup), 2025/2620. Leading 2025 EU suppliers, ordered by default value</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FE9DC"/>
          </a:solidFill>
          <a:ln/>
        </p:spPr>
      </p:sp>
      <p:sp>
        <p:nvSpPr>
          <p:cNvPr id="3" name="Shape 1"/>
          <p:cNvSpPr/>
          <p:nvPr/>
        </p:nvSpPr>
        <p:spPr>
          <a:xfrm>
            <a:off x="695325" y="250031"/>
            <a:ext cx="57150" cy="128588"/>
          </a:xfrm>
          <a:custGeom>
            <a:avLst/>
            <a:gdLst/>
            <a:ahLst/>
            <a:cxnLst/>
            <a:rect l="l" t="t" r="r" b="b"/>
            <a:pathLst>
              <a:path w="57150" h="128588">
                <a:moveTo>
                  <a:pt x="14288" y="46692"/>
                </a:moveTo>
                <a:lnTo>
                  <a:pt x="14288" y="28575"/>
                </a:lnTo>
                <a:arcTo hR="28575" wR="28575" stAng="10800000" swAng="5400000"/>
                <a:lnTo>
                  <a:pt x="53578" y="0"/>
                </a:lnTo>
                <a:arcTo hR="3572" wR="3572" stAng="16200000" swAng="5400000"/>
                <a:lnTo>
                  <a:pt x="57150" y="14288"/>
                </a:lnTo>
                <a:arcTo hR="28575" wR="28575" stAng="0" swAng="5400000"/>
                <a:arcTo hR="28575" wR="28575" stAng="16200000" swAng="-5400000"/>
                <a:cubicBezTo>
                  <a:pt x="0" y="85725"/>
                  <a:pt x="7144" y="92869"/>
                  <a:pt x="7144" y="107156"/>
                </a:cubicBezTo>
                <a:arcTo hR="35719" wR="35719" stAng="0" swAng="2212194"/>
              </a:path>
            </a:pathLst>
          </a:custGeom>
          <a:noFill/>
          <a:ln w="14288">
            <a:solidFill>
              <a:srgbClr val="4D5D39"/>
            </a:solidFill>
            <a:prstDash val="solid"/>
          </a:ln>
        </p:spPr>
      </p:sp>
      <p:sp>
        <p:nvSpPr>
          <p:cNvPr id="4" name="Shape 2"/>
          <p:cNvSpPr/>
          <p:nvPr/>
        </p:nvSpPr>
        <p:spPr>
          <a:xfrm>
            <a:off x="638175" y="285750"/>
            <a:ext cx="57150" cy="42863"/>
          </a:xfrm>
          <a:custGeom>
            <a:avLst/>
            <a:gdLst/>
            <a:ahLst/>
            <a:cxnLst/>
            <a:rect l="l" t="t" r="r" b="b"/>
            <a:pathLst>
              <a:path w="57150" h="42863">
                <a:moveTo>
                  <a:pt x="0" y="7144"/>
                </a:moveTo>
                <a:arcTo hR="35719" wR="35719" stAng="13987806" swAng="7612194"/>
                <a:arcTo hR="35719" wR="35719" stAng="3187806" swAng="7612194"/>
              </a:path>
            </a:pathLst>
          </a:custGeom>
          <a:noFill/>
          <a:ln w="14288">
            <a:solidFill>
              <a:srgbClr val="4D5D39"/>
            </a:solidFill>
            <a:prstDash val="solid"/>
          </a:ln>
        </p:spPr>
      </p:sp>
      <p:sp>
        <p:nvSpPr>
          <p:cNvPr id="5" name="Shape 3"/>
          <p:cNvSpPr/>
          <p:nvPr/>
        </p:nvSpPr>
        <p:spPr>
          <a:xfrm>
            <a:off x="645319" y="378619"/>
            <a:ext cx="100013" cy="5358"/>
          </a:xfrm>
          <a:custGeom>
            <a:avLst/>
            <a:gdLst/>
            <a:ahLst/>
            <a:cxnLst/>
            <a:rect l="l" t="t" r="r" b="b"/>
            <a:pathLst>
              <a:path w="100013" h="5358">
                <a:moveTo>
                  <a:pt x="0" y="0"/>
                </a:moveTo>
                <a:lnTo>
                  <a:pt x="100013" y="0"/>
                </a:lnTo>
              </a:path>
            </a:pathLst>
          </a:custGeom>
          <a:noFill/>
          <a:ln w="14288">
            <a:solidFill>
              <a:srgbClr val="4D5D39"/>
            </a:solidFill>
            <a:prstDash val="solid"/>
          </a:ln>
        </p:spPr>
      </p:sp>
      <p:sp>
        <p:nvSpPr>
          <p:cNvPr id="6" name="Text 4"/>
          <p:cNvSpPr/>
          <p:nvPr/>
        </p:nvSpPr>
        <p:spPr>
          <a:xfrm>
            <a:off x="609600" y="6557539"/>
            <a:ext cx="11582400"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Sustainability Department</a:t>
            </a:r>
            <a:endParaRPr lang="en-US" sz="900" dirty="0">
              <a:latin typeface="Microsoft YaHei" pitchFamily="34" charset="0"/>
              <a:ea typeface="Microsoft YaHei" pitchFamily="34" charset="-122"/>
              <a:cs typeface="Microsoft YaHei" pitchFamily="34" charset="-120"/>
            </a:endParaRPr>
          </a:p>
        </p:txBody>
      </p:sp>
      <p:sp>
        <p:nvSpPr>
          <p:cNvPr id="7" name="pptwise-slidenum-s0009"/>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656155"/>
                </a:solidFill>
                <a:latin typeface="Microsoft YaHei" pitchFamily="34" charset="0"/>
                <a:ea typeface="Microsoft YaHei" pitchFamily="34" charset="-122"/>
                <a:cs typeface="Microsoft YaHei" pitchFamily="34" charset="-120"/>
              </a:rPr>
              <a:t>10</a:t>
            </a:fld>
            <a:endParaRPr lang="en-US" sz="900" dirty="0">
              <a:latin typeface="Microsoft YaHei" pitchFamily="34" charset="0"/>
              <a:ea typeface="Microsoft YaHei" pitchFamily="34" charset="-122"/>
              <a:cs typeface="Microsoft YaHei" pitchFamily="34" charset="-120"/>
            </a:endParaRPr>
          </a:p>
        </p:txBody>
      </p:sp>
      <p:sp>
        <p:nvSpPr>
          <p:cNvPr id="8" name="Text 6"/>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 17</a:t>
            </a:r>
            <a:endParaRPr lang="en-US" sz="900" dirty="0">
              <a:latin typeface="Microsoft YaHei" pitchFamily="34" charset="0"/>
              <a:ea typeface="Microsoft YaHei" pitchFamily="34" charset="-122"/>
              <a:cs typeface="Microsoft YaHei" pitchFamily="34" charset="-120"/>
            </a:endParaRPr>
          </a:p>
        </p:txBody>
      </p:sp>
      <p:sp>
        <p:nvSpPr>
          <p:cNvPr id="9" name="Text 7"/>
          <p:cNvSpPr/>
          <p:nvPr/>
        </p:nvSpPr>
        <p:spPr>
          <a:xfrm>
            <a:off x="857250" y="252350"/>
            <a:ext cx="11334750" cy="148590"/>
          </a:xfrm>
          <a:prstGeom prst="rect">
            <a:avLst/>
          </a:prstGeom>
          <a:noFill/>
          <a:ln/>
        </p:spPr>
        <p:txBody>
          <a:bodyPr wrap="none" lIns="0" tIns="0" rIns="0" bIns="0" rtlCol="0" anchor="t"/>
          <a:lstStyle/>
          <a:p>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S</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a</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v</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i</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n</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g</a:t>
            </a:r>
            <a:pPr algn="l" indent="0" marL="0">
              <a:buNone/>
            </a:pPr>
            <a:r>
              <a:rPr lang="en-US" sz="975" b="1" dirty="0">
                <a:solidFill>
                  <a:srgbClr val="4D5D39"/>
                </a:solidFill>
                <a:latin typeface="Microsoft YaHei" pitchFamily="34" charset="0"/>
                <a:ea typeface="Microsoft YaHei" pitchFamily="34" charset="-122"/>
                <a:cs typeface="Microsoft YaHei" pitchFamily="34" charset="-120"/>
              </a:rPr>
              <a:t>s</a:t>
            </a:r>
            <a:endParaRPr lang="en-US" sz="975" dirty="0">
              <a:latin typeface="Microsoft YaHei" pitchFamily="34" charset="0"/>
              <a:ea typeface="Microsoft YaHei" pitchFamily="34" charset="-122"/>
              <a:cs typeface="Microsoft YaHei" pitchFamily="34" charset="-120"/>
            </a:endParaRPr>
          </a:p>
        </p:txBody>
      </p:sp>
      <p:sp>
        <p:nvSpPr>
          <p:cNvPr id="10" name="Shape 8"/>
          <p:cNvSpPr/>
          <p:nvPr/>
        </p:nvSpPr>
        <p:spPr>
          <a:xfrm>
            <a:off x="8191500" y="342900"/>
            <a:ext cx="3390900" cy="0"/>
          </a:xfrm>
          <a:prstGeom prst="line">
            <a:avLst/>
          </a:prstGeom>
          <a:noFill/>
          <a:ln w="14288">
            <a:solidFill>
              <a:srgbClr val="D8D0BC"/>
            </a:solidFill>
            <a:prstDash val="solid"/>
          </a:ln>
        </p:spPr>
      </p:sp>
      <p:sp>
        <p:nvSpPr>
          <p:cNvPr id="11" name="Shape 9"/>
          <p:cNvSpPr/>
          <p:nvPr/>
        </p:nvSpPr>
        <p:spPr>
          <a:xfrm>
            <a:off x="8143875" y="295275"/>
            <a:ext cx="95250" cy="95250"/>
          </a:xfrm>
          <a:prstGeom prst="ellipse">
            <a:avLst/>
          </a:prstGeom>
          <a:solidFill>
            <a:srgbClr val="4D5D39"/>
          </a:solidFill>
          <a:ln w="14288">
            <a:solidFill>
              <a:srgbClr val="4D5D39"/>
            </a:solidFill>
            <a:prstDash val="solid"/>
          </a:ln>
        </p:spPr>
      </p:sp>
      <p:sp>
        <p:nvSpPr>
          <p:cNvPr id="12" name="Text 10"/>
          <p:cNvSpPr/>
          <p:nvPr/>
        </p:nvSpPr>
        <p:spPr>
          <a:xfrm>
            <a:off x="4191000" y="148870"/>
            <a:ext cx="8001000" cy="125730"/>
          </a:xfrm>
          <a:prstGeom prst="rect">
            <a:avLst/>
          </a:prstGeom>
          <a:noFill/>
          <a:ln/>
        </p:spPr>
        <p:txBody>
          <a:bodyPr wrap="none" lIns="0" tIns="0" rIns="0" bIns="0" rtlCol="0" anchor="t"/>
          <a:lstStyle/>
          <a:p>
            <a:pPr algn="ctr" indent="0" marL="0">
              <a:buNone/>
            </a:pPr>
            <a:r>
              <a:rPr lang="en-US" sz="825" b="1" dirty="0">
                <a:solidFill>
                  <a:srgbClr val="4D5D39"/>
                </a:solidFill>
                <a:latin typeface="Consolas" pitchFamily="34" charset="0"/>
                <a:ea typeface="Microsoft YaHei" pitchFamily="34" charset="-122"/>
                <a:cs typeface="Consolas" pitchFamily="34" charset="-120"/>
              </a:rPr>
              <a:t>2026</a:t>
            </a:r>
            <a:endParaRPr lang="en-US" sz="825" dirty="0">
              <a:latin typeface="Consolas" pitchFamily="34" charset="0"/>
              <a:ea typeface="Microsoft YaHei" pitchFamily="34" charset="-122"/>
              <a:cs typeface="Consolas" pitchFamily="34" charset="-120"/>
            </a:endParaRPr>
          </a:p>
        </p:txBody>
      </p:sp>
      <p:sp>
        <p:nvSpPr>
          <p:cNvPr id="13" name="Shape 11"/>
          <p:cNvSpPr/>
          <p:nvPr/>
        </p:nvSpPr>
        <p:spPr>
          <a:xfrm>
            <a:off x="8567738" y="295275"/>
            <a:ext cx="95250" cy="95250"/>
          </a:xfrm>
          <a:prstGeom prst="ellipse">
            <a:avLst/>
          </a:prstGeom>
          <a:solidFill>
            <a:srgbClr val="4D5D39"/>
          </a:solidFill>
          <a:ln w="14288">
            <a:solidFill>
              <a:srgbClr val="4D5D39"/>
            </a:solidFill>
            <a:prstDash val="solid"/>
          </a:ln>
        </p:spPr>
      </p:sp>
      <p:sp>
        <p:nvSpPr>
          <p:cNvPr id="14" name="Text 12"/>
          <p:cNvSpPr/>
          <p:nvPr/>
        </p:nvSpPr>
        <p:spPr>
          <a:xfrm>
            <a:off x="5038725" y="148870"/>
            <a:ext cx="7153275" cy="125730"/>
          </a:xfrm>
          <a:prstGeom prst="rect">
            <a:avLst/>
          </a:prstGeom>
          <a:noFill/>
          <a:ln/>
        </p:spPr>
        <p:txBody>
          <a:bodyPr wrap="none" lIns="0" tIns="0" rIns="0" bIns="0" rtlCol="0" anchor="t"/>
          <a:lstStyle/>
          <a:p>
            <a:pPr algn="ctr" indent="0" marL="0">
              <a:buNone/>
            </a:pPr>
            <a:r>
              <a:rPr lang="en-US" sz="825" b="1" dirty="0">
                <a:solidFill>
                  <a:srgbClr val="4D5D39"/>
                </a:solidFill>
                <a:latin typeface="Consolas" pitchFamily="34" charset="0"/>
                <a:ea typeface="Microsoft YaHei" pitchFamily="34" charset="-122"/>
                <a:cs typeface="Consolas" pitchFamily="34" charset="-120"/>
              </a:rPr>
              <a:t>2027</a:t>
            </a:r>
            <a:endParaRPr lang="en-US" sz="825" dirty="0">
              <a:latin typeface="Consolas" pitchFamily="34" charset="0"/>
              <a:ea typeface="Microsoft YaHei" pitchFamily="34" charset="-122"/>
              <a:cs typeface="Consolas" pitchFamily="34" charset="-120"/>
            </a:endParaRPr>
          </a:p>
        </p:txBody>
      </p:sp>
      <p:sp>
        <p:nvSpPr>
          <p:cNvPr id="15" name="Shape 13"/>
          <p:cNvSpPr/>
          <p:nvPr/>
        </p:nvSpPr>
        <p:spPr>
          <a:xfrm>
            <a:off x="8991600" y="295275"/>
            <a:ext cx="95250" cy="95250"/>
          </a:xfrm>
          <a:prstGeom prst="ellipse">
            <a:avLst/>
          </a:prstGeom>
          <a:solidFill>
            <a:srgbClr val="4D5D39"/>
          </a:solidFill>
          <a:ln w="14288">
            <a:solidFill>
              <a:srgbClr val="4D5D39"/>
            </a:solidFill>
            <a:prstDash val="solid"/>
          </a:ln>
        </p:spPr>
      </p:sp>
      <p:sp>
        <p:nvSpPr>
          <p:cNvPr id="16" name="Text 14"/>
          <p:cNvSpPr/>
          <p:nvPr/>
        </p:nvSpPr>
        <p:spPr>
          <a:xfrm>
            <a:off x="5886450" y="148870"/>
            <a:ext cx="6305550" cy="125730"/>
          </a:xfrm>
          <a:prstGeom prst="rect">
            <a:avLst/>
          </a:prstGeom>
          <a:noFill/>
          <a:ln/>
        </p:spPr>
        <p:txBody>
          <a:bodyPr wrap="none" lIns="0" tIns="0" rIns="0" bIns="0" rtlCol="0" anchor="t"/>
          <a:lstStyle/>
          <a:p>
            <a:pPr algn="ctr" indent="0" marL="0">
              <a:buNone/>
            </a:pPr>
            <a:r>
              <a:rPr lang="en-US" sz="825" b="1" dirty="0">
                <a:solidFill>
                  <a:srgbClr val="4D5D39"/>
                </a:solidFill>
                <a:latin typeface="Consolas" pitchFamily="34" charset="0"/>
                <a:ea typeface="Microsoft YaHei" pitchFamily="34" charset="-122"/>
                <a:cs typeface="Consolas" pitchFamily="34" charset="-120"/>
              </a:rPr>
              <a:t>2028</a:t>
            </a:r>
            <a:endParaRPr lang="en-US" sz="825" dirty="0">
              <a:latin typeface="Consolas" pitchFamily="34" charset="0"/>
              <a:ea typeface="Microsoft YaHei" pitchFamily="34" charset="-122"/>
              <a:cs typeface="Consolas" pitchFamily="34" charset="-120"/>
            </a:endParaRPr>
          </a:p>
        </p:txBody>
      </p:sp>
      <p:sp>
        <p:nvSpPr>
          <p:cNvPr id="17" name="Shape 15"/>
          <p:cNvSpPr/>
          <p:nvPr/>
        </p:nvSpPr>
        <p:spPr>
          <a:xfrm>
            <a:off x="9415463" y="295275"/>
            <a:ext cx="95250" cy="95250"/>
          </a:xfrm>
          <a:prstGeom prst="ellipse">
            <a:avLst/>
          </a:prstGeom>
          <a:solidFill>
            <a:srgbClr val="4D5D39"/>
          </a:solidFill>
          <a:ln w="14288">
            <a:solidFill>
              <a:srgbClr val="4D5D39"/>
            </a:solidFill>
            <a:prstDash val="solid"/>
          </a:ln>
        </p:spPr>
      </p:sp>
      <p:sp>
        <p:nvSpPr>
          <p:cNvPr id="18" name="Text 16"/>
          <p:cNvSpPr/>
          <p:nvPr/>
        </p:nvSpPr>
        <p:spPr>
          <a:xfrm>
            <a:off x="6734175" y="148870"/>
            <a:ext cx="5457825" cy="125730"/>
          </a:xfrm>
          <a:prstGeom prst="rect">
            <a:avLst/>
          </a:prstGeom>
          <a:noFill/>
          <a:ln/>
        </p:spPr>
        <p:txBody>
          <a:bodyPr wrap="none" lIns="0" tIns="0" rIns="0" bIns="0" rtlCol="0" anchor="t"/>
          <a:lstStyle/>
          <a:p>
            <a:pPr algn="ctr" indent="0" marL="0">
              <a:buNone/>
            </a:pPr>
            <a:r>
              <a:rPr lang="en-US" sz="825" b="1" dirty="0">
                <a:solidFill>
                  <a:srgbClr val="4D5D39"/>
                </a:solidFill>
                <a:latin typeface="Consolas" pitchFamily="34" charset="0"/>
                <a:ea typeface="Microsoft YaHei" pitchFamily="34" charset="-122"/>
                <a:cs typeface="Consolas" pitchFamily="34" charset="-120"/>
              </a:rPr>
              <a:t>2029</a:t>
            </a:r>
            <a:endParaRPr lang="en-US" sz="825" dirty="0">
              <a:latin typeface="Consolas" pitchFamily="34" charset="0"/>
              <a:ea typeface="Microsoft YaHei" pitchFamily="34" charset="-122"/>
              <a:cs typeface="Consolas" pitchFamily="34" charset="-120"/>
            </a:endParaRPr>
          </a:p>
        </p:txBody>
      </p:sp>
      <p:sp>
        <p:nvSpPr>
          <p:cNvPr id="19" name="Shape 17"/>
          <p:cNvSpPr/>
          <p:nvPr/>
        </p:nvSpPr>
        <p:spPr>
          <a:xfrm>
            <a:off x="9839325" y="295275"/>
            <a:ext cx="95250" cy="95250"/>
          </a:xfrm>
          <a:prstGeom prst="ellipse">
            <a:avLst/>
          </a:prstGeom>
          <a:solidFill>
            <a:srgbClr val="4D5D39"/>
          </a:solidFill>
          <a:ln w="14288">
            <a:solidFill>
              <a:srgbClr val="4D5D39"/>
            </a:solidFill>
            <a:prstDash val="solid"/>
          </a:ln>
        </p:spPr>
      </p:sp>
      <p:sp>
        <p:nvSpPr>
          <p:cNvPr id="20" name="Text 18"/>
          <p:cNvSpPr/>
          <p:nvPr/>
        </p:nvSpPr>
        <p:spPr>
          <a:xfrm>
            <a:off x="7581900" y="148870"/>
            <a:ext cx="4610100" cy="125730"/>
          </a:xfrm>
          <a:prstGeom prst="rect">
            <a:avLst/>
          </a:prstGeom>
          <a:noFill/>
          <a:ln/>
        </p:spPr>
        <p:txBody>
          <a:bodyPr wrap="none" lIns="0" tIns="0" rIns="0" bIns="0" rtlCol="0" anchor="t"/>
          <a:lstStyle/>
          <a:p>
            <a:pPr algn="ctr" indent="0" marL="0">
              <a:buNone/>
            </a:pPr>
            <a:r>
              <a:rPr lang="en-US" sz="825" b="1" dirty="0">
                <a:solidFill>
                  <a:srgbClr val="4D5D39"/>
                </a:solidFill>
                <a:latin typeface="Consolas" pitchFamily="34" charset="0"/>
                <a:ea typeface="Microsoft YaHei" pitchFamily="34" charset="-122"/>
                <a:cs typeface="Consolas" pitchFamily="34" charset="-120"/>
              </a:rPr>
              <a:t>2030</a:t>
            </a:r>
            <a:endParaRPr lang="en-US" sz="825" dirty="0">
              <a:latin typeface="Consolas" pitchFamily="34" charset="0"/>
              <a:ea typeface="Microsoft YaHei" pitchFamily="34" charset="-122"/>
              <a:cs typeface="Consolas" pitchFamily="34" charset="-120"/>
            </a:endParaRPr>
          </a:p>
        </p:txBody>
      </p:sp>
      <p:sp>
        <p:nvSpPr>
          <p:cNvPr id="21" name="Shape 19"/>
          <p:cNvSpPr/>
          <p:nvPr/>
        </p:nvSpPr>
        <p:spPr>
          <a:xfrm>
            <a:off x="10263188" y="295275"/>
            <a:ext cx="95250" cy="95250"/>
          </a:xfrm>
          <a:prstGeom prst="ellipse">
            <a:avLst/>
          </a:prstGeom>
          <a:solidFill>
            <a:srgbClr val="4D5D39"/>
          </a:solidFill>
          <a:ln w="14288">
            <a:solidFill>
              <a:srgbClr val="4D5D39"/>
            </a:solidFill>
            <a:prstDash val="solid"/>
          </a:ln>
        </p:spPr>
      </p:sp>
      <p:sp>
        <p:nvSpPr>
          <p:cNvPr id="22" name="Text 20"/>
          <p:cNvSpPr/>
          <p:nvPr/>
        </p:nvSpPr>
        <p:spPr>
          <a:xfrm>
            <a:off x="8429625" y="148870"/>
            <a:ext cx="3762375" cy="125730"/>
          </a:xfrm>
          <a:prstGeom prst="rect">
            <a:avLst/>
          </a:prstGeom>
          <a:noFill/>
          <a:ln/>
        </p:spPr>
        <p:txBody>
          <a:bodyPr wrap="none" lIns="0" tIns="0" rIns="0" bIns="0" rtlCol="0" anchor="t"/>
          <a:lstStyle/>
          <a:p>
            <a:pPr algn="ctr" indent="0" marL="0">
              <a:buNone/>
            </a:pPr>
            <a:r>
              <a:rPr lang="en-US" sz="825" b="1" dirty="0">
                <a:solidFill>
                  <a:srgbClr val="4D5D39"/>
                </a:solidFill>
                <a:latin typeface="Consolas" pitchFamily="34" charset="0"/>
                <a:ea typeface="Microsoft YaHei" pitchFamily="34" charset="-122"/>
                <a:cs typeface="Consolas" pitchFamily="34" charset="-120"/>
              </a:rPr>
              <a:t>2031</a:t>
            </a:r>
            <a:endParaRPr lang="en-US" sz="825" dirty="0">
              <a:latin typeface="Consolas" pitchFamily="34" charset="0"/>
              <a:ea typeface="Microsoft YaHei" pitchFamily="34" charset="-122"/>
              <a:cs typeface="Consolas" pitchFamily="34" charset="-120"/>
            </a:endParaRPr>
          </a:p>
        </p:txBody>
      </p:sp>
      <p:sp>
        <p:nvSpPr>
          <p:cNvPr id="23" name="Shape 21"/>
          <p:cNvSpPr/>
          <p:nvPr/>
        </p:nvSpPr>
        <p:spPr>
          <a:xfrm>
            <a:off x="10687050" y="295275"/>
            <a:ext cx="95250" cy="95250"/>
          </a:xfrm>
          <a:prstGeom prst="ellipse">
            <a:avLst/>
          </a:prstGeom>
          <a:solidFill>
            <a:srgbClr val="4D5D39"/>
          </a:solidFill>
          <a:ln w="14288">
            <a:solidFill>
              <a:srgbClr val="4D5D39"/>
            </a:solidFill>
            <a:prstDash val="solid"/>
          </a:ln>
        </p:spPr>
      </p:sp>
      <p:sp>
        <p:nvSpPr>
          <p:cNvPr id="24" name="Text 22"/>
          <p:cNvSpPr/>
          <p:nvPr/>
        </p:nvSpPr>
        <p:spPr>
          <a:xfrm>
            <a:off x="9277350" y="148870"/>
            <a:ext cx="2914650" cy="125730"/>
          </a:xfrm>
          <a:prstGeom prst="rect">
            <a:avLst/>
          </a:prstGeom>
          <a:noFill/>
          <a:ln/>
        </p:spPr>
        <p:txBody>
          <a:bodyPr wrap="none" lIns="0" tIns="0" rIns="0" bIns="0" rtlCol="0" anchor="t"/>
          <a:lstStyle/>
          <a:p>
            <a:pPr algn="ctr" indent="0" marL="0">
              <a:buNone/>
            </a:pPr>
            <a:r>
              <a:rPr lang="en-US" sz="825" b="1" dirty="0">
                <a:solidFill>
                  <a:srgbClr val="4D5D39"/>
                </a:solidFill>
                <a:latin typeface="Consolas" pitchFamily="34" charset="0"/>
                <a:ea typeface="Microsoft YaHei" pitchFamily="34" charset="-122"/>
                <a:cs typeface="Consolas" pitchFamily="34" charset="-120"/>
              </a:rPr>
              <a:t>2032</a:t>
            </a:r>
            <a:endParaRPr lang="en-US" sz="825" dirty="0">
              <a:latin typeface="Consolas" pitchFamily="34" charset="0"/>
              <a:ea typeface="Microsoft YaHei" pitchFamily="34" charset="-122"/>
              <a:cs typeface="Consolas" pitchFamily="34" charset="-120"/>
            </a:endParaRPr>
          </a:p>
        </p:txBody>
      </p:sp>
      <p:sp>
        <p:nvSpPr>
          <p:cNvPr id="25" name="Shape 23"/>
          <p:cNvSpPr/>
          <p:nvPr/>
        </p:nvSpPr>
        <p:spPr>
          <a:xfrm>
            <a:off x="11110913" y="295275"/>
            <a:ext cx="95250" cy="95250"/>
          </a:xfrm>
          <a:prstGeom prst="ellipse">
            <a:avLst/>
          </a:prstGeom>
          <a:solidFill>
            <a:srgbClr val="4D5D39"/>
          </a:solidFill>
          <a:ln w="14288">
            <a:solidFill>
              <a:srgbClr val="4D5D39"/>
            </a:solidFill>
            <a:prstDash val="solid"/>
          </a:ln>
        </p:spPr>
      </p:sp>
      <p:sp>
        <p:nvSpPr>
          <p:cNvPr id="26" name="Text 24"/>
          <p:cNvSpPr/>
          <p:nvPr/>
        </p:nvSpPr>
        <p:spPr>
          <a:xfrm>
            <a:off x="10125075" y="148870"/>
            <a:ext cx="2066925" cy="125730"/>
          </a:xfrm>
          <a:prstGeom prst="rect">
            <a:avLst/>
          </a:prstGeom>
          <a:noFill/>
          <a:ln/>
        </p:spPr>
        <p:txBody>
          <a:bodyPr wrap="none" lIns="0" tIns="0" rIns="0" bIns="0" rtlCol="0" anchor="t"/>
          <a:lstStyle/>
          <a:p>
            <a:pPr algn="ctr" indent="0" marL="0">
              <a:buNone/>
            </a:pPr>
            <a:r>
              <a:rPr lang="en-US" sz="825" b="1" dirty="0">
                <a:solidFill>
                  <a:srgbClr val="4D5D39"/>
                </a:solidFill>
                <a:latin typeface="Consolas" pitchFamily="34" charset="0"/>
                <a:ea typeface="Microsoft YaHei" pitchFamily="34" charset="-122"/>
                <a:cs typeface="Consolas" pitchFamily="34" charset="-120"/>
              </a:rPr>
              <a:t>2033</a:t>
            </a:r>
            <a:endParaRPr lang="en-US" sz="825" dirty="0">
              <a:latin typeface="Consolas" pitchFamily="34" charset="0"/>
              <a:ea typeface="Microsoft YaHei" pitchFamily="34" charset="-122"/>
              <a:cs typeface="Consolas" pitchFamily="34" charset="-120"/>
            </a:endParaRPr>
          </a:p>
        </p:txBody>
      </p:sp>
      <p:sp>
        <p:nvSpPr>
          <p:cNvPr id="27" name="Shape 25"/>
          <p:cNvSpPr/>
          <p:nvPr/>
        </p:nvSpPr>
        <p:spPr>
          <a:xfrm>
            <a:off x="11534775" y="295275"/>
            <a:ext cx="95250" cy="95250"/>
          </a:xfrm>
          <a:prstGeom prst="ellipse">
            <a:avLst/>
          </a:prstGeom>
          <a:solidFill>
            <a:srgbClr val="4D5D39"/>
          </a:solidFill>
          <a:ln w="14288">
            <a:solidFill>
              <a:srgbClr val="4D5D39"/>
            </a:solidFill>
            <a:prstDash val="solid"/>
          </a:ln>
        </p:spPr>
      </p:sp>
      <p:sp>
        <p:nvSpPr>
          <p:cNvPr id="28" name="Text 26"/>
          <p:cNvSpPr/>
          <p:nvPr/>
        </p:nvSpPr>
        <p:spPr>
          <a:xfrm>
            <a:off x="10972800" y="148870"/>
            <a:ext cx="1219200" cy="125730"/>
          </a:xfrm>
          <a:prstGeom prst="rect">
            <a:avLst/>
          </a:prstGeom>
          <a:noFill/>
          <a:ln/>
        </p:spPr>
        <p:txBody>
          <a:bodyPr wrap="none" lIns="0" tIns="0" rIns="0" bIns="0" rtlCol="0" anchor="t"/>
          <a:lstStyle/>
          <a:p>
            <a:pPr algn="ctr" indent="0" marL="0">
              <a:buNone/>
            </a:pPr>
            <a:r>
              <a:rPr lang="en-US" sz="825" b="1" dirty="0">
                <a:solidFill>
                  <a:srgbClr val="4D5D39"/>
                </a:solidFill>
                <a:latin typeface="Consolas" pitchFamily="34" charset="0"/>
                <a:ea typeface="Microsoft YaHei" pitchFamily="34" charset="-122"/>
                <a:cs typeface="Consolas" pitchFamily="34" charset="-120"/>
              </a:rPr>
              <a:t>2034</a:t>
            </a:r>
            <a:endParaRPr lang="en-US" sz="825" dirty="0">
              <a:latin typeface="Consolas" pitchFamily="34" charset="0"/>
              <a:ea typeface="Microsoft YaHei" pitchFamily="34" charset="-122"/>
              <a:cs typeface="Consolas" pitchFamily="34" charset="-120"/>
            </a:endParaRPr>
          </a:p>
        </p:txBody>
      </p:sp>
      <p:sp>
        <p:nvSpPr>
          <p:cNvPr id="29" name="Text 27"/>
          <p:cNvSpPr/>
          <p:nvPr/>
        </p:nvSpPr>
        <p:spPr>
          <a:xfrm>
            <a:off x="609600" y="1106221"/>
            <a:ext cx="11582400" cy="342900"/>
          </a:xfrm>
          <a:prstGeom prst="rect">
            <a:avLst/>
          </a:prstGeom>
          <a:noFill/>
          <a:ln/>
        </p:spPr>
        <p:txBody>
          <a:bodyPr wrap="none" lIns="0" tIns="0" rIns="0" bIns="0" rtlCol="0" anchor="t"/>
          <a:lstStyle/>
          <a:p>
            <a:pPr algn="l" indent="0" marL="0">
              <a:buNone/>
            </a:pPr>
            <a:r>
              <a:rPr lang="en-US" sz="2250" b="1" dirty="0">
                <a:solidFill>
                  <a:srgbClr val="2B2A22"/>
                </a:solidFill>
                <a:latin typeface="Microsoft YaHei" pitchFamily="34" charset="0"/>
                <a:ea typeface="Microsoft YaHei" pitchFamily="34" charset="-122"/>
                <a:cs typeface="Microsoft YaHei" pitchFamily="34" charset="-120"/>
              </a:rPr>
              <a:t>Fastest lever: verified data, aluminium to €14/t</a:t>
            </a:r>
            <a:endParaRPr lang="en-US" sz="2250" dirty="0">
              <a:latin typeface="Microsoft YaHei" pitchFamily="34" charset="0"/>
              <a:ea typeface="Microsoft YaHei" pitchFamily="34" charset="-122"/>
              <a:cs typeface="Microsoft YaHei" pitchFamily="34" charset="-120"/>
            </a:endParaRPr>
          </a:p>
        </p:txBody>
      </p:sp>
      <p:sp>
        <p:nvSpPr>
          <p:cNvPr id="30" name="Shape 28"/>
          <p:cNvSpPr/>
          <p:nvPr/>
        </p:nvSpPr>
        <p:spPr>
          <a:xfrm>
            <a:off x="609600" y="1581150"/>
            <a:ext cx="10972800" cy="9525"/>
          </a:xfrm>
          <a:prstGeom prst="rect">
            <a:avLst/>
          </a:prstGeom>
          <a:solidFill>
            <a:srgbClr val="D8D0BC"/>
          </a:solidFill>
          <a:ln/>
        </p:spPr>
      </p:sp>
      <p:sp>
        <p:nvSpPr>
          <p:cNvPr id="31" name="Text 29"/>
          <p:cNvSpPr/>
          <p:nvPr/>
        </p:nvSpPr>
        <p:spPr>
          <a:xfrm>
            <a:off x="609600" y="1890650"/>
            <a:ext cx="11582400" cy="148590"/>
          </a:xfrm>
          <a:prstGeom prst="rect">
            <a:avLst/>
          </a:prstGeom>
          <a:noFill/>
          <a:ln/>
        </p:spPr>
        <p:txBody>
          <a:bodyPr wrap="none" lIns="0" tIns="0" rIns="0" bIns="0" rtlCol="0" anchor="t"/>
          <a:lstStyle/>
          <a:p>
            <a:pPr algn="l" indent="0" marL="0">
              <a:buNone/>
            </a:pPr>
            <a:r>
              <a:rPr lang="en-US" sz="975" b="1" dirty="0">
                <a:solidFill>
                  <a:srgbClr val="2B2A22"/>
                </a:solidFill>
                <a:latin typeface="Microsoft YaHei" pitchFamily="34" charset="0"/>
                <a:ea typeface="Microsoft YaHei" pitchFamily="34" charset="-122"/>
                <a:cs typeface="Microsoft YaHei" pitchFamily="34" charset="-120"/>
              </a:rPr>
              <a:t>Unwrought aluminium, cost per tonne (€)</a:t>
            </a:r>
            <a:endParaRPr lang="en-US" sz="975" dirty="0">
              <a:latin typeface="Microsoft YaHei" pitchFamily="34" charset="0"/>
              <a:ea typeface="Microsoft YaHei" pitchFamily="34" charset="-122"/>
              <a:cs typeface="Microsoft YaHei" pitchFamily="34" charset="-120"/>
            </a:endParaRPr>
          </a:p>
        </p:txBody>
      </p:sp>
      <p:sp>
        <p:nvSpPr>
          <p:cNvPr id="32" name="Shape 30"/>
          <p:cNvSpPr/>
          <p:nvPr/>
        </p:nvSpPr>
        <p:spPr>
          <a:xfrm>
            <a:off x="3587867" y="1905000"/>
            <a:ext cx="114300" cy="114300"/>
          </a:xfrm>
          <a:prstGeom prst="rect">
            <a:avLst/>
          </a:prstGeom>
          <a:solidFill>
            <a:srgbClr val="C9BFA8"/>
          </a:solidFill>
          <a:ln/>
        </p:spPr>
      </p:sp>
      <p:sp>
        <p:nvSpPr>
          <p:cNvPr id="33" name="Text 31"/>
          <p:cNvSpPr/>
          <p:nvPr/>
        </p:nvSpPr>
        <p:spPr>
          <a:xfrm>
            <a:off x="3759317" y="1899814"/>
            <a:ext cx="8432683"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Default path</a:t>
            </a:r>
            <a:endParaRPr lang="en-US" sz="900" dirty="0">
              <a:latin typeface="Microsoft YaHei" pitchFamily="34" charset="0"/>
              <a:ea typeface="Microsoft YaHei" pitchFamily="34" charset="-122"/>
              <a:cs typeface="Microsoft YaHei" pitchFamily="34" charset="-120"/>
            </a:endParaRPr>
          </a:p>
        </p:txBody>
      </p:sp>
      <p:sp>
        <p:nvSpPr>
          <p:cNvPr id="34" name="Shape 32"/>
          <p:cNvSpPr/>
          <p:nvPr/>
        </p:nvSpPr>
        <p:spPr>
          <a:xfrm>
            <a:off x="4669030" y="1905000"/>
            <a:ext cx="114300" cy="114300"/>
          </a:xfrm>
          <a:prstGeom prst="rect">
            <a:avLst/>
          </a:prstGeom>
          <a:solidFill>
            <a:srgbClr val="4D5D39"/>
          </a:solidFill>
          <a:ln/>
        </p:spPr>
      </p:sp>
      <p:sp>
        <p:nvSpPr>
          <p:cNvPr id="35" name="Text 33"/>
          <p:cNvSpPr/>
          <p:nvPr/>
        </p:nvSpPr>
        <p:spPr>
          <a:xfrm>
            <a:off x="4840480" y="1899814"/>
            <a:ext cx="7351520"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Actual at 1.57</a:t>
            </a:r>
            <a:endParaRPr lang="en-US" sz="900" dirty="0">
              <a:latin typeface="Microsoft YaHei" pitchFamily="34" charset="0"/>
              <a:ea typeface="Microsoft YaHei" pitchFamily="34" charset="-122"/>
              <a:cs typeface="Microsoft YaHei" pitchFamily="34" charset="-120"/>
            </a:endParaRPr>
          </a:p>
        </p:txBody>
      </p:sp>
      <p:sp>
        <p:nvSpPr>
          <p:cNvPr id="36" name="Shape 34"/>
          <p:cNvSpPr/>
          <p:nvPr/>
        </p:nvSpPr>
        <p:spPr>
          <a:xfrm>
            <a:off x="476250" y="5143500"/>
            <a:ext cx="6419850" cy="0"/>
          </a:xfrm>
          <a:prstGeom prst="line">
            <a:avLst/>
          </a:prstGeom>
          <a:noFill/>
          <a:ln w="14288">
            <a:solidFill>
              <a:srgbClr val="2B2A22"/>
            </a:solidFill>
            <a:prstDash val="solid"/>
          </a:ln>
        </p:spPr>
      </p:sp>
      <p:sp>
        <p:nvSpPr>
          <p:cNvPr id="37" name="Shape 35"/>
          <p:cNvSpPr/>
          <p:nvPr/>
        </p:nvSpPr>
        <p:spPr>
          <a:xfrm>
            <a:off x="857250" y="3701920"/>
            <a:ext cx="419100" cy="1441580"/>
          </a:xfrm>
          <a:prstGeom prst="roundRect">
            <a:avLst>
              <a:gd name="adj" fmla="val 4545"/>
            </a:avLst>
          </a:prstGeom>
          <a:solidFill>
            <a:srgbClr val="C9BFA8"/>
          </a:solidFill>
          <a:ln/>
        </p:spPr>
      </p:sp>
      <p:sp>
        <p:nvSpPr>
          <p:cNvPr id="38" name="Text 36"/>
          <p:cNvSpPr/>
          <p:nvPr/>
        </p:nvSpPr>
        <p:spPr>
          <a:xfrm>
            <a:off x="0" y="3508980"/>
            <a:ext cx="2133600" cy="148590"/>
          </a:xfrm>
          <a:prstGeom prst="rect">
            <a:avLst/>
          </a:prstGeom>
          <a:noFill/>
          <a:ln/>
        </p:spPr>
        <p:txBody>
          <a:bodyPr wrap="none" lIns="0" tIns="0" rIns="0" bIns="0" rtlCol="0" anchor="t"/>
          <a:lstStyle/>
          <a:p>
            <a:pPr algn="ctr" indent="0" marL="0">
              <a:buNone/>
            </a:pPr>
            <a:r>
              <a:rPr lang="en-US" sz="975" dirty="0">
                <a:solidFill>
                  <a:srgbClr val="656155"/>
                </a:solidFill>
                <a:latin typeface="Consolas" pitchFamily="34" charset="0"/>
                <a:ea typeface="Microsoft YaHei" pitchFamily="34" charset="-122"/>
                <a:cs typeface="Consolas" pitchFamily="34" charset="-120"/>
              </a:rPr>
              <a:t>144</a:t>
            </a:r>
            <a:endParaRPr lang="en-US" sz="975" dirty="0">
              <a:latin typeface="Consolas" pitchFamily="34" charset="0"/>
              <a:ea typeface="Microsoft YaHei" pitchFamily="34" charset="-122"/>
              <a:cs typeface="Consolas" pitchFamily="34" charset="-120"/>
            </a:endParaRPr>
          </a:p>
        </p:txBody>
      </p:sp>
      <p:sp>
        <p:nvSpPr>
          <p:cNvPr id="39" name="Shape 37"/>
          <p:cNvSpPr/>
          <p:nvPr/>
        </p:nvSpPr>
        <p:spPr>
          <a:xfrm>
            <a:off x="1333500" y="5003346"/>
            <a:ext cx="419100" cy="140154"/>
          </a:xfrm>
          <a:prstGeom prst="roundRect">
            <a:avLst>
              <a:gd name="adj" fmla="val 13592"/>
            </a:avLst>
          </a:prstGeom>
          <a:solidFill>
            <a:srgbClr val="4D5D39"/>
          </a:solidFill>
          <a:ln/>
        </p:spPr>
      </p:sp>
      <p:sp>
        <p:nvSpPr>
          <p:cNvPr id="40" name="Text 38"/>
          <p:cNvSpPr/>
          <p:nvPr/>
        </p:nvSpPr>
        <p:spPr>
          <a:xfrm>
            <a:off x="0" y="4801426"/>
            <a:ext cx="3086100" cy="160020"/>
          </a:xfrm>
          <a:prstGeom prst="rect">
            <a:avLst/>
          </a:prstGeom>
          <a:noFill/>
          <a:ln/>
        </p:spPr>
        <p:txBody>
          <a:bodyPr wrap="none" lIns="0" tIns="0" rIns="0" bIns="0" rtlCol="0" anchor="t"/>
          <a:lstStyle/>
          <a:p>
            <a:pPr algn="ctr" indent="0" marL="0">
              <a:buNone/>
            </a:pPr>
            <a:r>
              <a:rPr lang="en-US" sz="1050" b="1" dirty="0">
                <a:solidFill>
                  <a:srgbClr val="4D5D39"/>
                </a:solidFill>
                <a:latin typeface="Consolas" pitchFamily="34" charset="0"/>
                <a:ea typeface="Microsoft YaHei" pitchFamily="34" charset="-122"/>
                <a:cs typeface="Consolas" pitchFamily="34" charset="-120"/>
              </a:rPr>
              <a:t>14</a:t>
            </a:r>
            <a:endParaRPr lang="en-US" sz="1050" dirty="0">
              <a:latin typeface="Consolas" pitchFamily="34" charset="0"/>
              <a:ea typeface="Microsoft YaHei" pitchFamily="34" charset="-122"/>
              <a:cs typeface="Consolas" pitchFamily="34" charset="-120"/>
            </a:endParaRPr>
          </a:p>
        </p:txBody>
      </p:sp>
      <p:sp>
        <p:nvSpPr>
          <p:cNvPr id="41" name="Text 39"/>
          <p:cNvSpPr/>
          <p:nvPr/>
        </p:nvSpPr>
        <p:spPr>
          <a:xfrm>
            <a:off x="0" y="5236310"/>
            <a:ext cx="2609850" cy="148590"/>
          </a:xfrm>
          <a:prstGeom prst="rect">
            <a:avLst/>
          </a:prstGeom>
          <a:noFill/>
          <a:ln/>
        </p:spPr>
        <p:txBody>
          <a:bodyPr wrap="none" lIns="0" tIns="0" rIns="0" bIns="0" rtlCol="0" anchor="t"/>
          <a:lstStyle/>
          <a:p>
            <a:pPr algn="ctr" indent="0" marL="0">
              <a:buNone/>
            </a:pPr>
            <a:r>
              <a:rPr lang="en-US" sz="975" dirty="0">
                <a:solidFill>
                  <a:srgbClr val="2B2A22"/>
                </a:solidFill>
                <a:latin typeface="Consolas" pitchFamily="34" charset="0"/>
                <a:ea typeface="Microsoft YaHei" pitchFamily="34" charset="-122"/>
                <a:cs typeface="Consolas" pitchFamily="34" charset="-120"/>
              </a:rPr>
              <a:t>2026</a:t>
            </a:r>
            <a:endParaRPr lang="en-US" sz="975" dirty="0">
              <a:latin typeface="Consolas" pitchFamily="34" charset="0"/>
              <a:ea typeface="Microsoft YaHei" pitchFamily="34" charset="-122"/>
              <a:cs typeface="Consolas" pitchFamily="34" charset="-120"/>
            </a:endParaRPr>
          </a:p>
        </p:txBody>
      </p:sp>
      <p:sp>
        <p:nvSpPr>
          <p:cNvPr id="42" name="Shape 40"/>
          <p:cNvSpPr/>
          <p:nvPr/>
        </p:nvSpPr>
        <p:spPr>
          <a:xfrm>
            <a:off x="2057400" y="3451646"/>
            <a:ext cx="419100" cy="1691854"/>
          </a:xfrm>
          <a:prstGeom prst="roundRect">
            <a:avLst>
              <a:gd name="adj" fmla="val 4545"/>
            </a:avLst>
          </a:prstGeom>
          <a:solidFill>
            <a:srgbClr val="C9BFA8"/>
          </a:solidFill>
          <a:ln/>
        </p:spPr>
      </p:sp>
      <p:sp>
        <p:nvSpPr>
          <p:cNvPr id="43" name="Text 41"/>
          <p:cNvSpPr/>
          <p:nvPr/>
        </p:nvSpPr>
        <p:spPr>
          <a:xfrm>
            <a:off x="0" y="3258706"/>
            <a:ext cx="4533900" cy="148590"/>
          </a:xfrm>
          <a:prstGeom prst="rect">
            <a:avLst/>
          </a:prstGeom>
          <a:noFill/>
          <a:ln/>
        </p:spPr>
        <p:txBody>
          <a:bodyPr wrap="none" lIns="0" tIns="0" rIns="0" bIns="0" rtlCol="0" anchor="t"/>
          <a:lstStyle/>
          <a:p>
            <a:pPr algn="ctr" indent="0" marL="0">
              <a:buNone/>
            </a:pPr>
            <a:r>
              <a:rPr lang="en-US" sz="975" dirty="0">
                <a:solidFill>
                  <a:srgbClr val="656155"/>
                </a:solidFill>
                <a:latin typeface="Consolas" pitchFamily="34" charset="0"/>
                <a:ea typeface="Microsoft YaHei" pitchFamily="34" charset="-122"/>
                <a:cs typeface="Consolas" pitchFamily="34" charset="-120"/>
              </a:rPr>
              <a:t>169</a:t>
            </a:r>
            <a:endParaRPr lang="en-US" sz="975" dirty="0">
              <a:latin typeface="Consolas" pitchFamily="34" charset="0"/>
              <a:ea typeface="Microsoft YaHei" pitchFamily="34" charset="-122"/>
              <a:cs typeface="Consolas" pitchFamily="34" charset="-120"/>
            </a:endParaRPr>
          </a:p>
        </p:txBody>
      </p:sp>
      <p:sp>
        <p:nvSpPr>
          <p:cNvPr id="44" name="Shape 42"/>
          <p:cNvSpPr/>
          <p:nvPr/>
        </p:nvSpPr>
        <p:spPr>
          <a:xfrm>
            <a:off x="2533650" y="4983324"/>
            <a:ext cx="419100" cy="160176"/>
          </a:xfrm>
          <a:prstGeom prst="roundRect">
            <a:avLst>
              <a:gd name="adj" fmla="val 11893"/>
            </a:avLst>
          </a:prstGeom>
          <a:solidFill>
            <a:srgbClr val="4D5D39"/>
          </a:solidFill>
          <a:ln/>
        </p:spPr>
      </p:sp>
      <p:sp>
        <p:nvSpPr>
          <p:cNvPr id="45" name="Text 43"/>
          <p:cNvSpPr/>
          <p:nvPr/>
        </p:nvSpPr>
        <p:spPr>
          <a:xfrm>
            <a:off x="0" y="4790384"/>
            <a:ext cx="5486400" cy="148590"/>
          </a:xfrm>
          <a:prstGeom prst="rect">
            <a:avLst/>
          </a:prstGeom>
          <a:noFill/>
          <a:ln/>
        </p:spPr>
        <p:txBody>
          <a:bodyPr wrap="none" lIns="0" tIns="0" rIns="0" bIns="0" rtlCol="0" anchor="t"/>
          <a:lstStyle/>
          <a:p>
            <a:pPr algn="ctr" indent="0" marL="0">
              <a:buNone/>
            </a:pPr>
            <a:r>
              <a:rPr lang="en-US" sz="975" b="1" dirty="0">
                <a:solidFill>
                  <a:srgbClr val="4D5D39"/>
                </a:solidFill>
                <a:latin typeface="Consolas" pitchFamily="34" charset="0"/>
                <a:ea typeface="Microsoft YaHei" pitchFamily="34" charset="-122"/>
                <a:cs typeface="Consolas" pitchFamily="34" charset="-120"/>
              </a:rPr>
              <a:t>16</a:t>
            </a:r>
            <a:endParaRPr lang="en-US" sz="975" dirty="0">
              <a:latin typeface="Consolas" pitchFamily="34" charset="0"/>
              <a:ea typeface="Microsoft YaHei" pitchFamily="34" charset="-122"/>
              <a:cs typeface="Consolas" pitchFamily="34" charset="-120"/>
            </a:endParaRPr>
          </a:p>
        </p:txBody>
      </p:sp>
      <p:sp>
        <p:nvSpPr>
          <p:cNvPr id="46" name="Text 44"/>
          <p:cNvSpPr/>
          <p:nvPr/>
        </p:nvSpPr>
        <p:spPr>
          <a:xfrm>
            <a:off x="0" y="5236310"/>
            <a:ext cx="5010150" cy="148590"/>
          </a:xfrm>
          <a:prstGeom prst="rect">
            <a:avLst/>
          </a:prstGeom>
          <a:noFill/>
          <a:ln/>
        </p:spPr>
        <p:txBody>
          <a:bodyPr wrap="none" lIns="0" tIns="0" rIns="0" bIns="0" rtlCol="0" anchor="t"/>
          <a:lstStyle/>
          <a:p>
            <a:pPr algn="ctr" indent="0" marL="0">
              <a:buNone/>
            </a:pPr>
            <a:r>
              <a:rPr lang="en-US" sz="975" dirty="0">
                <a:solidFill>
                  <a:srgbClr val="2B2A22"/>
                </a:solidFill>
                <a:latin typeface="Consolas" pitchFamily="34" charset="0"/>
                <a:ea typeface="Microsoft YaHei" pitchFamily="34" charset="-122"/>
                <a:cs typeface="Consolas" pitchFamily="34" charset="-120"/>
              </a:rPr>
              <a:t>2027</a:t>
            </a:r>
            <a:endParaRPr lang="en-US" sz="975" dirty="0">
              <a:latin typeface="Consolas" pitchFamily="34" charset="0"/>
              <a:ea typeface="Microsoft YaHei" pitchFamily="34" charset="-122"/>
              <a:cs typeface="Consolas" pitchFamily="34" charset="-120"/>
            </a:endParaRPr>
          </a:p>
        </p:txBody>
      </p:sp>
      <p:sp>
        <p:nvSpPr>
          <p:cNvPr id="47" name="Shape 45"/>
          <p:cNvSpPr/>
          <p:nvPr/>
        </p:nvSpPr>
        <p:spPr>
          <a:xfrm>
            <a:off x="3257550" y="3171339"/>
            <a:ext cx="419100" cy="1972161"/>
          </a:xfrm>
          <a:prstGeom prst="roundRect">
            <a:avLst>
              <a:gd name="adj" fmla="val 4545"/>
            </a:avLst>
          </a:prstGeom>
          <a:solidFill>
            <a:srgbClr val="C9BFA8"/>
          </a:solidFill>
          <a:ln/>
        </p:spPr>
      </p:sp>
      <p:sp>
        <p:nvSpPr>
          <p:cNvPr id="48" name="Text 46"/>
          <p:cNvSpPr/>
          <p:nvPr/>
        </p:nvSpPr>
        <p:spPr>
          <a:xfrm>
            <a:off x="0" y="2978399"/>
            <a:ext cx="6934200" cy="148590"/>
          </a:xfrm>
          <a:prstGeom prst="rect">
            <a:avLst/>
          </a:prstGeom>
          <a:noFill/>
          <a:ln/>
        </p:spPr>
        <p:txBody>
          <a:bodyPr wrap="none" lIns="0" tIns="0" rIns="0" bIns="0" rtlCol="0" anchor="t"/>
          <a:lstStyle/>
          <a:p>
            <a:pPr algn="ctr" indent="0" marL="0">
              <a:buNone/>
            </a:pPr>
            <a:r>
              <a:rPr lang="en-US" sz="975" dirty="0">
                <a:solidFill>
                  <a:srgbClr val="656155"/>
                </a:solidFill>
                <a:latin typeface="Consolas" pitchFamily="34" charset="0"/>
                <a:ea typeface="Microsoft YaHei" pitchFamily="34" charset="-122"/>
                <a:cs typeface="Consolas" pitchFamily="34" charset="-120"/>
              </a:rPr>
              <a:t>197</a:t>
            </a:r>
            <a:endParaRPr lang="en-US" sz="975" dirty="0">
              <a:latin typeface="Consolas" pitchFamily="34" charset="0"/>
              <a:ea typeface="Microsoft YaHei" pitchFamily="34" charset="-122"/>
              <a:cs typeface="Consolas" pitchFamily="34" charset="-120"/>
            </a:endParaRPr>
          </a:p>
        </p:txBody>
      </p:sp>
      <p:sp>
        <p:nvSpPr>
          <p:cNvPr id="49" name="Shape 47"/>
          <p:cNvSpPr/>
          <p:nvPr/>
        </p:nvSpPr>
        <p:spPr>
          <a:xfrm>
            <a:off x="3733800" y="4923259"/>
            <a:ext cx="419100" cy="220241"/>
          </a:xfrm>
          <a:prstGeom prst="roundRect">
            <a:avLst>
              <a:gd name="adj" fmla="val 8650"/>
            </a:avLst>
          </a:prstGeom>
          <a:solidFill>
            <a:srgbClr val="4D5D39"/>
          </a:solidFill>
          <a:ln/>
        </p:spPr>
      </p:sp>
      <p:sp>
        <p:nvSpPr>
          <p:cNvPr id="50" name="Text 48"/>
          <p:cNvSpPr/>
          <p:nvPr/>
        </p:nvSpPr>
        <p:spPr>
          <a:xfrm>
            <a:off x="0" y="4730318"/>
            <a:ext cx="7886700" cy="148590"/>
          </a:xfrm>
          <a:prstGeom prst="rect">
            <a:avLst/>
          </a:prstGeom>
          <a:noFill/>
          <a:ln/>
        </p:spPr>
        <p:txBody>
          <a:bodyPr wrap="none" lIns="0" tIns="0" rIns="0" bIns="0" rtlCol="0" anchor="t"/>
          <a:lstStyle/>
          <a:p>
            <a:pPr algn="ctr" indent="0" marL="0">
              <a:buNone/>
            </a:pPr>
            <a:r>
              <a:rPr lang="en-US" sz="975" b="1" dirty="0">
                <a:solidFill>
                  <a:srgbClr val="4D5D39"/>
                </a:solidFill>
                <a:latin typeface="Consolas" pitchFamily="34" charset="0"/>
                <a:ea typeface="Microsoft YaHei" pitchFamily="34" charset="-122"/>
                <a:cs typeface="Consolas" pitchFamily="34" charset="-120"/>
              </a:rPr>
              <a:t>22</a:t>
            </a:r>
            <a:endParaRPr lang="en-US" sz="975" dirty="0">
              <a:latin typeface="Consolas" pitchFamily="34" charset="0"/>
              <a:ea typeface="Microsoft YaHei" pitchFamily="34" charset="-122"/>
              <a:cs typeface="Consolas" pitchFamily="34" charset="-120"/>
            </a:endParaRPr>
          </a:p>
        </p:txBody>
      </p:sp>
      <p:sp>
        <p:nvSpPr>
          <p:cNvPr id="51" name="Text 49"/>
          <p:cNvSpPr/>
          <p:nvPr/>
        </p:nvSpPr>
        <p:spPr>
          <a:xfrm>
            <a:off x="0" y="5236310"/>
            <a:ext cx="7410450" cy="148590"/>
          </a:xfrm>
          <a:prstGeom prst="rect">
            <a:avLst/>
          </a:prstGeom>
          <a:noFill/>
          <a:ln/>
        </p:spPr>
        <p:txBody>
          <a:bodyPr wrap="none" lIns="0" tIns="0" rIns="0" bIns="0" rtlCol="0" anchor="t"/>
          <a:lstStyle/>
          <a:p>
            <a:pPr algn="ctr" indent="0" marL="0">
              <a:buNone/>
            </a:pPr>
            <a:r>
              <a:rPr lang="en-US" sz="975" dirty="0">
                <a:solidFill>
                  <a:srgbClr val="2B2A22"/>
                </a:solidFill>
                <a:latin typeface="Consolas" pitchFamily="34" charset="0"/>
                <a:ea typeface="Microsoft YaHei" pitchFamily="34" charset="-122"/>
                <a:cs typeface="Consolas" pitchFamily="34" charset="-120"/>
              </a:rPr>
              <a:t>2028</a:t>
            </a:r>
            <a:endParaRPr lang="en-US" sz="975" dirty="0">
              <a:latin typeface="Consolas" pitchFamily="34" charset="0"/>
              <a:ea typeface="Microsoft YaHei" pitchFamily="34" charset="-122"/>
              <a:cs typeface="Consolas" pitchFamily="34" charset="-120"/>
            </a:endParaRPr>
          </a:p>
        </p:txBody>
      </p:sp>
      <p:sp>
        <p:nvSpPr>
          <p:cNvPr id="52" name="Shape 50"/>
          <p:cNvSpPr/>
          <p:nvPr/>
        </p:nvSpPr>
        <p:spPr>
          <a:xfrm>
            <a:off x="4457700" y="2750878"/>
            <a:ext cx="419100" cy="2392622"/>
          </a:xfrm>
          <a:prstGeom prst="roundRect">
            <a:avLst>
              <a:gd name="adj" fmla="val 4545"/>
            </a:avLst>
          </a:prstGeom>
          <a:solidFill>
            <a:srgbClr val="C9BFA8"/>
          </a:solidFill>
          <a:ln/>
        </p:spPr>
      </p:sp>
      <p:sp>
        <p:nvSpPr>
          <p:cNvPr id="53" name="Text 51"/>
          <p:cNvSpPr/>
          <p:nvPr/>
        </p:nvSpPr>
        <p:spPr>
          <a:xfrm>
            <a:off x="0" y="2557938"/>
            <a:ext cx="9334500" cy="148590"/>
          </a:xfrm>
          <a:prstGeom prst="rect">
            <a:avLst/>
          </a:prstGeom>
          <a:noFill/>
          <a:ln/>
        </p:spPr>
        <p:txBody>
          <a:bodyPr wrap="none" lIns="0" tIns="0" rIns="0" bIns="0" rtlCol="0" anchor="t"/>
          <a:lstStyle/>
          <a:p>
            <a:pPr algn="ctr" indent="0" marL="0">
              <a:buNone/>
            </a:pPr>
            <a:r>
              <a:rPr lang="en-US" sz="975" dirty="0">
                <a:solidFill>
                  <a:srgbClr val="656155"/>
                </a:solidFill>
                <a:latin typeface="Consolas" pitchFamily="34" charset="0"/>
                <a:ea typeface="Microsoft YaHei" pitchFamily="34" charset="-122"/>
                <a:cs typeface="Consolas" pitchFamily="34" charset="-120"/>
              </a:rPr>
              <a:t>239</a:t>
            </a:r>
            <a:endParaRPr lang="en-US" sz="975" dirty="0">
              <a:latin typeface="Consolas" pitchFamily="34" charset="0"/>
              <a:ea typeface="Microsoft YaHei" pitchFamily="34" charset="-122"/>
              <a:cs typeface="Consolas" pitchFamily="34" charset="-120"/>
            </a:endParaRPr>
          </a:p>
        </p:txBody>
      </p:sp>
      <p:sp>
        <p:nvSpPr>
          <p:cNvPr id="54" name="Shape 52"/>
          <p:cNvSpPr/>
          <p:nvPr/>
        </p:nvSpPr>
        <p:spPr>
          <a:xfrm>
            <a:off x="4933950" y="4512809"/>
            <a:ext cx="419100" cy="630691"/>
          </a:xfrm>
          <a:prstGeom prst="roundRect">
            <a:avLst>
              <a:gd name="adj" fmla="val 4545"/>
            </a:avLst>
          </a:prstGeom>
          <a:solidFill>
            <a:srgbClr val="4D5D39"/>
          </a:solidFill>
          <a:ln/>
        </p:spPr>
      </p:sp>
      <p:sp>
        <p:nvSpPr>
          <p:cNvPr id="55" name="Text 53"/>
          <p:cNvSpPr/>
          <p:nvPr/>
        </p:nvSpPr>
        <p:spPr>
          <a:xfrm>
            <a:off x="0" y="4319868"/>
            <a:ext cx="10287000" cy="148590"/>
          </a:xfrm>
          <a:prstGeom prst="rect">
            <a:avLst/>
          </a:prstGeom>
          <a:noFill/>
          <a:ln/>
        </p:spPr>
        <p:txBody>
          <a:bodyPr wrap="none" lIns="0" tIns="0" rIns="0" bIns="0" rtlCol="0" anchor="t"/>
          <a:lstStyle/>
          <a:p>
            <a:pPr algn="ctr" indent="0" marL="0">
              <a:buNone/>
            </a:pPr>
            <a:r>
              <a:rPr lang="en-US" sz="975" b="1" dirty="0">
                <a:solidFill>
                  <a:srgbClr val="4D5D39"/>
                </a:solidFill>
                <a:latin typeface="Consolas" pitchFamily="34" charset="0"/>
                <a:ea typeface="Microsoft YaHei" pitchFamily="34" charset="-122"/>
                <a:cs typeface="Consolas" pitchFamily="34" charset="-120"/>
              </a:rPr>
              <a:t>63</a:t>
            </a:r>
            <a:endParaRPr lang="en-US" sz="975" dirty="0">
              <a:latin typeface="Consolas" pitchFamily="34" charset="0"/>
              <a:ea typeface="Microsoft YaHei" pitchFamily="34" charset="-122"/>
              <a:cs typeface="Consolas" pitchFamily="34" charset="-120"/>
            </a:endParaRPr>
          </a:p>
        </p:txBody>
      </p:sp>
      <p:sp>
        <p:nvSpPr>
          <p:cNvPr id="56" name="Text 54"/>
          <p:cNvSpPr/>
          <p:nvPr/>
        </p:nvSpPr>
        <p:spPr>
          <a:xfrm>
            <a:off x="0" y="5236310"/>
            <a:ext cx="9810750" cy="148590"/>
          </a:xfrm>
          <a:prstGeom prst="rect">
            <a:avLst/>
          </a:prstGeom>
          <a:noFill/>
          <a:ln/>
        </p:spPr>
        <p:txBody>
          <a:bodyPr wrap="none" lIns="0" tIns="0" rIns="0" bIns="0" rtlCol="0" anchor="t"/>
          <a:lstStyle/>
          <a:p>
            <a:pPr algn="ctr" indent="0" marL="0">
              <a:buNone/>
            </a:pPr>
            <a:r>
              <a:rPr lang="en-US" sz="975" dirty="0">
                <a:solidFill>
                  <a:srgbClr val="2B2A22"/>
                </a:solidFill>
                <a:latin typeface="Consolas" pitchFamily="34" charset="0"/>
                <a:ea typeface="Microsoft YaHei" pitchFamily="34" charset="-122"/>
                <a:cs typeface="Consolas" pitchFamily="34" charset="-120"/>
              </a:rPr>
              <a:t>2030</a:t>
            </a:r>
            <a:endParaRPr lang="en-US" sz="975" dirty="0">
              <a:latin typeface="Consolas" pitchFamily="34" charset="0"/>
              <a:ea typeface="Microsoft YaHei" pitchFamily="34" charset="-122"/>
              <a:cs typeface="Consolas" pitchFamily="34" charset="-120"/>
            </a:endParaRPr>
          </a:p>
        </p:txBody>
      </p:sp>
      <p:sp>
        <p:nvSpPr>
          <p:cNvPr id="57" name="Shape 55"/>
          <p:cNvSpPr/>
          <p:nvPr/>
        </p:nvSpPr>
        <p:spPr>
          <a:xfrm>
            <a:off x="5657850" y="2200275"/>
            <a:ext cx="419100" cy="2943225"/>
          </a:xfrm>
          <a:prstGeom prst="roundRect">
            <a:avLst>
              <a:gd name="adj" fmla="val 4545"/>
            </a:avLst>
          </a:prstGeom>
          <a:solidFill>
            <a:srgbClr val="C9BFA8"/>
          </a:solidFill>
          <a:ln/>
        </p:spPr>
      </p:sp>
      <p:sp>
        <p:nvSpPr>
          <p:cNvPr id="58" name="Text 56"/>
          <p:cNvSpPr/>
          <p:nvPr/>
        </p:nvSpPr>
        <p:spPr>
          <a:xfrm>
            <a:off x="0" y="2007335"/>
            <a:ext cx="11734800" cy="148590"/>
          </a:xfrm>
          <a:prstGeom prst="rect">
            <a:avLst/>
          </a:prstGeom>
          <a:noFill/>
          <a:ln/>
        </p:spPr>
        <p:txBody>
          <a:bodyPr wrap="none" lIns="0" tIns="0" rIns="0" bIns="0" rtlCol="0" anchor="t"/>
          <a:lstStyle/>
          <a:p>
            <a:pPr algn="ctr" indent="0" marL="0">
              <a:buNone/>
            </a:pPr>
            <a:r>
              <a:rPr lang="en-US" sz="975" dirty="0">
                <a:solidFill>
                  <a:srgbClr val="656155"/>
                </a:solidFill>
                <a:latin typeface="Consolas" pitchFamily="34" charset="0"/>
                <a:ea typeface="Microsoft YaHei" pitchFamily="34" charset="-122"/>
                <a:cs typeface="Consolas" pitchFamily="34" charset="-120"/>
              </a:rPr>
              <a:t>294</a:t>
            </a:r>
            <a:endParaRPr lang="en-US" sz="975" dirty="0">
              <a:latin typeface="Consolas" pitchFamily="34" charset="0"/>
              <a:ea typeface="Microsoft YaHei" pitchFamily="34" charset="-122"/>
              <a:cs typeface="Consolas" pitchFamily="34" charset="-120"/>
            </a:endParaRPr>
          </a:p>
        </p:txBody>
      </p:sp>
      <p:sp>
        <p:nvSpPr>
          <p:cNvPr id="59" name="Shape 57"/>
          <p:cNvSpPr/>
          <p:nvPr/>
        </p:nvSpPr>
        <p:spPr>
          <a:xfrm>
            <a:off x="6134100" y="3962206"/>
            <a:ext cx="419100" cy="1181294"/>
          </a:xfrm>
          <a:prstGeom prst="roundRect">
            <a:avLst>
              <a:gd name="adj" fmla="val 4545"/>
            </a:avLst>
          </a:prstGeom>
          <a:solidFill>
            <a:srgbClr val="4D5D39"/>
          </a:solidFill>
          <a:ln/>
        </p:spPr>
      </p:sp>
      <p:sp>
        <p:nvSpPr>
          <p:cNvPr id="60" name="Text 58"/>
          <p:cNvSpPr/>
          <p:nvPr/>
        </p:nvSpPr>
        <p:spPr>
          <a:xfrm>
            <a:off x="495300" y="3769265"/>
            <a:ext cx="11696700" cy="148590"/>
          </a:xfrm>
          <a:prstGeom prst="rect">
            <a:avLst/>
          </a:prstGeom>
          <a:noFill/>
          <a:ln/>
        </p:spPr>
        <p:txBody>
          <a:bodyPr wrap="none" lIns="0" tIns="0" rIns="0" bIns="0" rtlCol="0" anchor="t"/>
          <a:lstStyle/>
          <a:p>
            <a:pPr algn="ctr" indent="0" marL="0">
              <a:buNone/>
            </a:pPr>
            <a:r>
              <a:rPr lang="en-US" sz="975" b="1" dirty="0">
                <a:solidFill>
                  <a:srgbClr val="4D5D39"/>
                </a:solidFill>
                <a:latin typeface="Consolas" pitchFamily="34" charset="0"/>
                <a:ea typeface="Microsoft YaHei" pitchFamily="34" charset="-122"/>
                <a:cs typeface="Consolas" pitchFamily="34" charset="-120"/>
              </a:rPr>
              <a:t>118</a:t>
            </a:r>
            <a:endParaRPr lang="en-US" sz="975" dirty="0">
              <a:latin typeface="Consolas" pitchFamily="34" charset="0"/>
              <a:ea typeface="Microsoft YaHei" pitchFamily="34" charset="-122"/>
              <a:cs typeface="Consolas" pitchFamily="34" charset="-120"/>
            </a:endParaRPr>
          </a:p>
        </p:txBody>
      </p:sp>
      <p:sp>
        <p:nvSpPr>
          <p:cNvPr id="61" name="Text 59"/>
          <p:cNvSpPr/>
          <p:nvPr/>
        </p:nvSpPr>
        <p:spPr>
          <a:xfrm>
            <a:off x="19050" y="5236310"/>
            <a:ext cx="12172950" cy="148590"/>
          </a:xfrm>
          <a:prstGeom prst="rect">
            <a:avLst/>
          </a:prstGeom>
          <a:noFill/>
          <a:ln/>
        </p:spPr>
        <p:txBody>
          <a:bodyPr wrap="none" lIns="0" tIns="0" rIns="0" bIns="0" rtlCol="0" anchor="t"/>
          <a:lstStyle/>
          <a:p>
            <a:pPr algn="ctr" indent="0" marL="0">
              <a:buNone/>
            </a:pPr>
            <a:r>
              <a:rPr lang="en-US" sz="975" dirty="0">
                <a:solidFill>
                  <a:srgbClr val="2B2A22"/>
                </a:solidFill>
                <a:latin typeface="Consolas" pitchFamily="34" charset="0"/>
                <a:ea typeface="Microsoft YaHei" pitchFamily="34" charset="-122"/>
                <a:cs typeface="Consolas" pitchFamily="34" charset="-120"/>
              </a:rPr>
              <a:t>2034</a:t>
            </a:r>
            <a:endParaRPr lang="en-US" sz="975" dirty="0">
              <a:latin typeface="Consolas" pitchFamily="34" charset="0"/>
              <a:ea typeface="Microsoft YaHei" pitchFamily="34" charset="-122"/>
              <a:cs typeface="Consolas" pitchFamily="34" charset="-120"/>
            </a:endParaRPr>
          </a:p>
        </p:txBody>
      </p:sp>
      <p:sp>
        <p:nvSpPr>
          <p:cNvPr id="62" name="Shape 60"/>
          <p:cNvSpPr/>
          <p:nvPr/>
        </p:nvSpPr>
        <p:spPr>
          <a:xfrm>
            <a:off x="614363" y="5624513"/>
            <a:ext cx="2400300" cy="200025"/>
          </a:xfrm>
          <a:prstGeom prst="roundRect">
            <a:avLst>
              <a:gd name="adj" fmla="val 50000"/>
            </a:avLst>
          </a:prstGeom>
          <a:noFill/>
          <a:ln w="9525">
            <a:solidFill>
              <a:srgbClr val="B25E38"/>
            </a:solidFill>
            <a:prstDash val="solid"/>
          </a:ln>
        </p:spPr>
      </p:sp>
      <p:sp>
        <p:nvSpPr>
          <p:cNvPr id="63" name="Text 61"/>
          <p:cNvSpPr/>
          <p:nvPr/>
        </p:nvSpPr>
        <p:spPr>
          <a:xfrm>
            <a:off x="0" y="5662189"/>
            <a:ext cx="3629025" cy="137160"/>
          </a:xfrm>
          <a:prstGeom prst="rect">
            <a:avLst/>
          </a:prstGeom>
          <a:noFill/>
          <a:ln/>
        </p:spPr>
        <p:txBody>
          <a:bodyPr wrap="none" lIns="0" tIns="0" rIns="0" bIns="0" rtlCol="0" anchor="t"/>
          <a:lstStyle/>
          <a:p>
            <a:pPr algn="ctr" indent="0" marL="0">
              <a:buNone/>
            </a:pPr>
            <a:r>
              <a:rPr lang="en-US" sz="900" b="1" dirty="0">
                <a:solidFill>
                  <a:srgbClr val="9E5635"/>
                </a:solidFill>
                <a:latin typeface="Microsoft YaHei" pitchFamily="34" charset="0"/>
                <a:ea typeface="Microsoft YaHei" pitchFamily="34" charset="-122"/>
                <a:cs typeface="Microsoft YaHei" pitchFamily="34" charset="-120"/>
              </a:rPr>
              <a:t>A demo at €75.36, not a forecast</a:t>
            </a:r>
            <a:endParaRPr lang="en-US" sz="900" dirty="0">
              <a:latin typeface="Microsoft YaHei" pitchFamily="34" charset="0"/>
              <a:ea typeface="Microsoft YaHei" pitchFamily="34" charset="-122"/>
              <a:cs typeface="Microsoft YaHei" pitchFamily="34" charset="-120"/>
            </a:endParaRPr>
          </a:p>
        </p:txBody>
      </p:sp>
      <p:pic>
        <p:nvPicPr>
          <p:cNvPr id="64" name="Image 0" descr="preencoded.png">    </p:cNvPr>
          <p:cNvPicPr>
            <a:picLocks noChangeAspect="1"/>
          </p:cNvPicPr>
          <p:nvPr/>
        </p:nvPicPr>
        <p:blipFill>
          <a:blip r:embed="rId1"/>
          <a:srcRect l="0" r="0" t="7115" b="7115"/>
          <a:stretch/>
        </p:blipFill>
        <p:spPr>
          <a:xfrm>
            <a:off x="7239000" y="1866900"/>
            <a:ext cx="4343400" cy="2095500"/>
          </a:xfrm>
          <a:prstGeom prst="rect">
            <a:avLst/>
          </a:prstGeom>
        </p:spPr>
      </p:pic>
      <p:sp>
        <p:nvSpPr>
          <p:cNvPr id="65" name="Text 62"/>
          <p:cNvSpPr/>
          <p:nvPr/>
        </p:nvSpPr>
        <p:spPr>
          <a:xfrm>
            <a:off x="7239000" y="4042939"/>
            <a:ext cx="4953000" cy="137160"/>
          </a:xfrm>
          <a:prstGeom prst="rect">
            <a:avLst/>
          </a:prstGeom>
          <a:noFill/>
          <a:ln/>
        </p:spPr>
        <p:txBody>
          <a:bodyPr wrap="none" lIns="0" tIns="0" rIns="0" bIns="0" rtlCol="0" anchor="t"/>
          <a:lstStyle/>
          <a:p>
            <a:pPr algn="l" indent="0" marL="0">
              <a:buNone/>
            </a:pPr>
            <a:r>
              <a:rPr lang="en-US" sz="900" i="1" dirty="0">
                <a:solidFill>
                  <a:srgbClr val="656155"/>
                </a:solidFill>
                <a:latin typeface="Microsoft YaHei" pitchFamily="34" charset="0"/>
                <a:ea typeface="Microsoft YaHei" pitchFamily="34" charset="-122"/>
                <a:cs typeface="Microsoft YaHei" pitchFamily="34" charset="-120"/>
              </a:rPr>
              <a:t>Illustration: primary aluminium ingots (AI-generated)</a:t>
            </a:r>
            <a:endParaRPr lang="en-US" sz="900" dirty="0">
              <a:latin typeface="Microsoft YaHei" pitchFamily="34" charset="0"/>
              <a:ea typeface="Microsoft YaHei" pitchFamily="34" charset="-122"/>
              <a:cs typeface="Microsoft YaHei" pitchFamily="34" charset="-120"/>
            </a:endParaRPr>
          </a:p>
        </p:txBody>
      </p:sp>
      <p:sp>
        <p:nvSpPr>
          <p:cNvPr id="66" name="Shape 63"/>
          <p:cNvSpPr/>
          <p:nvPr/>
        </p:nvSpPr>
        <p:spPr>
          <a:xfrm>
            <a:off x="7246144" y="4236244"/>
            <a:ext cx="4329113" cy="1624013"/>
          </a:xfrm>
          <a:prstGeom prst="roundRect">
            <a:avLst>
              <a:gd name="adj" fmla="val 3519"/>
            </a:avLst>
          </a:prstGeom>
          <a:solidFill>
            <a:srgbClr val="F7F3E8"/>
          </a:solidFill>
          <a:ln w="14288">
            <a:solidFill>
              <a:srgbClr val="B25E38"/>
            </a:solidFill>
            <a:prstDash val="solid"/>
          </a:ln>
        </p:spPr>
      </p:sp>
      <p:sp>
        <p:nvSpPr>
          <p:cNvPr id="67" name="Shape 64"/>
          <p:cNvSpPr/>
          <p:nvPr/>
        </p:nvSpPr>
        <p:spPr>
          <a:xfrm>
            <a:off x="7464425" y="4437062"/>
            <a:ext cx="139700" cy="174625"/>
          </a:xfrm>
          <a:custGeom>
            <a:avLst/>
            <a:gdLst/>
            <a:ahLst/>
            <a:cxnLst/>
            <a:rect l="l" t="t" r="r" b="b"/>
            <a:pathLst>
              <a:path w="139700" h="174625">
                <a:moveTo>
                  <a:pt x="17463" y="174625"/>
                </a:moveTo>
                <a:arcTo hR="17463" wR="17463" stAng="5400000" swAng="5400000"/>
                <a:lnTo>
                  <a:pt x="0" y="17463"/>
                </a:lnTo>
                <a:arcTo hR="17463" wR="17463" stAng="10800000" swAng="5400000"/>
                <a:lnTo>
                  <a:pt x="87313" y="0"/>
                </a:lnTo>
                <a:arcTo hR="20955" wR="20955" stAng="16194428" swAng="2711764"/>
                <a:lnTo>
                  <a:pt x="133518" y="37492"/>
                </a:lnTo>
                <a:arcTo hR="20955" wR="20955" stAng="18889766" swAng="2715819"/>
                <a:lnTo>
                  <a:pt x="139700" y="157163"/>
                </a:lnTo>
                <a:arcTo hR="17463" wR="17463" stAng="0" swAng="5400000"/>
                <a:close/>
              </a:path>
            </a:pathLst>
          </a:custGeom>
          <a:noFill/>
          <a:ln w="17463">
            <a:solidFill>
              <a:srgbClr val="B25E38"/>
            </a:solidFill>
            <a:prstDash val="solid"/>
          </a:ln>
        </p:spPr>
      </p:sp>
      <p:sp>
        <p:nvSpPr>
          <p:cNvPr id="68" name="Shape 65"/>
          <p:cNvSpPr/>
          <p:nvPr/>
        </p:nvSpPr>
        <p:spPr>
          <a:xfrm>
            <a:off x="7551738" y="4437063"/>
            <a:ext cx="52388" cy="52388"/>
          </a:xfrm>
          <a:custGeom>
            <a:avLst/>
            <a:gdLst/>
            <a:ahLst/>
            <a:cxnLst/>
            <a:rect l="l" t="t" r="r" b="b"/>
            <a:pathLst>
              <a:path w="52388" h="52388">
                <a:moveTo>
                  <a:pt x="0" y="0"/>
                </a:moveTo>
                <a:lnTo>
                  <a:pt x="0" y="43656"/>
                </a:lnTo>
                <a:arcTo hR="8731" wR="8731" stAng="10800000" swAng="-5400000"/>
                <a:lnTo>
                  <a:pt x="52388" y="52388"/>
                </a:lnTo>
              </a:path>
            </a:pathLst>
          </a:custGeom>
          <a:noFill/>
          <a:ln w="17463">
            <a:solidFill>
              <a:srgbClr val="B25E38"/>
            </a:solidFill>
            <a:prstDash val="solid"/>
          </a:ln>
        </p:spPr>
      </p:sp>
      <p:sp>
        <p:nvSpPr>
          <p:cNvPr id="69" name="Shape 66"/>
          <p:cNvSpPr/>
          <p:nvPr/>
        </p:nvSpPr>
        <p:spPr>
          <a:xfrm>
            <a:off x="7508081" y="4533106"/>
            <a:ext cx="52388" cy="34925"/>
          </a:xfrm>
          <a:custGeom>
            <a:avLst/>
            <a:gdLst/>
            <a:ahLst/>
            <a:cxnLst/>
            <a:rect l="l" t="t" r="r" b="b"/>
            <a:pathLst>
              <a:path w="52388" h="34925">
                <a:moveTo>
                  <a:pt x="0" y="17463"/>
                </a:moveTo>
                <a:lnTo>
                  <a:pt x="17463" y="34925"/>
                </a:lnTo>
                <a:lnTo>
                  <a:pt x="52388" y="0"/>
                </a:lnTo>
              </a:path>
            </a:pathLst>
          </a:custGeom>
          <a:noFill/>
          <a:ln w="17463">
            <a:solidFill>
              <a:srgbClr val="B25E38"/>
            </a:solidFill>
            <a:prstDash val="solid"/>
          </a:ln>
        </p:spPr>
      </p:sp>
      <p:sp>
        <p:nvSpPr>
          <p:cNvPr id="70" name="Text 67"/>
          <p:cNvSpPr/>
          <p:nvPr/>
        </p:nvSpPr>
        <p:spPr>
          <a:xfrm>
            <a:off x="7734300" y="4425385"/>
            <a:ext cx="4457700" cy="182880"/>
          </a:xfrm>
          <a:prstGeom prst="rect">
            <a:avLst/>
          </a:prstGeom>
          <a:noFill/>
          <a:ln/>
        </p:spPr>
        <p:txBody>
          <a:bodyPr wrap="none" lIns="0" tIns="0" rIns="0" bIns="0" rtlCol="0" anchor="t"/>
          <a:lstStyle/>
          <a:p>
            <a:pPr algn="l" indent="0" marL="0">
              <a:buNone/>
            </a:pPr>
            <a:r>
              <a:rPr lang="en-US" sz="1200" b="1" dirty="0">
                <a:solidFill>
                  <a:srgbClr val="2B2A22"/>
                </a:solidFill>
                <a:latin typeface="Microsoft YaHei" pitchFamily="34" charset="0"/>
                <a:ea typeface="Microsoft YaHei" pitchFamily="34" charset="-122"/>
                <a:cs typeface="Microsoft YaHei" pitchFamily="34" charset="-120"/>
              </a:rPr>
              <a:t>1.57 is a reported industry average</a:t>
            </a:r>
            <a:endParaRPr lang="en-US" sz="1200" dirty="0">
              <a:latin typeface="Microsoft YaHei" pitchFamily="34" charset="0"/>
              <a:ea typeface="Microsoft YaHei" pitchFamily="34" charset="-122"/>
              <a:cs typeface="Microsoft YaHei" pitchFamily="34" charset="-120"/>
            </a:endParaRPr>
          </a:p>
        </p:txBody>
      </p:sp>
      <p:sp>
        <p:nvSpPr>
          <p:cNvPr id="71" name="Text 68"/>
          <p:cNvSpPr/>
          <p:nvPr/>
        </p:nvSpPr>
        <p:spPr>
          <a:xfrm>
            <a:off x="7429500" y="4748512"/>
            <a:ext cx="4762500" cy="160020"/>
          </a:xfrm>
          <a:prstGeom prst="rect">
            <a:avLst/>
          </a:prstGeom>
          <a:noFill/>
          <a:ln/>
        </p:spPr>
        <p:txBody>
          <a:bodyPr wrap="none" lIns="0" tIns="0" rIns="0" bIns="0" rtlCol="0" anchor="t"/>
          <a:lstStyle/>
          <a:p>
            <a:pPr algn="l" indent="0" marL="0">
              <a:buNone/>
            </a:pPr>
            <a:r>
              <a:rPr lang="en-US" sz="1050" dirty="0">
                <a:solidFill>
                  <a:srgbClr val="656155"/>
                </a:solidFill>
                <a:latin typeface="Microsoft YaHei" pitchFamily="34" charset="0"/>
                <a:ea typeface="Microsoft YaHei" pitchFamily="34" charset="-122"/>
                <a:cs typeface="Microsoft YaHei" pitchFamily="34" charset="-120"/>
              </a:rPr>
              <a:t>Not our measured value. Actual values skip the 10% to 30%</a:t>
            </a:r>
            <a:endParaRPr lang="en-US" sz="1050" dirty="0">
              <a:latin typeface="Microsoft YaHei" pitchFamily="34" charset="0"/>
              <a:ea typeface="Microsoft YaHei" pitchFamily="34" charset="-122"/>
              <a:cs typeface="Microsoft YaHei" pitchFamily="34" charset="-120"/>
            </a:endParaRPr>
          </a:p>
        </p:txBody>
      </p:sp>
      <p:sp>
        <p:nvSpPr>
          <p:cNvPr id="72" name="Text 69"/>
          <p:cNvSpPr/>
          <p:nvPr/>
        </p:nvSpPr>
        <p:spPr>
          <a:xfrm>
            <a:off x="7429500" y="4958062"/>
            <a:ext cx="4762500" cy="160020"/>
          </a:xfrm>
          <a:prstGeom prst="rect">
            <a:avLst/>
          </a:prstGeom>
          <a:noFill/>
          <a:ln/>
        </p:spPr>
        <p:txBody>
          <a:bodyPr wrap="none" lIns="0" tIns="0" rIns="0" bIns="0" rtlCol="0" anchor="t"/>
          <a:lstStyle/>
          <a:p>
            <a:pPr algn="l" indent="0" marL="0">
              <a:buNone/>
            </a:pPr>
            <a:r>
              <a:rPr lang="en-US" sz="1050" dirty="0">
                <a:solidFill>
                  <a:srgbClr val="656155"/>
                </a:solidFill>
                <a:latin typeface="Microsoft YaHei" pitchFamily="34" charset="0"/>
                <a:ea typeface="Microsoft YaHei" pitchFamily="34" charset="-122"/>
                <a:cs typeface="Microsoft YaHei" pitchFamily="34" charset="-120"/>
              </a:rPr>
              <a:t>markup, but must pass EU-accredited verification.</a:t>
            </a:r>
            <a:endParaRPr lang="en-US" sz="1050" dirty="0">
              <a:latin typeface="Microsoft YaHei" pitchFamily="34" charset="0"/>
              <a:ea typeface="Microsoft YaHei" pitchFamily="34" charset="-122"/>
              <a:cs typeface="Microsoft YaHei" pitchFamily="34" charset="-120"/>
            </a:endParaRPr>
          </a:p>
        </p:txBody>
      </p:sp>
      <p:sp>
        <p:nvSpPr>
          <p:cNvPr id="73" name="Shape 70"/>
          <p:cNvSpPr/>
          <p:nvPr/>
        </p:nvSpPr>
        <p:spPr>
          <a:xfrm>
            <a:off x="7434263" y="5434013"/>
            <a:ext cx="2466975" cy="200025"/>
          </a:xfrm>
          <a:prstGeom prst="roundRect">
            <a:avLst>
              <a:gd name="adj" fmla="val 50000"/>
            </a:avLst>
          </a:prstGeom>
          <a:noFill/>
          <a:ln w="9525">
            <a:solidFill>
              <a:srgbClr val="B25E38"/>
            </a:solidFill>
            <a:prstDash val="solid"/>
          </a:ln>
        </p:spPr>
      </p:sp>
      <p:sp>
        <p:nvSpPr>
          <p:cNvPr id="74" name="Text 71"/>
          <p:cNvSpPr/>
          <p:nvPr/>
        </p:nvSpPr>
        <p:spPr>
          <a:xfrm>
            <a:off x="5143500" y="5471689"/>
            <a:ext cx="7048500" cy="137160"/>
          </a:xfrm>
          <a:prstGeom prst="rect">
            <a:avLst/>
          </a:prstGeom>
          <a:noFill/>
          <a:ln/>
        </p:spPr>
        <p:txBody>
          <a:bodyPr wrap="none" lIns="0" tIns="0" rIns="0" bIns="0" rtlCol="0" anchor="t"/>
          <a:lstStyle/>
          <a:p>
            <a:pPr algn="ctr" indent="0" marL="0">
              <a:buNone/>
            </a:pPr>
            <a:r>
              <a:rPr lang="en-US" sz="900" b="1" dirty="0">
                <a:solidFill>
                  <a:srgbClr val="A55936"/>
                </a:solidFill>
                <a:latin typeface="Microsoft YaHei" pitchFamily="34" charset="0"/>
                <a:ea typeface="Microsoft YaHei" pitchFamily="34" charset="-122"/>
                <a:cs typeface="Microsoft YaHei" pitchFamily="34" charset="-120"/>
              </a:rPr>
              <a:t>Our own value: after verification</a:t>
            </a:r>
            <a:endParaRPr lang="en-US" sz="900" dirty="0">
              <a:latin typeface="Microsoft YaHei" pitchFamily="34" charset="0"/>
              <a:ea typeface="Microsoft YaHei" pitchFamily="34" charset="-122"/>
              <a:cs typeface="Microsoft YaHei" pitchFamily="34" charset="-120"/>
            </a:endParaRPr>
          </a:p>
        </p:txBody>
      </p:sp>
      <p:sp>
        <p:nvSpPr>
          <p:cNvPr id="75" name="Text 72"/>
          <p:cNvSpPr/>
          <p:nvPr/>
        </p:nvSpPr>
        <p:spPr>
          <a:xfrm>
            <a:off x="609600" y="6186064"/>
            <a:ext cx="11582400"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Source: industry association figure (reported by Jiemian, 23 May 2026), Regs 2025/2621 and 2025/2620. The photo is an AI illustration</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FE9DC"/>
          </a:solidFill>
          <a:ln/>
        </p:spPr>
      </p:sp>
      <p:sp>
        <p:nvSpPr>
          <p:cNvPr id="3" name="Shape 1"/>
          <p:cNvSpPr/>
          <p:nvPr/>
        </p:nvSpPr>
        <p:spPr>
          <a:xfrm>
            <a:off x="695325" y="250031"/>
            <a:ext cx="57150" cy="128588"/>
          </a:xfrm>
          <a:custGeom>
            <a:avLst/>
            <a:gdLst/>
            <a:ahLst/>
            <a:cxnLst/>
            <a:rect l="l" t="t" r="r" b="b"/>
            <a:pathLst>
              <a:path w="57150" h="128588">
                <a:moveTo>
                  <a:pt x="14288" y="46692"/>
                </a:moveTo>
                <a:lnTo>
                  <a:pt x="14288" y="28575"/>
                </a:lnTo>
                <a:arcTo hR="28575" wR="28575" stAng="10800000" swAng="5400000"/>
                <a:lnTo>
                  <a:pt x="53578" y="0"/>
                </a:lnTo>
                <a:arcTo hR="3572" wR="3572" stAng="16200000" swAng="5400000"/>
                <a:lnTo>
                  <a:pt x="57150" y="14288"/>
                </a:lnTo>
                <a:arcTo hR="28575" wR="28575" stAng="0" swAng="5400000"/>
                <a:arcTo hR="28575" wR="28575" stAng="16200000" swAng="-5400000"/>
                <a:cubicBezTo>
                  <a:pt x="0" y="85725"/>
                  <a:pt x="7144" y="92869"/>
                  <a:pt x="7144" y="107156"/>
                </a:cubicBezTo>
                <a:arcTo hR="35719" wR="35719" stAng="0" swAng="2212194"/>
              </a:path>
            </a:pathLst>
          </a:custGeom>
          <a:noFill/>
          <a:ln w="14288">
            <a:solidFill>
              <a:srgbClr val="4D5D39"/>
            </a:solidFill>
            <a:prstDash val="solid"/>
          </a:ln>
        </p:spPr>
      </p:sp>
      <p:sp>
        <p:nvSpPr>
          <p:cNvPr id="4" name="Shape 2"/>
          <p:cNvSpPr/>
          <p:nvPr/>
        </p:nvSpPr>
        <p:spPr>
          <a:xfrm>
            <a:off x="638175" y="285750"/>
            <a:ext cx="57150" cy="42863"/>
          </a:xfrm>
          <a:custGeom>
            <a:avLst/>
            <a:gdLst/>
            <a:ahLst/>
            <a:cxnLst/>
            <a:rect l="l" t="t" r="r" b="b"/>
            <a:pathLst>
              <a:path w="57150" h="42863">
                <a:moveTo>
                  <a:pt x="0" y="7144"/>
                </a:moveTo>
                <a:arcTo hR="35719" wR="35719" stAng="13987806" swAng="7612194"/>
                <a:arcTo hR="35719" wR="35719" stAng="3187806" swAng="7612194"/>
              </a:path>
            </a:pathLst>
          </a:custGeom>
          <a:noFill/>
          <a:ln w="14288">
            <a:solidFill>
              <a:srgbClr val="4D5D39"/>
            </a:solidFill>
            <a:prstDash val="solid"/>
          </a:ln>
        </p:spPr>
      </p:sp>
      <p:sp>
        <p:nvSpPr>
          <p:cNvPr id="5" name="Shape 3"/>
          <p:cNvSpPr/>
          <p:nvPr/>
        </p:nvSpPr>
        <p:spPr>
          <a:xfrm>
            <a:off x="645319" y="378619"/>
            <a:ext cx="100013" cy="5358"/>
          </a:xfrm>
          <a:custGeom>
            <a:avLst/>
            <a:gdLst/>
            <a:ahLst/>
            <a:cxnLst/>
            <a:rect l="l" t="t" r="r" b="b"/>
            <a:pathLst>
              <a:path w="100013" h="5358">
                <a:moveTo>
                  <a:pt x="0" y="0"/>
                </a:moveTo>
                <a:lnTo>
                  <a:pt x="100013" y="0"/>
                </a:lnTo>
              </a:path>
            </a:pathLst>
          </a:custGeom>
          <a:noFill/>
          <a:ln w="14288">
            <a:solidFill>
              <a:srgbClr val="4D5D39"/>
            </a:solidFill>
            <a:prstDash val="solid"/>
          </a:ln>
        </p:spPr>
      </p:sp>
      <p:sp>
        <p:nvSpPr>
          <p:cNvPr id="6" name="Text 4"/>
          <p:cNvSpPr/>
          <p:nvPr/>
        </p:nvSpPr>
        <p:spPr>
          <a:xfrm>
            <a:off x="609600" y="6557539"/>
            <a:ext cx="11582400"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Sustainability Department</a:t>
            </a:r>
            <a:endParaRPr lang="en-US" sz="900" dirty="0">
              <a:latin typeface="Microsoft YaHei" pitchFamily="34" charset="0"/>
              <a:ea typeface="Microsoft YaHei" pitchFamily="34" charset="-122"/>
              <a:cs typeface="Microsoft YaHei" pitchFamily="34" charset="-120"/>
            </a:endParaRPr>
          </a:p>
        </p:txBody>
      </p:sp>
      <p:sp>
        <p:nvSpPr>
          <p:cNvPr id="7" name="pptwise-slidenum-s0010"/>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656155"/>
                </a:solidFill>
                <a:latin typeface="Microsoft YaHei" pitchFamily="34" charset="0"/>
                <a:ea typeface="Microsoft YaHei" pitchFamily="34" charset="-122"/>
                <a:cs typeface="Microsoft YaHei" pitchFamily="34" charset="-120"/>
              </a:rPr>
              <a:t>11</a:t>
            </a:fld>
            <a:endParaRPr lang="en-US" sz="900" dirty="0">
              <a:latin typeface="Microsoft YaHei" pitchFamily="34" charset="0"/>
              <a:ea typeface="Microsoft YaHei" pitchFamily="34" charset="-122"/>
              <a:cs typeface="Microsoft YaHei" pitchFamily="34" charset="-120"/>
            </a:endParaRPr>
          </a:p>
        </p:txBody>
      </p:sp>
      <p:sp>
        <p:nvSpPr>
          <p:cNvPr id="8" name="Text 6"/>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 17</a:t>
            </a:r>
            <a:endParaRPr lang="en-US" sz="900" dirty="0">
              <a:latin typeface="Microsoft YaHei" pitchFamily="34" charset="0"/>
              <a:ea typeface="Microsoft YaHei" pitchFamily="34" charset="-122"/>
              <a:cs typeface="Microsoft YaHei" pitchFamily="34" charset="-120"/>
            </a:endParaRPr>
          </a:p>
        </p:txBody>
      </p:sp>
      <p:sp>
        <p:nvSpPr>
          <p:cNvPr id="9" name="Text 7"/>
          <p:cNvSpPr/>
          <p:nvPr/>
        </p:nvSpPr>
        <p:spPr>
          <a:xfrm>
            <a:off x="857250" y="252350"/>
            <a:ext cx="11334750" cy="148590"/>
          </a:xfrm>
          <a:prstGeom prst="rect">
            <a:avLst/>
          </a:prstGeom>
          <a:noFill/>
          <a:ln/>
        </p:spPr>
        <p:txBody>
          <a:bodyPr wrap="none" lIns="0" tIns="0" rIns="0" bIns="0" rtlCol="0" anchor="t"/>
          <a:lstStyle/>
          <a:p>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V</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e</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r</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i</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f</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i</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c</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a</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t</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i</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o</a:t>
            </a:r>
            <a:pPr algn="l" indent="0" marL="0">
              <a:buNone/>
            </a:pPr>
            <a:r>
              <a:rPr lang="en-US" sz="975" b="1" dirty="0">
                <a:solidFill>
                  <a:srgbClr val="4D5D39"/>
                </a:solidFill>
                <a:latin typeface="Microsoft YaHei" pitchFamily="34" charset="0"/>
                <a:ea typeface="Microsoft YaHei" pitchFamily="34" charset="-122"/>
                <a:cs typeface="Microsoft YaHei" pitchFamily="34" charset="-120"/>
              </a:rPr>
              <a:t>n</a:t>
            </a:r>
            <a:endParaRPr lang="en-US" sz="975" dirty="0">
              <a:latin typeface="Microsoft YaHei" pitchFamily="34" charset="0"/>
              <a:ea typeface="Microsoft YaHei" pitchFamily="34" charset="-122"/>
              <a:cs typeface="Microsoft YaHei" pitchFamily="34" charset="-120"/>
            </a:endParaRPr>
          </a:p>
        </p:txBody>
      </p:sp>
      <p:sp>
        <p:nvSpPr>
          <p:cNvPr id="10" name="Shape 8"/>
          <p:cNvSpPr/>
          <p:nvPr/>
        </p:nvSpPr>
        <p:spPr>
          <a:xfrm>
            <a:off x="8191500" y="342900"/>
            <a:ext cx="3390900" cy="0"/>
          </a:xfrm>
          <a:prstGeom prst="line">
            <a:avLst/>
          </a:prstGeom>
          <a:noFill/>
          <a:ln w="14288">
            <a:solidFill>
              <a:srgbClr val="D8D0BC"/>
            </a:solidFill>
            <a:prstDash val="solid"/>
          </a:ln>
        </p:spPr>
      </p:sp>
      <p:sp>
        <p:nvSpPr>
          <p:cNvPr id="11" name="Shape 9"/>
          <p:cNvSpPr/>
          <p:nvPr/>
        </p:nvSpPr>
        <p:spPr>
          <a:xfrm>
            <a:off x="8143875" y="295275"/>
            <a:ext cx="95250" cy="95250"/>
          </a:xfrm>
          <a:prstGeom prst="ellipse">
            <a:avLst/>
          </a:prstGeom>
          <a:solidFill>
            <a:srgbClr val="4D5D39"/>
          </a:solidFill>
          <a:ln w="14288">
            <a:solidFill>
              <a:srgbClr val="4D5D39"/>
            </a:solidFill>
            <a:prstDash val="solid"/>
          </a:ln>
        </p:spPr>
      </p:sp>
      <p:sp>
        <p:nvSpPr>
          <p:cNvPr id="12" name="Text 10"/>
          <p:cNvSpPr/>
          <p:nvPr/>
        </p:nvSpPr>
        <p:spPr>
          <a:xfrm>
            <a:off x="4191000" y="148870"/>
            <a:ext cx="8001000" cy="125730"/>
          </a:xfrm>
          <a:prstGeom prst="rect">
            <a:avLst/>
          </a:prstGeom>
          <a:noFill/>
          <a:ln/>
        </p:spPr>
        <p:txBody>
          <a:bodyPr wrap="none" lIns="0" tIns="0" rIns="0" bIns="0" rtlCol="0" anchor="t"/>
          <a:lstStyle/>
          <a:p>
            <a:pPr algn="ctr" indent="0" marL="0">
              <a:buNone/>
            </a:pPr>
            <a:r>
              <a:rPr lang="en-US" sz="825" b="1" dirty="0">
                <a:solidFill>
                  <a:srgbClr val="4D5D39"/>
                </a:solidFill>
                <a:latin typeface="Consolas" pitchFamily="34" charset="0"/>
                <a:ea typeface="Microsoft YaHei" pitchFamily="34" charset="-122"/>
                <a:cs typeface="Consolas" pitchFamily="34" charset="-120"/>
              </a:rPr>
              <a:t>2026</a:t>
            </a:r>
            <a:endParaRPr lang="en-US" sz="825" dirty="0">
              <a:latin typeface="Consolas" pitchFamily="34" charset="0"/>
              <a:ea typeface="Microsoft YaHei" pitchFamily="34" charset="-122"/>
              <a:cs typeface="Consolas" pitchFamily="34" charset="-120"/>
            </a:endParaRPr>
          </a:p>
        </p:txBody>
      </p:sp>
      <p:sp>
        <p:nvSpPr>
          <p:cNvPr id="13" name="Shape 11"/>
          <p:cNvSpPr/>
          <p:nvPr/>
        </p:nvSpPr>
        <p:spPr>
          <a:xfrm>
            <a:off x="8567738" y="295275"/>
            <a:ext cx="95250" cy="95250"/>
          </a:xfrm>
          <a:prstGeom prst="ellipse">
            <a:avLst/>
          </a:prstGeom>
          <a:solidFill>
            <a:srgbClr val="4D5D39"/>
          </a:solidFill>
          <a:ln w="14288">
            <a:solidFill>
              <a:srgbClr val="4D5D39"/>
            </a:solidFill>
            <a:prstDash val="solid"/>
          </a:ln>
        </p:spPr>
      </p:sp>
      <p:sp>
        <p:nvSpPr>
          <p:cNvPr id="14" name="Text 12"/>
          <p:cNvSpPr/>
          <p:nvPr/>
        </p:nvSpPr>
        <p:spPr>
          <a:xfrm>
            <a:off x="5038725" y="148870"/>
            <a:ext cx="7153275" cy="125730"/>
          </a:xfrm>
          <a:prstGeom prst="rect">
            <a:avLst/>
          </a:prstGeom>
          <a:noFill/>
          <a:ln/>
        </p:spPr>
        <p:txBody>
          <a:bodyPr wrap="none" lIns="0" tIns="0" rIns="0" bIns="0" rtlCol="0" anchor="t"/>
          <a:lstStyle/>
          <a:p>
            <a:pPr algn="ctr" indent="0" marL="0">
              <a:buNone/>
            </a:pPr>
            <a:r>
              <a:rPr lang="en-US" sz="825" b="1" dirty="0">
                <a:solidFill>
                  <a:srgbClr val="4D5D39"/>
                </a:solidFill>
                <a:latin typeface="Consolas" pitchFamily="34" charset="0"/>
                <a:ea typeface="Microsoft YaHei" pitchFamily="34" charset="-122"/>
                <a:cs typeface="Consolas" pitchFamily="34" charset="-120"/>
              </a:rPr>
              <a:t>2027</a:t>
            </a:r>
            <a:endParaRPr lang="en-US" sz="825" dirty="0">
              <a:latin typeface="Consolas" pitchFamily="34" charset="0"/>
              <a:ea typeface="Microsoft YaHei" pitchFamily="34" charset="-122"/>
              <a:cs typeface="Consolas" pitchFamily="34" charset="-120"/>
            </a:endParaRPr>
          </a:p>
        </p:txBody>
      </p:sp>
      <p:sp>
        <p:nvSpPr>
          <p:cNvPr id="15" name="Shape 13"/>
          <p:cNvSpPr/>
          <p:nvPr/>
        </p:nvSpPr>
        <p:spPr>
          <a:xfrm>
            <a:off x="9005888" y="309563"/>
            <a:ext cx="66675" cy="66675"/>
          </a:xfrm>
          <a:prstGeom prst="ellipse">
            <a:avLst/>
          </a:prstGeom>
          <a:solidFill>
            <a:srgbClr val="EFE9DC"/>
          </a:solidFill>
          <a:ln w="14288">
            <a:solidFill>
              <a:srgbClr val="C9BFA8"/>
            </a:solidFill>
            <a:prstDash val="solid"/>
          </a:ln>
        </p:spPr>
      </p:sp>
      <p:sp>
        <p:nvSpPr>
          <p:cNvPr id="16" name="Shape 14"/>
          <p:cNvSpPr/>
          <p:nvPr/>
        </p:nvSpPr>
        <p:spPr>
          <a:xfrm>
            <a:off x="9429750" y="309563"/>
            <a:ext cx="66675" cy="66675"/>
          </a:xfrm>
          <a:prstGeom prst="ellipse">
            <a:avLst/>
          </a:prstGeom>
          <a:solidFill>
            <a:srgbClr val="EFE9DC"/>
          </a:solidFill>
          <a:ln w="14288">
            <a:solidFill>
              <a:srgbClr val="C9BFA8"/>
            </a:solidFill>
            <a:prstDash val="solid"/>
          </a:ln>
        </p:spPr>
      </p:sp>
      <p:sp>
        <p:nvSpPr>
          <p:cNvPr id="17" name="Shape 15"/>
          <p:cNvSpPr/>
          <p:nvPr/>
        </p:nvSpPr>
        <p:spPr>
          <a:xfrm>
            <a:off x="9853613" y="309563"/>
            <a:ext cx="66675" cy="66675"/>
          </a:xfrm>
          <a:prstGeom prst="ellipse">
            <a:avLst/>
          </a:prstGeom>
          <a:solidFill>
            <a:srgbClr val="EFE9DC"/>
          </a:solidFill>
          <a:ln w="14288">
            <a:solidFill>
              <a:srgbClr val="C9BFA8"/>
            </a:solidFill>
            <a:prstDash val="solid"/>
          </a:ln>
        </p:spPr>
      </p:sp>
      <p:sp>
        <p:nvSpPr>
          <p:cNvPr id="18" name="Shape 16"/>
          <p:cNvSpPr/>
          <p:nvPr/>
        </p:nvSpPr>
        <p:spPr>
          <a:xfrm>
            <a:off x="10277475" y="309563"/>
            <a:ext cx="66675" cy="66675"/>
          </a:xfrm>
          <a:prstGeom prst="ellipse">
            <a:avLst/>
          </a:prstGeom>
          <a:solidFill>
            <a:srgbClr val="EFE9DC"/>
          </a:solidFill>
          <a:ln w="14288">
            <a:solidFill>
              <a:srgbClr val="C9BFA8"/>
            </a:solidFill>
            <a:prstDash val="solid"/>
          </a:ln>
        </p:spPr>
      </p:sp>
      <p:sp>
        <p:nvSpPr>
          <p:cNvPr id="19" name="Shape 17"/>
          <p:cNvSpPr/>
          <p:nvPr/>
        </p:nvSpPr>
        <p:spPr>
          <a:xfrm>
            <a:off x="10701338" y="309563"/>
            <a:ext cx="66675" cy="66675"/>
          </a:xfrm>
          <a:prstGeom prst="ellipse">
            <a:avLst/>
          </a:prstGeom>
          <a:solidFill>
            <a:srgbClr val="EFE9DC"/>
          </a:solidFill>
          <a:ln w="14288">
            <a:solidFill>
              <a:srgbClr val="C9BFA8"/>
            </a:solidFill>
            <a:prstDash val="solid"/>
          </a:ln>
        </p:spPr>
      </p:sp>
      <p:sp>
        <p:nvSpPr>
          <p:cNvPr id="20" name="Shape 18"/>
          <p:cNvSpPr/>
          <p:nvPr/>
        </p:nvSpPr>
        <p:spPr>
          <a:xfrm>
            <a:off x="11125200" y="309563"/>
            <a:ext cx="66675" cy="66675"/>
          </a:xfrm>
          <a:prstGeom prst="ellipse">
            <a:avLst/>
          </a:prstGeom>
          <a:solidFill>
            <a:srgbClr val="EFE9DC"/>
          </a:solidFill>
          <a:ln w="14288">
            <a:solidFill>
              <a:srgbClr val="C9BFA8"/>
            </a:solidFill>
            <a:prstDash val="solid"/>
          </a:ln>
        </p:spPr>
      </p:sp>
      <p:sp>
        <p:nvSpPr>
          <p:cNvPr id="21" name="Shape 19"/>
          <p:cNvSpPr/>
          <p:nvPr/>
        </p:nvSpPr>
        <p:spPr>
          <a:xfrm>
            <a:off x="11549063" y="309563"/>
            <a:ext cx="66675" cy="66675"/>
          </a:xfrm>
          <a:prstGeom prst="ellipse">
            <a:avLst/>
          </a:prstGeom>
          <a:solidFill>
            <a:srgbClr val="EFE9DC"/>
          </a:solidFill>
          <a:ln w="14288">
            <a:solidFill>
              <a:srgbClr val="C9BFA8"/>
            </a:solidFill>
            <a:prstDash val="solid"/>
          </a:ln>
        </p:spPr>
      </p:sp>
      <p:sp>
        <p:nvSpPr>
          <p:cNvPr id="22" name="Text 20"/>
          <p:cNvSpPr/>
          <p:nvPr/>
        </p:nvSpPr>
        <p:spPr>
          <a:xfrm>
            <a:off x="10972800" y="148870"/>
            <a:ext cx="1219200" cy="125730"/>
          </a:xfrm>
          <a:prstGeom prst="rect">
            <a:avLst/>
          </a:prstGeom>
          <a:noFill/>
          <a:ln/>
        </p:spPr>
        <p:txBody>
          <a:bodyPr wrap="none" lIns="0" tIns="0" rIns="0" bIns="0" rtlCol="0" anchor="t"/>
          <a:lstStyle/>
          <a:p>
            <a:pPr algn="ctr" indent="0" marL="0">
              <a:buNone/>
            </a:pPr>
            <a:r>
              <a:rPr lang="en-US" sz="825" dirty="0">
                <a:solidFill>
                  <a:srgbClr val="656155"/>
                </a:solidFill>
                <a:latin typeface="Consolas" pitchFamily="34" charset="0"/>
                <a:ea typeface="Microsoft YaHei" pitchFamily="34" charset="-122"/>
                <a:cs typeface="Consolas" pitchFamily="34" charset="-120"/>
              </a:rPr>
              <a:t>2034</a:t>
            </a:r>
            <a:endParaRPr lang="en-US" sz="825" dirty="0">
              <a:latin typeface="Consolas" pitchFamily="34" charset="0"/>
              <a:ea typeface="Microsoft YaHei" pitchFamily="34" charset="-122"/>
              <a:cs typeface="Consolas" pitchFamily="34" charset="-120"/>
            </a:endParaRPr>
          </a:p>
        </p:txBody>
      </p:sp>
      <p:sp>
        <p:nvSpPr>
          <p:cNvPr id="23" name="Text 21"/>
          <p:cNvSpPr/>
          <p:nvPr/>
        </p:nvSpPr>
        <p:spPr>
          <a:xfrm>
            <a:off x="609600" y="1106221"/>
            <a:ext cx="11582400" cy="342900"/>
          </a:xfrm>
          <a:prstGeom prst="rect">
            <a:avLst/>
          </a:prstGeom>
          <a:noFill/>
          <a:ln/>
        </p:spPr>
        <p:txBody>
          <a:bodyPr wrap="none" lIns="0" tIns="0" rIns="0" bIns="0" rtlCol="0" anchor="t"/>
          <a:lstStyle/>
          <a:p>
            <a:pPr algn="l" indent="0" marL="0">
              <a:buNone/>
            </a:pPr>
            <a:r>
              <a:rPr lang="en-US" sz="2250" b="1" dirty="0">
                <a:solidFill>
                  <a:srgbClr val="2B2A22"/>
                </a:solidFill>
                <a:latin typeface="Microsoft YaHei" pitchFamily="34" charset="0"/>
                <a:ea typeface="Microsoft YaHei" pitchFamily="34" charset="-122"/>
                <a:cs typeface="Microsoft YaHei" pitchFamily="34" charset="-120"/>
              </a:rPr>
              <a:t>Verification first: an on-site visit in year one</a:t>
            </a:r>
            <a:endParaRPr lang="en-US" sz="2250" dirty="0">
              <a:latin typeface="Microsoft YaHei" pitchFamily="34" charset="0"/>
              <a:ea typeface="Microsoft YaHei" pitchFamily="34" charset="-122"/>
              <a:cs typeface="Microsoft YaHei" pitchFamily="34" charset="-120"/>
            </a:endParaRPr>
          </a:p>
        </p:txBody>
      </p:sp>
      <p:sp>
        <p:nvSpPr>
          <p:cNvPr id="24" name="Shape 22"/>
          <p:cNvSpPr/>
          <p:nvPr/>
        </p:nvSpPr>
        <p:spPr>
          <a:xfrm>
            <a:off x="609600" y="1581150"/>
            <a:ext cx="10972800" cy="9525"/>
          </a:xfrm>
          <a:prstGeom prst="rect">
            <a:avLst/>
          </a:prstGeom>
          <a:solidFill>
            <a:srgbClr val="D8D0BC"/>
          </a:solidFill>
          <a:ln/>
        </p:spPr>
      </p:sp>
      <p:sp>
        <p:nvSpPr>
          <p:cNvPr id="25" name="Shape 23"/>
          <p:cNvSpPr/>
          <p:nvPr/>
        </p:nvSpPr>
        <p:spPr>
          <a:xfrm>
            <a:off x="614363" y="1871663"/>
            <a:ext cx="2590800" cy="1590675"/>
          </a:xfrm>
          <a:prstGeom prst="roundRect">
            <a:avLst>
              <a:gd name="adj" fmla="val 3593"/>
            </a:avLst>
          </a:prstGeom>
          <a:solidFill>
            <a:srgbClr val="F7F3E8"/>
          </a:solidFill>
          <a:ln w="9525">
            <a:solidFill>
              <a:srgbClr val="D8D0BC"/>
            </a:solidFill>
            <a:prstDash val="solid"/>
          </a:ln>
        </p:spPr>
      </p:sp>
      <p:sp>
        <p:nvSpPr>
          <p:cNvPr id="26" name="Shape 24"/>
          <p:cNvSpPr/>
          <p:nvPr/>
        </p:nvSpPr>
        <p:spPr>
          <a:xfrm>
            <a:off x="623888" y="1881187"/>
            <a:ext cx="2571750" cy="42863"/>
          </a:xfrm>
          <a:custGeom>
            <a:avLst/>
            <a:gdLst/>
            <a:ahLst/>
            <a:cxnLst/>
            <a:rect l="l" t="t" r="r" b="b"/>
            <a:pathLst>
              <a:path w="2571750" h="42863">
                <a:moveTo>
                  <a:pt x="0" y="42863"/>
                </a:moveTo>
                <a:arcTo hR="42863" wR="42863" stAng="10800000" swAng="5400000"/>
                <a:lnTo>
                  <a:pt x="2528888" y="0"/>
                </a:lnTo>
                <a:arcTo hR="42863" wR="42863" stAng="16200000" swAng="5400000"/>
              </a:path>
            </a:pathLst>
          </a:custGeom>
          <a:noFill/>
          <a:ln w="28575">
            <a:solidFill>
              <a:srgbClr val="4D5D39"/>
            </a:solidFill>
            <a:prstDash val="solid"/>
          </a:ln>
        </p:spPr>
      </p:sp>
      <p:sp>
        <p:nvSpPr>
          <p:cNvPr id="27" name="Text 25"/>
          <p:cNvSpPr/>
          <p:nvPr/>
        </p:nvSpPr>
        <p:spPr>
          <a:xfrm>
            <a:off x="800100" y="2045980"/>
            <a:ext cx="11391900" cy="160020"/>
          </a:xfrm>
          <a:prstGeom prst="rect">
            <a:avLst/>
          </a:prstGeom>
          <a:noFill/>
          <a:ln/>
        </p:spPr>
        <p:txBody>
          <a:bodyPr wrap="none" lIns="0" tIns="0" rIns="0" bIns="0" rtlCol="0" anchor="t"/>
          <a:lstStyle/>
          <a:p>
            <a:pPr algn="l" indent="0" marL="0">
              <a:buNone/>
            </a:pPr>
            <a:r>
              <a:rPr lang="en-US" sz="1050" b="1" dirty="0">
                <a:solidFill>
                  <a:srgbClr val="4D5D39"/>
                </a:solidFill>
                <a:latin typeface="Consolas" pitchFamily="34" charset="0"/>
                <a:ea typeface="Microsoft YaHei" pitchFamily="34" charset="-122"/>
                <a:cs typeface="Consolas" pitchFamily="34" charset="-120"/>
              </a:rPr>
              <a:t>01</a:t>
            </a:r>
            <a:endParaRPr lang="en-US" sz="1050" dirty="0">
              <a:latin typeface="Consolas" pitchFamily="34" charset="0"/>
              <a:ea typeface="Microsoft YaHei" pitchFamily="34" charset="-122"/>
              <a:cs typeface="Consolas" pitchFamily="34" charset="-120"/>
            </a:endParaRPr>
          </a:p>
        </p:txBody>
      </p:sp>
      <p:sp>
        <p:nvSpPr>
          <p:cNvPr id="28" name="Shape 26"/>
          <p:cNvSpPr/>
          <p:nvPr/>
        </p:nvSpPr>
        <p:spPr>
          <a:xfrm>
            <a:off x="2828925" y="2019300"/>
            <a:ext cx="152400" cy="190500"/>
          </a:xfrm>
          <a:prstGeom prst="roundRect">
            <a:avLst>
              <a:gd name="adj" fmla="val 12500"/>
            </a:avLst>
          </a:prstGeom>
          <a:noFill/>
          <a:ln w="19050">
            <a:solidFill>
              <a:srgbClr val="4D5D39"/>
            </a:solidFill>
            <a:prstDash val="solid"/>
          </a:ln>
        </p:spPr>
      </p:sp>
      <p:sp>
        <p:nvSpPr>
          <p:cNvPr id="29" name="Shape 27"/>
          <p:cNvSpPr/>
          <p:nvPr/>
        </p:nvSpPr>
        <p:spPr>
          <a:xfrm>
            <a:off x="2867025" y="2057400"/>
            <a:ext cx="76200" cy="0"/>
          </a:xfrm>
          <a:prstGeom prst="line">
            <a:avLst/>
          </a:prstGeom>
          <a:noFill/>
          <a:ln w="19050">
            <a:solidFill>
              <a:srgbClr val="4D5D39"/>
            </a:solidFill>
            <a:prstDash val="solid"/>
          </a:ln>
        </p:spPr>
      </p:sp>
      <p:sp>
        <p:nvSpPr>
          <p:cNvPr id="30" name="Shape 28"/>
          <p:cNvSpPr/>
          <p:nvPr/>
        </p:nvSpPr>
        <p:spPr>
          <a:xfrm>
            <a:off x="2943225" y="2133600"/>
            <a:ext cx="0" cy="38100"/>
          </a:xfrm>
          <a:prstGeom prst="line">
            <a:avLst/>
          </a:prstGeom>
          <a:noFill/>
          <a:ln w="19050">
            <a:solidFill>
              <a:srgbClr val="4D5D39"/>
            </a:solidFill>
            <a:prstDash val="solid"/>
          </a:ln>
        </p:spPr>
      </p:sp>
      <p:sp>
        <p:nvSpPr>
          <p:cNvPr id="31" name="Shape 29"/>
          <p:cNvSpPr/>
          <p:nvPr/>
        </p:nvSpPr>
        <p:spPr>
          <a:xfrm>
            <a:off x="2943225" y="2095500"/>
            <a:ext cx="7144" cy="7144"/>
          </a:xfrm>
          <a:custGeom>
            <a:avLst/>
            <a:gdLst/>
            <a:ahLst/>
            <a:cxnLst/>
            <a:rect l="l" t="t" r="r" b="b"/>
            <a:pathLst>
              <a:path w="7144" h="7144">
                <a:moveTo>
                  <a:pt x="0" y="0"/>
                </a:moveTo>
                <a:lnTo>
                  <a:pt x="95" y="0"/>
                </a:lnTo>
              </a:path>
            </a:pathLst>
          </a:custGeom>
          <a:noFill/>
          <a:ln w="19050">
            <a:solidFill>
              <a:srgbClr val="4D5D39"/>
            </a:solidFill>
            <a:prstDash val="solid"/>
          </a:ln>
        </p:spPr>
      </p:sp>
      <p:sp>
        <p:nvSpPr>
          <p:cNvPr id="32" name="Shape 30"/>
          <p:cNvSpPr/>
          <p:nvPr/>
        </p:nvSpPr>
        <p:spPr>
          <a:xfrm>
            <a:off x="2905125" y="2095500"/>
            <a:ext cx="7144" cy="7144"/>
          </a:xfrm>
          <a:custGeom>
            <a:avLst/>
            <a:gdLst/>
            <a:ahLst/>
            <a:cxnLst/>
            <a:rect l="l" t="t" r="r" b="b"/>
            <a:pathLst>
              <a:path w="7144" h="7144">
                <a:moveTo>
                  <a:pt x="0" y="0"/>
                </a:moveTo>
                <a:lnTo>
                  <a:pt x="95" y="0"/>
                </a:lnTo>
              </a:path>
            </a:pathLst>
          </a:custGeom>
          <a:noFill/>
          <a:ln w="19050">
            <a:solidFill>
              <a:srgbClr val="4D5D39"/>
            </a:solidFill>
            <a:prstDash val="solid"/>
          </a:ln>
        </p:spPr>
      </p:sp>
      <p:sp>
        <p:nvSpPr>
          <p:cNvPr id="33" name="Shape 31"/>
          <p:cNvSpPr/>
          <p:nvPr/>
        </p:nvSpPr>
        <p:spPr>
          <a:xfrm>
            <a:off x="2867025" y="2095500"/>
            <a:ext cx="7144" cy="7144"/>
          </a:xfrm>
          <a:custGeom>
            <a:avLst/>
            <a:gdLst/>
            <a:ahLst/>
            <a:cxnLst/>
            <a:rect l="l" t="t" r="r" b="b"/>
            <a:pathLst>
              <a:path w="7144" h="7144">
                <a:moveTo>
                  <a:pt x="0" y="0"/>
                </a:moveTo>
                <a:lnTo>
                  <a:pt x="95" y="0"/>
                </a:lnTo>
              </a:path>
            </a:pathLst>
          </a:custGeom>
          <a:noFill/>
          <a:ln w="19050">
            <a:solidFill>
              <a:srgbClr val="4D5D39"/>
            </a:solidFill>
            <a:prstDash val="solid"/>
          </a:ln>
        </p:spPr>
      </p:sp>
      <p:sp>
        <p:nvSpPr>
          <p:cNvPr id="34" name="Shape 32"/>
          <p:cNvSpPr/>
          <p:nvPr/>
        </p:nvSpPr>
        <p:spPr>
          <a:xfrm>
            <a:off x="2905125" y="2133600"/>
            <a:ext cx="7144" cy="7144"/>
          </a:xfrm>
          <a:custGeom>
            <a:avLst/>
            <a:gdLst/>
            <a:ahLst/>
            <a:cxnLst/>
            <a:rect l="l" t="t" r="r" b="b"/>
            <a:pathLst>
              <a:path w="7144" h="7144">
                <a:moveTo>
                  <a:pt x="0" y="0"/>
                </a:moveTo>
                <a:lnTo>
                  <a:pt x="95" y="0"/>
                </a:lnTo>
              </a:path>
            </a:pathLst>
          </a:custGeom>
          <a:noFill/>
          <a:ln w="19050">
            <a:solidFill>
              <a:srgbClr val="4D5D39"/>
            </a:solidFill>
            <a:prstDash val="solid"/>
          </a:ln>
        </p:spPr>
      </p:sp>
      <p:sp>
        <p:nvSpPr>
          <p:cNvPr id="35" name="Shape 33"/>
          <p:cNvSpPr/>
          <p:nvPr/>
        </p:nvSpPr>
        <p:spPr>
          <a:xfrm>
            <a:off x="2867025" y="2133600"/>
            <a:ext cx="7144" cy="7144"/>
          </a:xfrm>
          <a:custGeom>
            <a:avLst/>
            <a:gdLst/>
            <a:ahLst/>
            <a:cxnLst/>
            <a:rect l="l" t="t" r="r" b="b"/>
            <a:pathLst>
              <a:path w="7144" h="7144">
                <a:moveTo>
                  <a:pt x="0" y="0"/>
                </a:moveTo>
                <a:lnTo>
                  <a:pt x="95" y="0"/>
                </a:lnTo>
              </a:path>
            </a:pathLst>
          </a:custGeom>
          <a:noFill/>
          <a:ln w="19050">
            <a:solidFill>
              <a:srgbClr val="4D5D39"/>
            </a:solidFill>
            <a:prstDash val="solid"/>
          </a:ln>
        </p:spPr>
      </p:sp>
      <p:sp>
        <p:nvSpPr>
          <p:cNvPr id="36" name="Shape 34"/>
          <p:cNvSpPr/>
          <p:nvPr/>
        </p:nvSpPr>
        <p:spPr>
          <a:xfrm>
            <a:off x="2905125" y="2171700"/>
            <a:ext cx="7144" cy="7144"/>
          </a:xfrm>
          <a:custGeom>
            <a:avLst/>
            <a:gdLst/>
            <a:ahLst/>
            <a:cxnLst/>
            <a:rect l="l" t="t" r="r" b="b"/>
            <a:pathLst>
              <a:path w="7144" h="7144">
                <a:moveTo>
                  <a:pt x="0" y="0"/>
                </a:moveTo>
                <a:lnTo>
                  <a:pt x="95" y="0"/>
                </a:lnTo>
              </a:path>
            </a:pathLst>
          </a:custGeom>
          <a:noFill/>
          <a:ln w="19050">
            <a:solidFill>
              <a:srgbClr val="4D5D39"/>
            </a:solidFill>
            <a:prstDash val="solid"/>
          </a:ln>
        </p:spPr>
      </p:sp>
      <p:sp>
        <p:nvSpPr>
          <p:cNvPr id="37" name="Shape 35"/>
          <p:cNvSpPr/>
          <p:nvPr/>
        </p:nvSpPr>
        <p:spPr>
          <a:xfrm>
            <a:off x="2867025" y="2171700"/>
            <a:ext cx="7144" cy="7144"/>
          </a:xfrm>
          <a:custGeom>
            <a:avLst/>
            <a:gdLst/>
            <a:ahLst/>
            <a:cxnLst/>
            <a:rect l="l" t="t" r="r" b="b"/>
            <a:pathLst>
              <a:path w="7144" h="7144">
                <a:moveTo>
                  <a:pt x="0" y="0"/>
                </a:moveTo>
                <a:lnTo>
                  <a:pt x="95" y="0"/>
                </a:lnTo>
              </a:path>
            </a:pathLst>
          </a:custGeom>
          <a:noFill/>
          <a:ln w="19050">
            <a:solidFill>
              <a:srgbClr val="4D5D39"/>
            </a:solidFill>
            <a:prstDash val="solid"/>
          </a:ln>
        </p:spPr>
      </p:sp>
      <p:sp>
        <p:nvSpPr>
          <p:cNvPr id="38" name="Text 36"/>
          <p:cNvSpPr/>
          <p:nvPr/>
        </p:nvSpPr>
        <p:spPr>
          <a:xfrm>
            <a:off x="800100" y="2321444"/>
            <a:ext cx="11391900" cy="217170"/>
          </a:xfrm>
          <a:prstGeom prst="rect">
            <a:avLst/>
          </a:prstGeom>
          <a:noFill/>
          <a:ln/>
        </p:spPr>
        <p:txBody>
          <a:bodyPr wrap="none" lIns="0" tIns="0" rIns="0" bIns="0" rtlCol="0" anchor="t"/>
          <a:lstStyle/>
          <a:p>
            <a:pPr algn="l" indent="0" marL="0">
              <a:buNone/>
            </a:pPr>
            <a:r>
              <a:rPr lang="en-US" sz="1425" b="1" dirty="0">
                <a:solidFill>
                  <a:srgbClr val="2B2A22"/>
                </a:solidFill>
                <a:latin typeface="Microsoft YaHei" pitchFamily="34" charset="0"/>
                <a:ea typeface="Microsoft YaHei" pitchFamily="34" charset="-122"/>
                <a:cs typeface="Microsoft YaHei" pitchFamily="34" charset="-120"/>
              </a:rPr>
              <a:t>Calculate</a:t>
            </a:r>
            <a:endParaRPr lang="en-US" sz="1425" dirty="0">
              <a:latin typeface="Microsoft YaHei" pitchFamily="34" charset="0"/>
              <a:ea typeface="Microsoft YaHei" pitchFamily="34" charset="-122"/>
              <a:cs typeface="Microsoft YaHei" pitchFamily="34" charset="-120"/>
            </a:endParaRPr>
          </a:p>
        </p:txBody>
      </p:sp>
      <p:sp>
        <p:nvSpPr>
          <p:cNvPr id="39" name="Text 37"/>
          <p:cNvSpPr/>
          <p:nvPr/>
        </p:nvSpPr>
        <p:spPr>
          <a:xfrm>
            <a:off x="800100" y="2653012"/>
            <a:ext cx="11391900" cy="160020"/>
          </a:xfrm>
          <a:prstGeom prst="rect">
            <a:avLst/>
          </a:prstGeom>
          <a:noFill/>
          <a:ln/>
        </p:spPr>
        <p:txBody>
          <a:bodyPr wrap="none" lIns="0" tIns="0" rIns="0" bIns="0" rtlCol="0" anchor="t"/>
          <a:lstStyle/>
          <a:p>
            <a:pPr algn="l" indent="0" marL="0">
              <a:buNone/>
            </a:pPr>
            <a:r>
              <a:rPr lang="en-US" sz="1050" dirty="0">
                <a:solidFill>
                  <a:srgbClr val="656155"/>
                </a:solidFill>
                <a:latin typeface="Microsoft YaHei" pitchFamily="34" charset="0"/>
                <a:ea typeface="Microsoft YaHei" pitchFamily="34" charset="-122"/>
                <a:cs typeface="Microsoft YaHei" pitchFamily="34" charset="-120"/>
              </a:rPr>
              <a:t>Reg. 2025/2547 sets the method.</a:t>
            </a:r>
            <a:endParaRPr lang="en-US" sz="1050" dirty="0">
              <a:latin typeface="Microsoft YaHei" pitchFamily="34" charset="0"/>
              <a:ea typeface="Microsoft YaHei" pitchFamily="34" charset="-122"/>
              <a:cs typeface="Microsoft YaHei" pitchFamily="34" charset="-120"/>
            </a:endParaRPr>
          </a:p>
        </p:txBody>
      </p:sp>
      <p:sp>
        <p:nvSpPr>
          <p:cNvPr id="40" name="Text 38"/>
          <p:cNvSpPr/>
          <p:nvPr/>
        </p:nvSpPr>
        <p:spPr>
          <a:xfrm>
            <a:off x="800100" y="2862562"/>
            <a:ext cx="11391900" cy="160020"/>
          </a:xfrm>
          <a:prstGeom prst="rect">
            <a:avLst/>
          </a:prstGeom>
          <a:noFill/>
          <a:ln/>
        </p:spPr>
        <p:txBody>
          <a:bodyPr wrap="none" lIns="0" tIns="0" rIns="0" bIns="0" rtlCol="0" anchor="t"/>
          <a:lstStyle/>
          <a:p>
            <a:pPr algn="l" indent="0" marL="0">
              <a:buNone/>
            </a:pPr>
            <a:r>
              <a:rPr lang="en-US" sz="1050" dirty="0">
                <a:solidFill>
                  <a:srgbClr val="656155"/>
                </a:solidFill>
                <a:latin typeface="Microsoft YaHei" pitchFamily="34" charset="0"/>
                <a:ea typeface="Microsoft YaHei" pitchFamily="34" charset="-122"/>
                <a:cs typeface="Microsoft YaHei" pitchFamily="34" charset="-120"/>
              </a:rPr>
              <a:t>Steel and aluminium: direct</a:t>
            </a:r>
            <a:endParaRPr lang="en-US" sz="1050" dirty="0">
              <a:latin typeface="Microsoft YaHei" pitchFamily="34" charset="0"/>
              <a:ea typeface="Microsoft YaHei" pitchFamily="34" charset="-122"/>
              <a:cs typeface="Microsoft YaHei" pitchFamily="34" charset="-120"/>
            </a:endParaRPr>
          </a:p>
        </p:txBody>
      </p:sp>
      <p:sp>
        <p:nvSpPr>
          <p:cNvPr id="41" name="Text 39"/>
          <p:cNvSpPr/>
          <p:nvPr/>
        </p:nvSpPr>
        <p:spPr>
          <a:xfrm>
            <a:off x="800100" y="3072112"/>
            <a:ext cx="11391900" cy="160020"/>
          </a:xfrm>
          <a:prstGeom prst="rect">
            <a:avLst/>
          </a:prstGeom>
          <a:noFill/>
          <a:ln/>
        </p:spPr>
        <p:txBody>
          <a:bodyPr wrap="none" lIns="0" tIns="0" rIns="0" bIns="0" rtlCol="0" anchor="t"/>
          <a:lstStyle/>
          <a:p>
            <a:pPr algn="l" indent="0" marL="0">
              <a:buNone/>
            </a:pPr>
            <a:r>
              <a:rPr lang="en-US" sz="1050" dirty="0">
                <a:solidFill>
                  <a:srgbClr val="656155"/>
                </a:solidFill>
                <a:latin typeface="Microsoft YaHei" pitchFamily="34" charset="0"/>
                <a:ea typeface="Microsoft YaHei" pitchFamily="34" charset="-122"/>
                <a:cs typeface="Microsoft YaHei" pitchFamily="34" charset="-120"/>
              </a:rPr>
              <a:t>emissions only</a:t>
            </a:r>
            <a:endParaRPr lang="en-US" sz="1050" dirty="0">
              <a:latin typeface="Microsoft YaHei" pitchFamily="34" charset="0"/>
              <a:ea typeface="Microsoft YaHei" pitchFamily="34" charset="-122"/>
              <a:cs typeface="Microsoft YaHei" pitchFamily="34" charset="-120"/>
            </a:endParaRPr>
          </a:p>
        </p:txBody>
      </p:sp>
      <p:sp>
        <p:nvSpPr>
          <p:cNvPr id="42" name="Shape 40"/>
          <p:cNvSpPr/>
          <p:nvPr/>
        </p:nvSpPr>
        <p:spPr>
          <a:xfrm>
            <a:off x="3248025" y="2609850"/>
            <a:ext cx="114300" cy="114300"/>
          </a:xfrm>
          <a:custGeom>
            <a:avLst/>
            <a:gdLst/>
            <a:ahLst/>
            <a:cxnLst/>
            <a:rect l="l" t="t" r="r" b="b"/>
            <a:pathLst>
              <a:path w="114300" h="114300">
                <a:moveTo>
                  <a:pt x="0" y="0"/>
                </a:moveTo>
                <a:lnTo>
                  <a:pt x="114300" y="57150"/>
                </a:lnTo>
                <a:lnTo>
                  <a:pt x="0" y="114300"/>
                </a:lnTo>
                <a:close/>
              </a:path>
            </a:pathLst>
          </a:custGeom>
          <a:solidFill>
            <a:srgbClr val="4D5D39"/>
          </a:solidFill>
          <a:ln/>
        </p:spPr>
      </p:sp>
      <p:sp>
        <p:nvSpPr>
          <p:cNvPr id="43" name="Shape 41"/>
          <p:cNvSpPr/>
          <p:nvPr/>
        </p:nvSpPr>
        <p:spPr>
          <a:xfrm>
            <a:off x="3405188" y="1871663"/>
            <a:ext cx="2590800" cy="1590675"/>
          </a:xfrm>
          <a:prstGeom prst="roundRect">
            <a:avLst>
              <a:gd name="adj" fmla="val 3593"/>
            </a:avLst>
          </a:prstGeom>
          <a:solidFill>
            <a:srgbClr val="F7F3E8"/>
          </a:solidFill>
          <a:ln w="9525">
            <a:solidFill>
              <a:srgbClr val="D8D0BC"/>
            </a:solidFill>
            <a:prstDash val="solid"/>
          </a:ln>
        </p:spPr>
      </p:sp>
      <p:sp>
        <p:nvSpPr>
          <p:cNvPr id="44" name="Shape 42"/>
          <p:cNvSpPr/>
          <p:nvPr/>
        </p:nvSpPr>
        <p:spPr>
          <a:xfrm>
            <a:off x="3414713" y="1881187"/>
            <a:ext cx="2571750" cy="42863"/>
          </a:xfrm>
          <a:custGeom>
            <a:avLst/>
            <a:gdLst/>
            <a:ahLst/>
            <a:cxnLst/>
            <a:rect l="l" t="t" r="r" b="b"/>
            <a:pathLst>
              <a:path w="2571750" h="42863">
                <a:moveTo>
                  <a:pt x="0" y="42863"/>
                </a:moveTo>
                <a:arcTo hR="42863" wR="42863" stAng="10800000" swAng="5400000"/>
                <a:lnTo>
                  <a:pt x="2528888" y="0"/>
                </a:lnTo>
                <a:arcTo hR="42863" wR="42863" stAng="16200000" swAng="5400000"/>
              </a:path>
            </a:pathLst>
          </a:custGeom>
          <a:noFill/>
          <a:ln w="28575">
            <a:solidFill>
              <a:srgbClr val="4D5D39"/>
            </a:solidFill>
            <a:prstDash val="solid"/>
          </a:ln>
        </p:spPr>
      </p:sp>
      <p:sp>
        <p:nvSpPr>
          <p:cNvPr id="45" name="Text 43"/>
          <p:cNvSpPr/>
          <p:nvPr/>
        </p:nvSpPr>
        <p:spPr>
          <a:xfrm>
            <a:off x="3590925" y="2045980"/>
            <a:ext cx="8601075" cy="160020"/>
          </a:xfrm>
          <a:prstGeom prst="rect">
            <a:avLst/>
          </a:prstGeom>
          <a:noFill/>
          <a:ln/>
        </p:spPr>
        <p:txBody>
          <a:bodyPr wrap="none" lIns="0" tIns="0" rIns="0" bIns="0" rtlCol="0" anchor="t"/>
          <a:lstStyle/>
          <a:p>
            <a:pPr algn="l" indent="0" marL="0">
              <a:buNone/>
            </a:pPr>
            <a:r>
              <a:rPr lang="en-US" sz="1050" b="1" dirty="0">
                <a:solidFill>
                  <a:srgbClr val="4D5D39"/>
                </a:solidFill>
                <a:latin typeface="Consolas" pitchFamily="34" charset="0"/>
                <a:ea typeface="Microsoft YaHei" pitchFamily="34" charset="-122"/>
                <a:cs typeface="Consolas" pitchFamily="34" charset="-120"/>
              </a:rPr>
              <a:t>02</a:t>
            </a:r>
            <a:endParaRPr lang="en-US" sz="1050" dirty="0">
              <a:latin typeface="Consolas" pitchFamily="34" charset="0"/>
              <a:ea typeface="Microsoft YaHei" pitchFamily="34" charset="-122"/>
              <a:cs typeface="Consolas" pitchFamily="34" charset="-120"/>
            </a:endParaRPr>
          </a:p>
        </p:txBody>
      </p:sp>
      <p:sp>
        <p:nvSpPr>
          <p:cNvPr id="46" name="Shape 44"/>
          <p:cNvSpPr/>
          <p:nvPr/>
        </p:nvSpPr>
        <p:spPr>
          <a:xfrm>
            <a:off x="5600596" y="2019346"/>
            <a:ext cx="190559" cy="190484"/>
          </a:xfrm>
          <a:custGeom>
            <a:avLst/>
            <a:gdLst/>
            <a:ahLst/>
            <a:cxnLst/>
            <a:rect l="l" t="t" r="r" b="b"/>
            <a:pathLst>
              <a:path w="190559" h="190484">
                <a:moveTo>
                  <a:pt x="17725" y="63010"/>
                </a:moveTo>
                <a:arcTo hR="38100" wR="38100" stAng="10049003" swAng="6909194"/>
                <a:arcTo hR="38100" wR="38100" stAng="12755696" swAng="6888608"/>
                <a:arcTo hR="38100" wR="38100" stAng="15439731" swAng="6920537"/>
                <a:arcTo hR="38100" wR="38100" stAng="18155696" swAng="6888608"/>
                <a:arcTo hR="38100" wR="38100" stAng="20841803" swAng="6909194"/>
                <a:arcTo hR="38100" wR="38100" stAng="1947705" swAng="6904591"/>
                <a:arcTo hR="38100" wR="38100" stAng="4641803" swAng="6909194"/>
                <a:arcTo hR="38100" wR="38100" stAng="7339684" swAng="6920632"/>
                <a:close/>
              </a:path>
            </a:pathLst>
          </a:custGeom>
          <a:noFill/>
          <a:ln w="19050">
            <a:solidFill>
              <a:srgbClr val="4D5D39"/>
            </a:solidFill>
            <a:prstDash val="solid"/>
          </a:ln>
        </p:spPr>
      </p:sp>
      <p:sp>
        <p:nvSpPr>
          <p:cNvPr id="47" name="Shape 45"/>
          <p:cNvSpPr/>
          <p:nvPr/>
        </p:nvSpPr>
        <p:spPr>
          <a:xfrm>
            <a:off x="5667375" y="2095500"/>
            <a:ext cx="57150" cy="38100"/>
          </a:xfrm>
          <a:custGeom>
            <a:avLst/>
            <a:gdLst/>
            <a:ahLst/>
            <a:cxnLst/>
            <a:rect l="l" t="t" r="r" b="b"/>
            <a:pathLst>
              <a:path w="57150" h="38100">
                <a:moveTo>
                  <a:pt x="0" y="19050"/>
                </a:moveTo>
                <a:lnTo>
                  <a:pt x="19050" y="38100"/>
                </a:lnTo>
                <a:lnTo>
                  <a:pt x="57150" y="0"/>
                </a:lnTo>
              </a:path>
            </a:pathLst>
          </a:custGeom>
          <a:noFill/>
          <a:ln w="19050">
            <a:solidFill>
              <a:srgbClr val="4D5D39"/>
            </a:solidFill>
            <a:prstDash val="solid"/>
          </a:ln>
        </p:spPr>
      </p:sp>
      <p:sp>
        <p:nvSpPr>
          <p:cNvPr id="48" name="Text 46"/>
          <p:cNvSpPr/>
          <p:nvPr/>
        </p:nvSpPr>
        <p:spPr>
          <a:xfrm>
            <a:off x="3590925" y="2321444"/>
            <a:ext cx="8601075" cy="217170"/>
          </a:xfrm>
          <a:prstGeom prst="rect">
            <a:avLst/>
          </a:prstGeom>
          <a:noFill/>
          <a:ln/>
        </p:spPr>
        <p:txBody>
          <a:bodyPr wrap="none" lIns="0" tIns="0" rIns="0" bIns="0" rtlCol="0" anchor="t"/>
          <a:lstStyle/>
          <a:p>
            <a:pPr algn="l" indent="0" marL="0">
              <a:buNone/>
            </a:pPr>
            <a:r>
              <a:rPr lang="en-US" sz="1425" b="1" dirty="0">
                <a:solidFill>
                  <a:srgbClr val="2B2A22"/>
                </a:solidFill>
                <a:latin typeface="Microsoft YaHei" pitchFamily="34" charset="0"/>
                <a:ea typeface="Microsoft YaHei" pitchFamily="34" charset="-122"/>
                <a:cs typeface="Microsoft YaHei" pitchFamily="34" charset="-120"/>
              </a:rPr>
              <a:t>Hire a verifier</a:t>
            </a:r>
            <a:endParaRPr lang="en-US" sz="1425" dirty="0">
              <a:latin typeface="Microsoft YaHei" pitchFamily="34" charset="0"/>
              <a:ea typeface="Microsoft YaHei" pitchFamily="34" charset="-122"/>
              <a:cs typeface="Microsoft YaHei" pitchFamily="34" charset="-120"/>
            </a:endParaRPr>
          </a:p>
        </p:txBody>
      </p:sp>
      <p:sp>
        <p:nvSpPr>
          <p:cNvPr id="49" name="Text 47"/>
          <p:cNvSpPr/>
          <p:nvPr/>
        </p:nvSpPr>
        <p:spPr>
          <a:xfrm>
            <a:off x="3590925" y="2653012"/>
            <a:ext cx="8601075" cy="160020"/>
          </a:xfrm>
          <a:prstGeom prst="rect">
            <a:avLst/>
          </a:prstGeom>
          <a:noFill/>
          <a:ln/>
        </p:spPr>
        <p:txBody>
          <a:bodyPr wrap="none" lIns="0" tIns="0" rIns="0" bIns="0" rtlCol="0" anchor="t"/>
          <a:lstStyle/>
          <a:p>
            <a:pPr algn="l" indent="0" marL="0">
              <a:buNone/>
            </a:pPr>
            <a:r>
              <a:rPr lang="en-US" sz="1050" dirty="0">
                <a:solidFill>
                  <a:srgbClr val="656155"/>
                </a:solidFill>
                <a:latin typeface="Microsoft YaHei" pitchFamily="34" charset="0"/>
                <a:ea typeface="Microsoft YaHei" pitchFamily="34" charset="-122"/>
                <a:cs typeface="Microsoft YaHei" pitchFamily="34" charset="-120"/>
              </a:rPr>
              <a:t>Accredited by a member state</a:t>
            </a:r>
            <a:endParaRPr lang="en-US" sz="1050" dirty="0">
              <a:latin typeface="Microsoft YaHei" pitchFamily="34" charset="0"/>
              <a:ea typeface="Microsoft YaHei" pitchFamily="34" charset="-122"/>
              <a:cs typeface="Microsoft YaHei" pitchFamily="34" charset="-120"/>
            </a:endParaRPr>
          </a:p>
        </p:txBody>
      </p:sp>
      <p:sp>
        <p:nvSpPr>
          <p:cNvPr id="50" name="Text 48"/>
          <p:cNvSpPr/>
          <p:nvPr/>
        </p:nvSpPr>
        <p:spPr>
          <a:xfrm>
            <a:off x="3590925" y="2862562"/>
            <a:ext cx="8601075" cy="160020"/>
          </a:xfrm>
          <a:prstGeom prst="rect">
            <a:avLst/>
          </a:prstGeom>
          <a:noFill/>
          <a:ln/>
        </p:spPr>
        <p:txBody>
          <a:bodyPr wrap="none" lIns="0" tIns="0" rIns="0" bIns="0" rtlCol="0" anchor="t"/>
          <a:lstStyle/>
          <a:p>
            <a:pPr algn="l" indent="0" marL="0">
              <a:buNone/>
            </a:pPr>
            <a:r>
              <a:rPr lang="en-US" sz="1050" dirty="0">
                <a:solidFill>
                  <a:srgbClr val="656155"/>
                </a:solidFill>
                <a:latin typeface="Microsoft YaHei" pitchFamily="34" charset="0"/>
                <a:ea typeface="Microsoft YaHei" pitchFamily="34" charset="-122"/>
                <a:cs typeface="Microsoft YaHei" pitchFamily="34" charset="-120"/>
              </a:rPr>
              <a:t>body. Non-EU firms may apply</a:t>
            </a:r>
            <a:endParaRPr lang="en-US" sz="1050" dirty="0">
              <a:latin typeface="Microsoft YaHei" pitchFamily="34" charset="0"/>
              <a:ea typeface="Microsoft YaHei" pitchFamily="34" charset="-122"/>
              <a:cs typeface="Microsoft YaHei" pitchFamily="34" charset="-120"/>
            </a:endParaRPr>
          </a:p>
        </p:txBody>
      </p:sp>
      <p:sp>
        <p:nvSpPr>
          <p:cNvPr id="51" name="Shape 49"/>
          <p:cNvSpPr/>
          <p:nvPr/>
        </p:nvSpPr>
        <p:spPr>
          <a:xfrm>
            <a:off x="6038850" y="2609850"/>
            <a:ext cx="114300" cy="114300"/>
          </a:xfrm>
          <a:custGeom>
            <a:avLst/>
            <a:gdLst/>
            <a:ahLst/>
            <a:cxnLst/>
            <a:rect l="l" t="t" r="r" b="b"/>
            <a:pathLst>
              <a:path w="114300" h="114300">
                <a:moveTo>
                  <a:pt x="0" y="0"/>
                </a:moveTo>
                <a:lnTo>
                  <a:pt x="114300" y="57150"/>
                </a:lnTo>
                <a:lnTo>
                  <a:pt x="0" y="114300"/>
                </a:lnTo>
                <a:close/>
              </a:path>
            </a:pathLst>
          </a:custGeom>
          <a:solidFill>
            <a:srgbClr val="4D5D39"/>
          </a:solidFill>
          <a:ln/>
        </p:spPr>
      </p:sp>
      <p:sp>
        <p:nvSpPr>
          <p:cNvPr id="52" name="Shape 50"/>
          <p:cNvSpPr/>
          <p:nvPr/>
        </p:nvSpPr>
        <p:spPr>
          <a:xfrm>
            <a:off x="6196013" y="1871663"/>
            <a:ext cx="2590800" cy="1590675"/>
          </a:xfrm>
          <a:prstGeom prst="roundRect">
            <a:avLst>
              <a:gd name="adj" fmla="val 3593"/>
            </a:avLst>
          </a:prstGeom>
          <a:solidFill>
            <a:srgbClr val="F7F3E8"/>
          </a:solidFill>
          <a:ln w="9525">
            <a:solidFill>
              <a:srgbClr val="D8D0BC"/>
            </a:solidFill>
            <a:prstDash val="solid"/>
          </a:ln>
        </p:spPr>
      </p:sp>
      <p:sp>
        <p:nvSpPr>
          <p:cNvPr id="53" name="Shape 51"/>
          <p:cNvSpPr/>
          <p:nvPr/>
        </p:nvSpPr>
        <p:spPr>
          <a:xfrm>
            <a:off x="6205538" y="1881187"/>
            <a:ext cx="2571750" cy="42863"/>
          </a:xfrm>
          <a:custGeom>
            <a:avLst/>
            <a:gdLst/>
            <a:ahLst/>
            <a:cxnLst/>
            <a:rect l="l" t="t" r="r" b="b"/>
            <a:pathLst>
              <a:path w="2571750" h="42863">
                <a:moveTo>
                  <a:pt x="0" y="42863"/>
                </a:moveTo>
                <a:arcTo hR="42863" wR="42863" stAng="10800000" swAng="5400000"/>
                <a:lnTo>
                  <a:pt x="2528888" y="0"/>
                </a:lnTo>
                <a:arcTo hR="42863" wR="42863" stAng="16200000" swAng="5400000"/>
              </a:path>
            </a:pathLst>
          </a:custGeom>
          <a:noFill/>
          <a:ln w="28575">
            <a:solidFill>
              <a:srgbClr val="B25E38"/>
            </a:solidFill>
            <a:prstDash val="solid"/>
          </a:ln>
        </p:spPr>
      </p:sp>
      <p:sp>
        <p:nvSpPr>
          <p:cNvPr id="54" name="Text 52"/>
          <p:cNvSpPr/>
          <p:nvPr/>
        </p:nvSpPr>
        <p:spPr>
          <a:xfrm>
            <a:off x="6381750" y="2045980"/>
            <a:ext cx="5810250" cy="160020"/>
          </a:xfrm>
          <a:prstGeom prst="rect">
            <a:avLst/>
          </a:prstGeom>
          <a:noFill/>
          <a:ln/>
        </p:spPr>
        <p:txBody>
          <a:bodyPr wrap="none" lIns="0" tIns="0" rIns="0" bIns="0" rtlCol="0" anchor="t"/>
          <a:lstStyle/>
          <a:p>
            <a:pPr algn="l" indent="0" marL="0">
              <a:buNone/>
            </a:pPr>
            <a:r>
              <a:rPr lang="en-US" sz="1050" b="1" dirty="0">
                <a:solidFill>
                  <a:srgbClr val="A15634"/>
                </a:solidFill>
                <a:latin typeface="Consolas" pitchFamily="34" charset="0"/>
                <a:ea typeface="Microsoft YaHei" pitchFamily="34" charset="-122"/>
                <a:cs typeface="Consolas" pitchFamily="34" charset="-120"/>
              </a:rPr>
              <a:t>03</a:t>
            </a:r>
            <a:endParaRPr lang="en-US" sz="1050" dirty="0">
              <a:latin typeface="Consolas" pitchFamily="34" charset="0"/>
              <a:ea typeface="Microsoft YaHei" pitchFamily="34" charset="-122"/>
              <a:cs typeface="Consolas" pitchFamily="34" charset="-120"/>
            </a:endParaRPr>
          </a:p>
        </p:txBody>
      </p:sp>
      <p:sp>
        <p:nvSpPr>
          <p:cNvPr id="55" name="Shape 53"/>
          <p:cNvSpPr/>
          <p:nvPr/>
        </p:nvSpPr>
        <p:spPr>
          <a:xfrm>
            <a:off x="8486775" y="2152650"/>
            <a:ext cx="7144" cy="7144"/>
          </a:xfrm>
          <a:custGeom>
            <a:avLst/>
            <a:gdLst/>
            <a:ahLst/>
            <a:cxnLst/>
            <a:rect l="l" t="t" r="r" b="b"/>
            <a:pathLst>
              <a:path w="7144" h="7144">
                <a:moveTo>
                  <a:pt x="0" y="0"/>
                </a:moveTo>
                <a:lnTo>
                  <a:pt x="95" y="0"/>
                </a:lnTo>
              </a:path>
            </a:pathLst>
          </a:custGeom>
          <a:noFill/>
          <a:ln w="19050">
            <a:solidFill>
              <a:srgbClr val="B25E38"/>
            </a:solidFill>
            <a:prstDash val="solid"/>
          </a:ln>
        </p:spPr>
      </p:sp>
      <p:sp>
        <p:nvSpPr>
          <p:cNvPr id="56" name="Shape 54"/>
          <p:cNvSpPr/>
          <p:nvPr/>
        </p:nvSpPr>
        <p:spPr>
          <a:xfrm>
            <a:off x="8524875" y="2152650"/>
            <a:ext cx="7144" cy="7144"/>
          </a:xfrm>
          <a:custGeom>
            <a:avLst/>
            <a:gdLst/>
            <a:ahLst/>
            <a:cxnLst/>
            <a:rect l="l" t="t" r="r" b="b"/>
            <a:pathLst>
              <a:path w="7144" h="7144">
                <a:moveTo>
                  <a:pt x="0" y="0"/>
                </a:moveTo>
                <a:lnTo>
                  <a:pt x="95" y="0"/>
                </a:lnTo>
              </a:path>
            </a:pathLst>
          </a:custGeom>
          <a:noFill/>
          <a:ln w="19050">
            <a:solidFill>
              <a:srgbClr val="B25E38"/>
            </a:solidFill>
            <a:prstDash val="solid"/>
          </a:ln>
        </p:spPr>
      </p:sp>
      <p:sp>
        <p:nvSpPr>
          <p:cNvPr id="57" name="Shape 55"/>
          <p:cNvSpPr/>
          <p:nvPr/>
        </p:nvSpPr>
        <p:spPr>
          <a:xfrm>
            <a:off x="8401050" y="2028825"/>
            <a:ext cx="171450" cy="171450"/>
          </a:xfrm>
          <a:custGeom>
            <a:avLst/>
            <a:gdLst/>
            <a:ahLst/>
            <a:cxnLst/>
            <a:rect l="l" t="t" r="r" b="b"/>
            <a:pathLst>
              <a:path w="171450" h="171450">
                <a:moveTo>
                  <a:pt x="0" y="152400"/>
                </a:moveTo>
                <a:arcTo hR="19050" wR="19050" stAng="10800000" swAng="-5400000"/>
                <a:lnTo>
                  <a:pt x="152400" y="171450"/>
                </a:lnTo>
                <a:arcTo hR="19050" wR="19050" stAng="5400000" swAng="-5400000"/>
                <a:lnTo>
                  <a:pt x="171450" y="52388"/>
                </a:lnTo>
                <a:arcTo hR="4763" wR="4763" stAng="3629" swAng="-7356486"/>
                <a:lnTo>
                  <a:pt x="121625" y="75457"/>
                </a:lnTo>
                <a:arcTo hR="4763" wR="4763" stAng="3447142" swAng="7356486"/>
                <a:lnTo>
                  <a:pt x="114300" y="52388"/>
                </a:lnTo>
                <a:arcTo hR="4763" wR="4763" stAng="3629" swAng="-7356486"/>
                <a:lnTo>
                  <a:pt x="64484" y="75457"/>
                </a:lnTo>
                <a:arcTo hR="4763" wR="4763" stAng="3438971" swAng="7369063"/>
                <a:lnTo>
                  <a:pt x="57150" y="19050"/>
                </a:lnTo>
                <a:arcTo hR="19050" wR="19050" stAng="0" swAng="-5400000"/>
                <a:lnTo>
                  <a:pt x="19050" y="0"/>
                </a:lnTo>
                <a:arcTo hR="19050" wR="19050" stAng="16200000" swAng="-5400000"/>
                <a:close/>
              </a:path>
            </a:pathLst>
          </a:custGeom>
          <a:noFill/>
          <a:ln w="19050">
            <a:solidFill>
              <a:srgbClr val="B25E38"/>
            </a:solidFill>
            <a:prstDash val="solid"/>
          </a:ln>
        </p:spPr>
      </p:sp>
      <p:sp>
        <p:nvSpPr>
          <p:cNvPr id="58" name="Shape 56"/>
          <p:cNvSpPr/>
          <p:nvPr/>
        </p:nvSpPr>
        <p:spPr>
          <a:xfrm>
            <a:off x="8448675" y="2152650"/>
            <a:ext cx="7144" cy="7144"/>
          </a:xfrm>
          <a:custGeom>
            <a:avLst/>
            <a:gdLst/>
            <a:ahLst/>
            <a:cxnLst/>
            <a:rect l="l" t="t" r="r" b="b"/>
            <a:pathLst>
              <a:path w="7144" h="7144">
                <a:moveTo>
                  <a:pt x="0" y="0"/>
                </a:moveTo>
                <a:lnTo>
                  <a:pt x="95" y="0"/>
                </a:lnTo>
              </a:path>
            </a:pathLst>
          </a:custGeom>
          <a:noFill/>
          <a:ln w="19050">
            <a:solidFill>
              <a:srgbClr val="B25E38"/>
            </a:solidFill>
            <a:prstDash val="solid"/>
          </a:ln>
        </p:spPr>
      </p:sp>
      <p:sp>
        <p:nvSpPr>
          <p:cNvPr id="59" name="Text 57"/>
          <p:cNvSpPr/>
          <p:nvPr/>
        </p:nvSpPr>
        <p:spPr>
          <a:xfrm>
            <a:off x="6381750" y="2321444"/>
            <a:ext cx="5810250" cy="217170"/>
          </a:xfrm>
          <a:prstGeom prst="rect">
            <a:avLst/>
          </a:prstGeom>
          <a:noFill/>
          <a:ln/>
        </p:spPr>
        <p:txBody>
          <a:bodyPr wrap="none" lIns="0" tIns="0" rIns="0" bIns="0" rtlCol="0" anchor="t"/>
          <a:lstStyle/>
          <a:p>
            <a:pPr algn="l" indent="0" marL="0">
              <a:buNone/>
            </a:pPr>
            <a:r>
              <a:rPr lang="en-US" sz="1425" b="1" dirty="0">
                <a:solidFill>
                  <a:srgbClr val="2B2A22"/>
                </a:solidFill>
                <a:latin typeface="Microsoft YaHei" pitchFamily="34" charset="0"/>
                <a:ea typeface="Microsoft YaHei" pitchFamily="34" charset="-122"/>
                <a:cs typeface="Microsoft YaHei" pitchFamily="34" charset="-120"/>
              </a:rPr>
              <a:t>Site visit</a:t>
            </a:r>
            <a:endParaRPr lang="en-US" sz="1425" dirty="0">
              <a:latin typeface="Microsoft YaHei" pitchFamily="34" charset="0"/>
              <a:ea typeface="Microsoft YaHei" pitchFamily="34" charset="-122"/>
              <a:cs typeface="Microsoft YaHei" pitchFamily="34" charset="-120"/>
            </a:endParaRPr>
          </a:p>
        </p:txBody>
      </p:sp>
      <p:sp>
        <p:nvSpPr>
          <p:cNvPr id="60" name="Text 58"/>
          <p:cNvSpPr/>
          <p:nvPr/>
        </p:nvSpPr>
        <p:spPr>
          <a:xfrm>
            <a:off x="6381750" y="2653012"/>
            <a:ext cx="5810250" cy="160020"/>
          </a:xfrm>
          <a:prstGeom prst="rect">
            <a:avLst/>
          </a:prstGeom>
          <a:noFill/>
          <a:ln/>
        </p:spPr>
        <p:txBody>
          <a:bodyPr wrap="none" lIns="0" tIns="0" rIns="0" bIns="0" rtlCol="0" anchor="t"/>
          <a:lstStyle/>
          <a:p>
            <a:pPr algn="l" indent="0" marL="0">
              <a:buNone/>
            </a:pPr>
            <a:r>
              <a:rPr lang="en-US" sz="1050" dirty="0">
                <a:solidFill>
                  <a:srgbClr val="656155"/>
                </a:solidFill>
                <a:latin typeface="Microsoft YaHei" pitchFamily="34" charset="0"/>
                <a:ea typeface="Microsoft YaHei" pitchFamily="34" charset="-122"/>
                <a:cs typeface="Microsoft YaHei" pitchFamily="34" charset="-120"/>
              </a:rPr>
              <a:t>On site in the first verified year,</a:t>
            </a:r>
            <a:endParaRPr lang="en-US" sz="1050" dirty="0">
              <a:latin typeface="Microsoft YaHei" pitchFamily="34" charset="0"/>
              <a:ea typeface="Microsoft YaHei" pitchFamily="34" charset="-122"/>
              <a:cs typeface="Microsoft YaHei" pitchFamily="34" charset="-120"/>
            </a:endParaRPr>
          </a:p>
        </p:txBody>
      </p:sp>
      <p:sp>
        <p:nvSpPr>
          <p:cNvPr id="61" name="Text 59"/>
          <p:cNvSpPr/>
          <p:nvPr/>
        </p:nvSpPr>
        <p:spPr>
          <a:xfrm>
            <a:off x="6381750" y="2862562"/>
            <a:ext cx="5810250" cy="160020"/>
          </a:xfrm>
          <a:prstGeom prst="rect">
            <a:avLst/>
          </a:prstGeom>
          <a:noFill/>
          <a:ln/>
        </p:spPr>
        <p:txBody>
          <a:bodyPr wrap="none" lIns="0" tIns="0" rIns="0" bIns="0" rtlCol="0" anchor="t"/>
          <a:lstStyle/>
          <a:p>
            <a:pPr algn="l" indent="0" marL="0">
              <a:buNone/>
            </a:pPr>
            <a:r>
              <a:rPr lang="en-US" sz="1050" dirty="0">
                <a:solidFill>
                  <a:srgbClr val="656155"/>
                </a:solidFill>
                <a:latin typeface="Microsoft YaHei" pitchFamily="34" charset="0"/>
                <a:ea typeface="Microsoft YaHei" pitchFamily="34" charset="-122"/>
                <a:cs typeface="Microsoft YaHei" pitchFamily="34" charset="-120"/>
              </a:rPr>
              <a:t>then at least every second year</a:t>
            </a:r>
            <a:endParaRPr lang="en-US" sz="1050" dirty="0">
              <a:latin typeface="Microsoft YaHei" pitchFamily="34" charset="0"/>
              <a:ea typeface="Microsoft YaHei" pitchFamily="34" charset="-122"/>
              <a:cs typeface="Microsoft YaHei" pitchFamily="34" charset="-120"/>
            </a:endParaRPr>
          </a:p>
        </p:txBody>
      </p:sp>
      <p:sp>
        <p:nvSpPr>
          <p:cNvPr id="62" name="Shape 60"/>
          <p:cNvSpPr/>
          <p:nvPr/>
        </p:nvSpPr>
        <p:spPr>
          <a:xfrm>
            <a:off x="8829675" y="2609850"/>
            <a:ext cx="114300" cy="114300"/>
          </a:xfrm>
          <a:custGeom>
            <a:avLst/>
            <a:gdLst/>
            <a:ahLst/>
            <a:cxnLst/>
            <a:rect l="l" t="t" r="r" b="b"/>
            <a:pathLst>
              <a:path w="114300" h="114300">
                <a:moveTo>
                  <a:pt x="0" y="0"/>
                </a:moveTo>
                <a:lnTo>
                  <a:pt x="114300" y="57150"/>
                </a:lnTo>
                <a:lnTo>
                  <a:pt x="0" y="114300"/>
                </a:lnTo>
                <a:close/>
              </a:path>
            </a:pathLst>
          </a:custGeom>
          <a:solidFill>
            <a:srgbClr val="4D5D39"/>
          </a:solidFill>
          <a:ln/>
        </p:spPr>
      </p:sp>
      <p:sp>
        <p:nvSpPr>
          <p:cNvPr id="63" name="Shape 61"/>
          <p:cNvSpPr/>
          <p:nvPr/>
        </p:nvSpPr>
        <p:spPr>
          <a:xfrm>
            <a:off x="8986838" y="1871663"/>
            <a:ext cx="2590800" cy="1590675"/>
          </a:xfrm>
          <a:prstGeom prst="roundRect">
            <a:avLst>
              <a:gd name="adj" fmla="val 3593"/>
            </a:avLst>
          </a:prstGeom>
          <a:solidFill>
            <a:srgbClr val="F7F3E8"/>
          </a:solidFill>
          <a:ln w="9525">
            <a:solidFill>
              <a:srgbClr val="D8D0BC"/>
            </a:solidFill>
            <a:prstDash val="solid"/>
          </a:ln>
        </p:spPr>
      </p:sp>
      <p:sp>
        <p:nvSpPr>
          <p:cNvPr id="64" name="Shape 62"/>
          <p:cNvSpPr/>
          <p:nvPr/>
        </p:nvSpPr>
        <p:spPr>
          <a:xfrm>
            <a:off x="8996363" y="1881187"/>
            <a:ext cx="2571750" cy="42863"/>
          </a:xfrm>
          <a:custGeom>
            <a:avLst/>
            <a:gdLst/>
            <a:ahLst/>
            <a:cxnLst/>
            <a:rect l="l" t="t" r="r" b="b"/>
            <a:pathLst>
              <a:path w="2571750" h="42863">
                <a:moveTo>
                  <a:pt x="0" y="42863"/>
                </a:moveTo>
                <a:arcTo hR="42863" wR="42863" stAng="10800000" swAng="5400000"/>
                <a:lnTo>
                  <a:pt x="2528888" y="0"/>
                </a:lnTo>
                <a:arcTo hR="42863" wR="42863" stAng="16200000" swAng="5400000"/>
              </a:path>
            </a:pathLst>
          </a:custGeom>
          <a:noFill/>
          <a:ln w="28575">
            <a:solidFill>
              <a:srgbClr val="4D5D39"/>
            </a:solidFill>
            <a:prstDash val="solid"/>
          </a:ln>
        </p:spPr>
      </p:sp>
      <p:sp>
        <p:nvSpPr>
          <p:cNvPr id="65" name="Text 63"/>
          <p:cNvSpPr/>
          <p:nvPr/>
        </p:nvSpPr>
        <p:spPr>
          <a:xfrm>
            <a:off x="9172575" y="2045980"/>
            <a:ext cx="3019425" cy="160020"/>
          </a:xfrm>
          <a:prstGeom prst="rect">
            <a:avLst/>
          </a:prstGeom>
          <a:noFill/>
          <a:ln/>
        </p:spPr>
        <p:txBody>
          <a:bodyPr wrap="none" lIns="0" tIns="0" rIns="0" bIns="0" rtlCol="0" anchor="t"/>
          <a:lstStyle/>
          <a:p>
            <a:pPr algn="l" indent="0" marL="0">
              <a:buNone/>
            </a:pPr>
            <a:r>
              <a:rPr lang="en-US" sz="1050" b="1" dirty="0">
                <a:solidFill>
                  <a:srgbClr val="4D5D39"/>
                </a:solidFill>
                <a:latin typeface="Consolas" pitchFamily="34" charset="0"/>
                <a:ea typeface="Microsoft YaHei" pitchFamily="34" charset="-122"/>
                <a:cs typeface="Consolas" pitchFamily="34" charset="-120"/>
              </a:rPr>
              <a:t>04</a:t>
            </a:r>
            <a:endParaRPr lang="en-US" sz="1050" dirty="0">
              <a:latin typeface="Consolas" pitchFamily="34" charset="0"/>
              <a:ea typeface="Microsoft YaHei" pitchFamily="34" charset="-122"/>
              <a:cs typeface="Consolas" pitchFamily="34" charset="-120"/>
            </a:endParaRPr>
          </a:p>
        </p:txBody>
      </p:sp>
      <p:sp>
        <p:nvSpPr>
          <p:cNvPr id="66" name="Shape 64"/>
          <p:cNvSpPr/>
          <p:nvPr/>
        </p:nvSpPr>
        <p:spPr>
          <a:xfrm>
            <a:off x="11182352" y="2019276"/>
            <a:ext cx="190522" cy="190522"/>
          </a:xfrm>
          <a:custGeom>
            <a:avLst/>
            <a:gdLst/>
            <a:ahLst/>
            <a:cxnLst/>
            <a:rect l="l" t="t" r="r" b="b"/>
            <a:pathLst>
              <a:path w="190522" h="190522">
                <a:moveTo>
                  <a:pt x="119404" y="187533"/>
                </a:moveTo>
                <a:arcTo hR="4763" wR="4763" stAng="9488216" swAng="-8352500"/>
                <a:lnTo>
                  <a:pt x="190241" y="6329"/>
                </a:lnTo>
                <a:arcTo hR="4724" wR="4724" stAng="1191562" swAng="-7783124"/>
                <a:lnTo>
                  <a:pt x="3218" y="62193"/>
                </a:lnTo>
                <a:arcTo hR="4763" wR="4763" stAng="15064284" swAng="-8352500"/>
                <a:lnTo>
                  <a:pt x="78522" y="101408"/>
                </a:lnTo>
                <a:arcTo hR="19050" wR="19050" stAng="17509183" swAng="2775445"/>
                <a:close/>
              </a:path>
            </a:pathLst>
          </a:custGeom>
          <a:noFill/>
          <a:ln w="19050">
            <a:solidFill>
              <a:srgbClr val="4D5D39"/>
            </a:solidFill>
            <a:prstDash val="solid"/>
          </a:ln>
        </p:spPr>
      </p:sp>
      <p:sp>
        <p:nvSpPr>
          <p:cNvPr id="67" name="Shape 65"/>
          <p:cNvSpPr/>
          <p:nvPr/>
        </p:nvSpPr>
        <p:spPr>
          <a:xfrm>
            <a:off x="11267256" y="2020700"/>
            <a:ext cx="104204" cy="104194"/>
          </a:xfrm>
          <a:custGeom>
            <a:avLst/>
            <a:gdLst/>
            <a:ahLst/>
            <a:cxnLst/>
            <a:rect l="l" t="t" r="r" b="b"/>
            <a:pathLst>
              <a:path w="104204" h="104194">
                <a:moveTo>
                  <a:pt x="104204" y="0"/>
                </a:moveTo>
                <a:lnTo>
                  <a:pt x="0" y="104194"/>
                </a:lnTo>
              </a:path>
            </a:pathLst>
          </a:custGeom>
          <a:noFill/>
          <a:ln w="19050">
            <a:solidFill>
              <a:srgbClr val="4D5D39"/>
            </a:solidFill>
            <a:prstDash val="solid"/>
          </a:ln>
        </p:spPr>
      </p:sp>
      <p:sp>
        <p:nvSpPr>
          <p:cNvPr id="68" name="Text 66"/>
          <p:cNvSpPr/>
          <p:nvPr/>
        </p:nvSpPr>
        <p:spPr>
          <a:xfrm>
            <a:off x="9172575" y="2321444"/>
            <a:ext cx="3019425" cy="217170"/>
          </a:xfrm>
          <a:prstGeom prst="rect">
            <a:avLst/>
          </a:prstGeom>
          <a:noFill/>
          <a:ln/>
        </p:spPr>
        <p:txBody>
          <a:bodyPr wrap="none" lIns="0" tIns="0" rIns="0" bIns="0" rtlCol="0" anchor="t"/>
          <a:lstStyle/>
          <a:p>
            <a:pPr algn="l" indent="0" marL="0">
              <a:buNone/>
            </a:pPr>
            <a:r>
              <a:rPr lang="en-US" sz="1425" b="1" dirty="0">
                <a:solidFill>
                  <a:srgbClr val="2B2A22"/>
                </a:solidFill>
                <a:latin typeface="Microsoft YaHei" pitchFamily="34" charset="0"/>
                <a:ea typeface="Microsoft YaHei" pitchFamily="34" charset="-122"/>
                <a:cs typeface="Microsoft YaHei" pitchFamily="34" charset="-120"/>
              </a:rPr>
              <a:t>Hand over</a:t>
            </a:r>
            <a:endParaRPr lang="en-US" sz="1425" dirty="0">
              <a:latin typeface="Microsoft YaHei" pitchFamily="34" charset="0"/>
              <a:ea typeface="Microsoft YaHei" pitchFamily="34" charset="-122"/>
              <a:cs typeface="Microsoft YaHei" pitchFamily="34" charset="-120"/>
            </a:endParaRPr>
          </a:p>
        </p:txBody>
      </p:sp>
      <p:sp>
        <p:nvSpPr>
          <p:cNvPr id="69" name="Text 67"/>
          <p:cNvSpPr/>
          <p:nvPr/>
        </p:nvSpPr>
        <p:spPr>
          <a:xfrm>
            <a:off x="9172575" y="2653012"/>
            <a:ext cx="3019425" cy="160020"/>
          </a:xfrm>
          <a:prstGeom prst="rect">
            <a:avLst/>
          </a:prstGeom>
          <a:noFill/>
          <a:ln/>
        </p:spPr>
        <p:txBody>
          <a:bodyPr wrap="none" lIns="0" tIns="0" rIns="0" bIns="0" rtlCol="0" anchor="t"/>
          <a:lstStyle/>
          <a:p>
            <a:pPr algn="l" indent="0" marL="0">
              <a:buNone/>
            </a:pPr>
            <a:r>
              <a:rPr lang="en-US" sz="1050" dirty="0">
                <a:solidFill>
                  <a:srgbClr val="656155"/>
                </a:solidFill>
                <a:latin typeface="Microsoft YaHei" pitchFamily="34" charset="0"/>
                <a:ea typeface="Microsoft YaHei" pitchFamily="34" charset="-122"/>
                <a:cs typeface="Microsoft YaHei" pitchFamily="34" charset="-120"/>
              </a:rPr>
              <a:t>To the EU declarant, with the 2026</a:t>
            </a:r>
            <a:endParaRPr lang="en-US" sz="1050" dirty="0">
              <a:latin typeface="Microsoft YaHei" pitchFamily="34" charset="0"/>
              <a:ea typeface="Microsoft YaHei" pitchFamily="34" charset="-122"/>
              <a:cs typeface="Microsoft YaHei" pitchFamily="34" charset="-120"/>
            </a:endParaRPr>
          </a:p>
        </p:txBody>
      </p:sp>
      <p:sp>
        <p:nvSpPr>
          <p:cNvPr id="70" name="Text 68"/>
          <p:cNvSpPr/>
          <p:nvPr/>
        </p:nvSpPr>
        <p:spPr>
          <a:xfrm>
            <a:off x="9172575" y="2862562"/>
            <a:ext cx="3019425" cy="160020"/>
          </a:xfrm>
          <a:prstGeom prst="rect">
            <a:avLst/>
          </a:prstGeom>
          <a:noFill/>
          <a:ln/>
        </p:spPr>
        <p:txBody>
          <a:bodyPr wrap="none" lIns="0" tIns="0" rIns="0" bIns="0" rtlCol="0" anchor="t"/>
          <a:lstStyle/>
          <a:p>
            <a:pPr algn="l" indent="0" marL="0">
              <a:buNone/>
            </a:pPr>
            <a:r>
              <a:rPr lang="en-US" sz="1050" dirty="0">
                <a:solidFill>
                  <a:srgbClr val="656155"/>
                </a:solidFill>
                <a:latin typeface="Microsoft YaHei" pitchFamily="34" charset="0"/>
                <a:ea typeface="Microsoft YaHei" pitchFamily="34" charset="-122"/>
                <a:cs typeface="Microsoft YaHei" pitchFamily="34" charset="-120"/>
              </a:rPr>
              <a:t>declaration by 30 Sept 2027</a:t>
            </a:r>
            <a:endParaRPr lang="en-US" sz="1050" dirty="0">
              <a:latin typeface="Microsoft YaHei" pitchFamily="34" charset="0"/>
              <a:ea typeface="Microsoft YaHei" pitchFamily="34" charset="-122"/>
              <a:cs typeface="Microsoft YaHei" pitchFamily="34" charset="-120"/>
            </a:endParaRPr>
          </a:p>
        </p:txBody>
      </p:sp>
      <p:sp>
        <p:nvSpPr>
          <p:cNvPr id="71" name="Shape 69"/>
          <p:cNvSpPr/>
          <p:nvPr/>
        </p:nvSpPr>
        <p:spPr>
          <a:xfrm>
            <a:off x="7429500" y="3971925"/>
            <a:ext cx="4152900" cy="571500"/>
          </a:xfrm>
          <a:prstGeom prst="rect">
            <a:avLst/>
          </a:prstGeom>
          <a:solidFill>
            <a:srgbClr val="E0DFD0"/>
          </a:solidFill>
          <a:ln/>
        </p:spPr>
      </p:sp>
      <p:sp>
        <p:nvSpPr>
          <p:cNvPr id="72" name="Shape 70"/>
          <p:cNvSpPr/>
          <p:nvPr/>
        </p:nvSpPr>
        <p:spPr>
          <a:xfrm>
            <a:off x="7429500" y="4543425"/>
            <a:ext cx="4152900" cy="571500"/>
          </a:xfrm>
          <a:prstGeom prst="rect">
            <a:avLst/>
          </a:prstGeom>
          <a:solidFill>
            <a:srgbClr val="E0DFD0"/>
          </a:solidFill>
          <a:ln/>
        </p:spPr>
      </p:sp>
      <p:sp>
        <p:nvSpPr>
          <p:cNvPr id="73" name="Shape 71"/>
          <p:cNvSpPr/>
          <p:nvPr/>
        </p:nvSpPr>
        <p:spPr>
          <a:xfrm>
            <a:off x="7429500" y="5114925"/>
            <a:ext cx="4152900" cy="571500"/>
          </a:xfrm>
          <a:prstGeom prst="rect">
            <a:avLst/>
          </a:prstGeom>
          <a:solidFill>
            <a:srgbClr val="E0DFD0"/>
          </a:solidFill>
          <a:ln/>
        </p:spPr>
      </p:sp>
      <p:sp>
        <p:nvSpPr>
          <p:cNvPr id="74" name="Text 72"/>
          <p:cNvSpPr/>
          <p:nvPr/>
        </p:nvSpPr>
        <p:spPr>
          <a:xfrm>
            <a:off x="3619500" y="3757550"/>
            <a:ext cx="8572500" cy="148590"/>
          </a:xfrm>
          <a:prstGeom prst="rect">
            <a:avLst/>
          </a:prstGeom>
          <a:noFill/>
          <a:ln/>
        </p:spPr>
        <p:txBody>
          <a:bodyPr wrap="none" lIns="0" tIns="0" rIns="0" bIns="0" rtlCol="0" anchor="t"/>
          <a:lstStyle/>
          <a:p>
            <a:pPr algn="l" indent="0" marL="0">
              <a:buNone/>
            </a:pPr>
            <a:r>
              <a:rPr lang="en-US" sz="975" b="1" dirty="0">
                <a:solidFill>
                  <a:srgbClr val="656155"/>
                </a:solidFill>
                <a:latin typeface="Microsoft YaHei" pitchFamily="34" charset="0"/>
                <a:ea typeface="Microsoft YaHei" pitchFamily="34" charset="-122"/>
                <a:cs typeface="Microsoft YaHei" pitchFamily="34" charset="-120"/>
              </a:rPr>
              <a:t>Default values</a:t>
            </a:r>
            <a:endParaRPr lang="en-US" sz="975" dirty="0">
              <a:latin typeface="Microsoft YaHei" pitchFamily="34" charset="0"/>
              <a:ea typeface="Microsoft YaHei" pitchFamily="34" charset="-122"/>
              <a:cs typeface="Microsoft YaHei" pitchFamily="34" charset="-120"/>
            </a:endParaRPr>
          </a:p>
        </p:txBody>
      </p:sp>
      <p:sp>
        <p:nvSpPr>
          <p:cNvPr id="75" name="Text 73"/>
          <p:cNvSpPr/>
          <p:nvPr/>
        </p:nvSpPr>
        <p:spPr>
          <a:xfrm>
            <a:off x="7620000" y="3757550"/>
            <a:ext cx="4572000" cy="148590"/>
          </a:xfrm>
          <a:prstGeom prst="rect">
            <a:avLst/>
          </a:prstGeom>
          <a:noFill/>
          <a:ln/>
        </p:spPr>
        <p:txBody>
          <a:bodyPr wrap="none" lIns="0" tIns="0" rIns="0" bIns="0" rtlCol="0" anchor="t"/>
          <a:lstStyle/>
          <a:p>
            <a:pPr algn="l" indent="0" marL="0">
              <a:buNone/>
            </a:pPr>
            <a:r>
              <a:rPr lang="en-US" sz="975" b="1" dirty="0">
                <a:solidFill>
                  <a:srgbClr val="4D5D39"/>
                </a:solidFill>
                <a:latin typeface="Microsoft YaHei" pitchFamily="34" charset="0"/>
                <a:ea typeface="Microsoft YaHei" pitchFamily="34" charset="-122"/>
                <a:cs typeface="Microsoft YaHei" pitchFamily="34" charset="-120"/>
              </a:rPr>
              <a:t>Actual values</a:t>
            </a:r>
            <a:endParaRPr lang="en-US" sz="975" dirty="0">
              <a:latin typeface="Microsoft YaHei" pitchFamily="34" charset="0"/>
              <a:ea typeface="Microsoft YaHei" pitchFamily="34" charset="-122"/>
              <a:cs typeface="Microsoft YaHei" pitchFamily="34" charset="-120"/>
            </a:endParaRPr>
          </a:p>
        </p:txBody>
      </p:sp>
      <p:sp>
        <p:nvSpPr>
          <p:cNvPr id="76" name="Shape 74"/>
          <p:cNvSpPr/>
          <p:nvPr/>
        </p:nvSpPr>
        <p:spPr>
          <a:xfrm>
            <a:off x="8524468" y="3802856"/>
            <a:ext cx="82550" cy="56753"/>
          </a:xfrm>
          <a:custGeom>
            <a:avLst/>
            <a:gdLst/>
            <a:ahLst/>
            <a:cxnLst/>
            <a:rect l="l" t="t" r="r" b="b"/>
            <a:pathLst>
              <a:path w="82550" h="56753">
                <a:moveTo>
                  <a:pt x="82550" y="0"/>
                </a:moveTo>
                <a:lnTo>
                  <a:pt x="25797" y="56753"/>
                </a:lnTo>
                <a:lnTo>
                  <a:pt x="0" y="30956"/>
                </a:lnTo>
              </a:path>
            </a:pathLst>
          </a:custGeom>
          <a:noFill/>
          <a:ln w="10319">
            <a:solidFill>
              <a:srgbClr val="4D5D39"/>
            </a:solidFill>
            <a:prstDash val="solid"/>
          </a:ln>
        </p:spPr>
      </p:sp>
      <p:sp>
        <p:nvSpPr>
          <p:cNvPr id="77" name="Shape 75"/>
          <p:cNvSpPr/>
          <p:nvPr/>
        </p:nvSpPr>
        <p:spPr>
          <a:xfrm>
            <a:off x="609600" y="3952875"/>
            <a:ext cx="10972800" cy="19050"/>
          </a:xfrm>
          <a:prstGeom prst="rect">
            <a:avLst/>
          </a:prstGeom>
          <a:solidFill>
            <a:srgbClr val="2B2A22"/>
          </a:solidFill>
          <a:ln/>
        </p:spPr>
      </p:sp>
      <p:sp>
        <p:nvSpPr>
          <p:cNvPr id="78" name="Shape 76"/>
          <p:cNvSpPr/>
          <p:nvPr/>
        </p:nvSpPr>
        <p:spPr>
          <a:xfrm>
            <a:off x="609600" y="4533900"/>
            <a:ext cx="10972800" cy="9525"/>
          </a:xfrm>
          <a:prstGeom prst="rect">
            <a:avLst/>
          </a:prstGeom>
          <a:solidFill>
            <a:srgbClr val="D8D0BC"/>
          </a:solidFill>
          <a:ln/>
        </p:spPr>
      </p:sp>
      <p:sp>
        <p:nvSpPr>
          <p:cNvPr id="79" name="Text 77"/>
          <p:cNvSpPr/>
          <p:nvPr/>
        </p:nvSpPr>
        <p:spPr>
          <a:xfrm>
            <a:off x="723900" y="4168210"/>
            <a:ext cx="11468100" cy="182880"/>
          </a:xfrm>
          <a:prstGeom prst="rect">
            <a:avLst/>
          </a:prstGeom>
          <a:noFill/>
          <a:ln/>
        </p:spPr>
        <p:txBody>
          <a:bodyPr wrap="none" lIns="0" tIns="0" rIns="0" bIns="0" rtlCol="0" anchor="t"/>
          <a:lstStyle/>
          <a:p>
            <a:pPr algn="l" indent="0" marL="0">
              <a:buNone/>
            </a:pPr>
            <a:r>
              <a:rPr lang="en-US" sz="1200" b="1" dirty="0">
                <a:solidFill>
                  <a:srgbClr val="2B2A22"/>
                </a:solidFill>
                <a:latin typeface="Microsoft YaHei" pitchFamily="34" charset="0"/>
                <a:ea typeface="Microsoft YaHei" pitchFamily="34" charset="-122"/>
                <a:cs typeface="Microsoft YaHei" pitchFamily="34" charset="-120"/>
              </a:rPr>
              <a:t>Verification</a:t>
            </a:r>
            <a:endParaRPr lang="en-US" sz="1200" dirty="0">
              <a:latin typeface="Microsoft YaHei" pitchFamily="34" charset="0"/>
              <a:ea typeface="Microsoft YaHei" pitchFamily="34" charset="-122"/>
              <a:cs typeface="Microsoft YaHei" pitchFamily="34" charset="-120"/>
            </a:endParaRPr>
          </a:p>
        </p:txBody>
      </p:sp>
      <p:sp>
        <p:nvSpPr>
          <p:cNvPr id="80" name="Text 78"/>
          <p:cNvSpPr/>
          <p:nvPr/>
        </p:nvSpPr>
        <p:spPr>
          <a:xfrm>
            <a:off x="3619500" y="4168210"/>
            <a:ext cx="8572500" cy="182880"/>
          </a:xfrm>
          <a:prstGeom prst="rect">
            <a:avLst/>
          </a:prstGeom>
          <a:noFill/>
          <a:ln/>
        </p:spPr>
        <p:txBody>
          <a:bodyPr wrap="none" lIns="0" tIns="0" rIns="0" bIns="0" rtlCol="0" anchor="t"/>
          <a:lstStyle/>
          <a:p>
            <a:pPr algn="l" indent="0" marL="0">
              <a:buNone/>
            </a:pPr>
            <a:r>
              <a:rPr lang="en-US" sz="1200" dirty="0">
                <a:solidFill>
                  <a:srgbClr val="656155"/>
                </a:solidFill>
                <a:latin typeface="Microsoft YaHei" pitchFamily="34" charset="0"/>
                <a:ea typeface="Microsoft YaHei" pitchFamily="34" charset="-122"/>
                <a:cs typeface="Microsoft YaHei" pitchFamily="34" charset="-120"/>
              </a:rPr>
              <a:t>Not required</a:t>
            </a:r>
            <a:endParaRPr lang="en-US" sz="1200" dirty="0">
              <a:latin typeface="Microsoft YaHei" pitchFamily="34" charset="0"/>
              <a:ea typeface="Microsoft YaHei" pitchFamily="34" charset="-122"/>
              <a:cs typeface="Microsoft YaHei" pitchFamily="34" charset="-120"/>
            </a:endParaRPr>
          </a:p>
        </p:txBody>
      </p:sp>
      <p:sp>
        <p:nvSpPr>
          <p:cNvPr id="81" name="Text 79"/>
          <p:cNvSpPr/>
          <p:nvPr/>
        </p:nvSpPr>
        <p:spPr>
          <a:xfrm>
            <a:off x="7620000" y="4168210"/>
            <a:ext cx="4572000" cy="182880"/>
          </a:xfrm>
          <a:prstGeom prst="rect">
            <a:avLst/>
          </a:prstGeom>
          <a:noFill/>
          <a:ln/>
        </p:spPr>
        <p:txBody>
          <a:bodyPr wrap="none" lIns="0" tIns="0" rIns="0" bIns="0" rtlCol="0" anchor="t"/>
          <a:lstStyle/>
          <a:p>
            <a:pPr algn="l" indent="0" marL="0">
              <a:buNone/>
            </a:pPr>
            <a:r>
              <a:rPr lang="en-US" sz="1200" b="1" dirty="0">
                <a:solidFill>
                  <a:srgbClr val="2B2A22"/>
                </a:solidFill>
                <a:latin typeface="Microsoft YaHei" pitchFamily="34" charset="0"/>
                <a:ea typeface="Microsoft YaHei" pitchFamily="34" charset="-122"/>
                <a:cs typeface="Microsoft YaHei" pitchFamily="34" charset="-120"/>
              </a:rPr>
              <a:t>Required, by an accredited verifier</a:t>
            </a:r>
            <a:endParaRPr lang="en-US" sz="1200" dirty="0">
              <a:latin typeface="Microsoft YaHei" pitchFamily="34" charset="0"/>
              <a:ea typeface="Microsoft YaHei" pitchFamily="34" charset="-122"/>
              <a:cs typeface="Microsoft YaHei" pitchFamily="34" charset="-120"/>
            </a:endParaRPr>
          </a:p>
        </p:txBody>
      </p:sp>
      <p:sp>
        <p:nvSpPr>
          <p:cNvPr id="82" name="Shape 80"/>
          <p:cNvSpPr/>
          <p:nvPr/>
        </p:nvSpPr>
        <p:spPr>
          <a:xfrm>
            <a:off x="609600" y="5105400"/>
            <a:ext cx="10972800" cy="9525"/>
          </a:xfrm>
          <a:prstGeom prst="rect">
            <a:avLst/>
          </a:prstGeom>
          <a:solidFill>
            <a:srgbClr val="D8D0BC"/>
          </a:solidFill>
          <a:ln/>
        </p:spPr>
      </p:sp>
      <p:sp>
        <p:nvSpPr>
          <p:cNvPr id="83" name="Text 81"/>
          <p:cNvSpPr/>
          <p:nvPr/>
        </p:nvSpPr>
        <p:spPr>
          <a:xfrm>
            <a:off x="723900" y="4739710"/>
            <a:ext cx="11468100" cy="182880"/>
          </a:xfrm>
          <a:prstGeom prst="rect">
            <a:avLst/>
          </a:prstGeom>
          <a:noFill/>
          <a:ln/>
        </p:spPr>
        <p:txBody>
          <a:bodyPr wrap="none" lIns="0" tIns="0" rIns="0" bIns="0" rtlCol="0" anchor="t"/>
          <a:lstStyle/>
          <a:p>
            <a:pPr algn="l" indent="0" marL="0">
              <a:buNone/>
            </a:pPr>
            <a:r>
              <a:rPr lang="en-US" sz="1200" b="1" dirty="0">
                <a:solidFill>
                  <a:srgbClr val="2B2A22"/>
                </a:solidFill>
                <a:latin typeface="Microsoft YaHei" pitchFamily="34" charset="0"/>
                <a:ea typeface="Microsoft YaHei" pitchFamily="34" charset="-122"/>
                <a:cs typeface="Microsoft YaHei" pitchFamily="34" charset="-120"/>
              </a:rPr>
              <a:t>Markup</a:t>
            </a:r>
            <a:endParaRPr lang="en-US" sz="1200" dirty="0">
              <a:latin typeface="Microsoft YaHei" pitchFamily="34" charset="0"/>
              <a:ea typeface="Microsoft YaHei" pitchFamily="34" charset="-122"/>
              <a:cs typeface="Microsoft YaHei" pitchFamily="34" charset="-120"/>
            </a:endParaRPr>
          </a:p>
        </p:txBody>
      </p:sp>
      <p:sp>
        <p:nvSpPr>
          <p:cNvPr id="84" name="Text 82"/>
          <p:cNvSpPr/>
          <p:nvPr/>
        </p:nvSpPr>
        <p:spPr>
          <a:xfrm>
            <a:off x="3619500" y="4739710"/>
            <a:ext cx="8572500" cy="182880"/>
          </a:xfrm>
          <a:prstGeom prst="rect">
            <a:avLst/>
          </a:prstGeom>
          <a:noFill/>
          <a:ln/>
        </p:spPr>
        <p:txBody>
          <a:bodyPr wrap="none" lIns="0" tIns="0" rIns="0" bIns="0" rtlCol="0" anchor="t"/>
          <a:lstStyle/>
          <a:p>
            <a:pPr algn="l" indent="0" marL="0">
              <a:buNone/>
            </a:pPr>
            <a:r>
              <a:rPr lang="en-US" sz="1200" dirty="0">
                <a:solidFill>
                  <a:srgbClr val="656155"/>
                </a:solidFill>
                <a:latin typeface="Microsoft YaHei" pitchFamily="34" charset="0"/>
                <a:ea typeface="Microsoft YaHei" pitchFamily="34" charset="-122"/>
                <a:cs typeface="Microsoft YaHei" pitchFamily="34" charset="-120"/>
              </a:rPr>
              <a:t>10% in 2026, 30% from 2028</a:t>
            </a:r>
            <a:endParaRPr lang="en-US" sz="1200" dirty="0">
              <a:latin typeface="Microsoft YaHei" pitchFamily="34" charset="0"/>
              <a:ea typeface="Microsoft YaHei" pitchFamily="34" charset="-122"/>
              <a:cs typeface="Microsoft YaHei" pitchFamily="34" charset="-120"/>
            </a:endParaRPr>
          </a:p>
        </p:txBody>
      </p:sp>
      <p:sp>
        <p:nvSpPr>
          <p:cNvPr id="85" name="Text 83"/>
          <p:cNvSpPr/>
          <p:nvPr/>
        </p:nvSpPr>
        <p:spPr>
          <a:xfrm>
            <a:off x="7620000" y="4739710"/>
            <a:ext cx="4572000" cy="182880"/>
          </a:xfrm>
          <a:prstGeom prst="rect">
            <a:avLst/>
          </a:prstGeom>
          <a:noFill/>
          <a:ln/>
        </p:spPr>
        <p:txBody>
          <a:bodyPr wrap="none" lIns="0" tIns="0" rIns="0" bIns="0" rtlCol="0" anchor="t"/>
          <a:lstStyle/>
          <a:p>
            <a:pPr algn="l" indent="0" marL="0">
              <a:buNone/>
            </a:pPr>
            <a:r>
              <a:rPr lang="en-US" sz="1200" b="1" dirty="0">
                <a:solidFill>
                  <a:srgbClr val="2B2A22"/>
                </a:solidFill>
                <a:latin typeface="Microsoft YaHei" pitchFamily="34" charset="0"/>
                <a:ea typeface="Microsoft YaHei" pitchFamily="34" charset="-122"/>
                <a:cs typeface="Microsoft YaHei" pitchFamily="34" charset="-120"/>
              </a:rPr>
              <a:t>None</a:t>
            </a:r>
            <a:endParaRPr lang="en-US" sz="1200" dirty="0">
              <a:latin typeface="Microsoft YaHei" pitchFamily="34" charset="0"/>
              <a:ea typeface="Microsoft YaHei" pitchFamily="34" charset="-122"/>
              <a:cs typeface="Microsoft YaHei" pitchFamily="34" charset="-120"/>
            </a:endParaRPr>
          </a:p>
        </p:txBody>
      </p:sp>
      <p:sp>
        <p:nvSpPr>
          <p:cNvPr id="86" name="Shape 84"/>
          <p:cNvSpPr/>
          <p:nvPr/>
        </p:nvSpPr>
        <p:spPr>
          <a:xfrm>
            <a:off x="609600" y="5676900"/>
            <a:ext cx="10972800" cy="9525"/>
          </a:xfrm>
          <a:prstGeom prst="rect">
            <a:avLst/>
          </a:prstGeom>
          <a:solidFill>
            <a:srgbClr val="D8D0BC"/>
          </a:solidFill>
          <a:ln/>
        </p:spPr>
      </p:sp>
      <p:sp>
        <p:nvSpPr>
          <p:cNvPr id="87" name="Text 85"/>
          <p:cNvSpPr/>
          <p:nvPr/>
        </p:nvSpPr>
        <p:spPr>
          <a:xfrm>
            <a:off x="723900" y="5311210"/>
            <a:ext cx="11468100" cy="182880"/>
          </a:xfrm>
          <a:prstGeom prst="rect">
            <a:avLst/>
          </a:prstGeom>
          <a:noFill/>
          <a:ln/>
        </p:spPr>
        <p:txBody>
          <a:bodyPr wrap="none" lIns="0" tIns="0" rIns="0" bIns="0" rtlCol="0" anchor="t"/>
          <a:lstStyle/>
          <a:p>
            <a:pPr algn="l" indent="0" marL="0">
              <a:buNone/>
            </a:pPr>
            <a:r>
              <a:rPr lang="en-US" sz="1200" b="1" dirty="0">
                <a:solidFill>
                  <a:srgbClr val="2B2A22"/>
                </a:solidFill>
                <a:latin typeface="Microsoft YaHei" pitchFamily="34" charset="0"/>
                <a:ea typeface="Microsoft YaHei" pitchFamily="34" charset="-122"/>
                <a:cs typeface="Microsoft YaHei" pitchFamily="34" charset="-120"/>
              </a:rPr>
              <a:t>China</a:t>
            </a:r>
            <a:pPr algn="l" indent="0" marL="0">
              <a:buNone/>
            </a:pPr>
            <a:r>
              <a:rPr lang="en-US" sz="1200" b="1" dirty="0">
                <a:solidFill>
                  <a:srgbClr val="2B2A22"/>
                </a:solidFill>
                <a:latin typeface="Microsoft YaHei" pitchFamily="34" charset="0"/>
                <a:ea typeface="Microsoft YaHei" pitchFamily="34" charset="-122"/>
                <a:cs typeface="Microsoft YaHei" pitchFamily="34" charset="-120"/>
              </a:rPr>
              <a:t>'</a:t>
            </a:r>
            <a:pPr algn="l" indent="0" marL="0">
              <a:buNone/>
            </a:pPr>
            <a:r>
              <a:rPr lang="en-US" sz="1200" b="1" dirty="0">
                <a:solidFill>
                  <a:srgbClr val="2B2A22"/>
                </a:solidFill>
                <a:latin typeface="Microsoft YaHei" pitchFamily="34" charset="0"/>
                <a:ea typeface="Microsoft YaHei" pitchFamily="34" charset="-122"/>
                <a:cs typeface="Microsoft YaHei" pitchFamily="34" charset="-120"/>
              </a:rPr>
              <a:t>s carbon price</a:t>
            </a:r>
            <a:endParaRPr lang="en-US" sz="1200" dirty="0">
              <a:latin typeface="Microsoft YaHei" pitchFamily="34" charset="0"/>
              <a:ea typeface="Microsoft YaHei" pitchFamily="34" charset="-122"/>
              <a:cs typeface="Microsoft YaHei" pitchFamily="34" charset="-120"/>
            </a:endParaRPr>
          </a:p>
        </p:txBody>
      </p:sp>
      <p:sp>
        <p:nvSpPr>
          <p:cNvPr id="88" name="Text 86"/>
          <p:cNvSpPr/>
          <p:nvPr/>
        </p:nvSpPr>
        <p:spPr>
          <a:xfrm>
            <a:off x="3619500" y="5311210"/>
            <a:ext cx="8572500" cy="182880"/>
          </a:xfrm>
          <a:prstGeom prst="rect">
            <a:avLst/>
          </a:prstGeom>
          <a:noFill/>
          <a:ln/>
        </p:spPr>
        <p:txBody>
          <a:bodyPr wrap="none" lIns="0" tIns="0" rIns="0" bIns="0" rtlCol="0" anchor="t"/>
          <a:lstStyle/>
          <a:p>
            <a:pPr algn="l" indent="0" marL="0">
              <a:buNone/>
            </a:pPr>
            <a:r>
              <a:rPr lang="en-US" sz="1200" dirty="0">
                <a:solidFill>
                  <a:srgbClr val="656155"/>
                </a:solidFill>
                <a:latin typeface="Microsoft YaHei" pitchFamily="34" charset="0"/>
                <a:ea typeface="Microsoft YaHei" pitchFamily="34" charset="-122"/>
                <a:cs typeface="Microsoft YaHei" pitchFamily="34" charset="-120"/>
              </a:rPr>
              <a:t>Annual default price only</a:t>
            </a:r>
            <a:endParaRPr lang="en-US" sz="1200" dirty="0">
              <a:latin typeface="Microsoft YaHei" pitchFamily="34" charset="0"/>
              <a:ea typeface="Microsoft YaHei" pitchFamily="34" charset="-122"/>
              <a:cs typeface="Microsoft YaHei" pitchFamily="34" charset="-120"/>
            </a:endParaRPr>
          </a:p>
        </p:txBody>
      </p:sp>
      <p:sp>
        <p:nvSpPr>
          <p:cNvPr id="89" name="Text 87"/>
          <p:cNvSpPr/>
          <p:nvPr/>
        </p:nvSpPr>
        <p:spPr>
          <a:xfrm>
            <a:off x="7620000" y="5311210"/>
            <a:ext cx="4572000" cy="182880"/>
          </a:xfrm>
          <a:prstGeom prst="rect">
            <a:avLst/>
          </a:prstGeom>
          <a:noFill/>
          <a:ln/>
        </p:spPr>
        <p:txBody>
          <a:bodyPr wrap="none" lIns="0" tIns="0" rIns="0" bIns="0" rtlCol="0" anchor="t"/>
          <a:lstStyle/>
          <a:p>
            <a:pPr algn="l" indent="0" marL="0">
              <a:buNone/>
            </a:pPr>
            <a:r>
              <a:rPr lang="en-US" sz="1200" b="1" dirty="0">
                <a:solidFill>
                  <a:srgbClr val="2B2A22"/>
                </a:solidFill>
                <a:latin typeface="Microsoft YaHei" pitchFamily="34" charset="0"/>
                <a:ea typeface="Microsoft YaHei" pitchFamily="34" charset="-122"/>
                <a:cs typeface="Microsoft YaHei" pitchFamily="34" charset="-120"/>
              </a:rPr>
              <a:t>Price actually paid</a:t>
            </a:r>
            <a:endParaRPr lang="en-US" sz="1200" dirty="0">
              <a:latin typeface="Microsoft YaHei" pitchFamily="34" charset="0"/>
              <a:ea typeface="Microsoft YaHei" pitchFamily="34" charset="-122"/>
              <a:cs typeface="Microsoft YaHei" pitchFamily="34" charset="-120"/>
            </a:endParaRPr>
          </a:p>
        </p:txBody>
      </p:sp>
      <p:sp>
        <p:nvSpPr>
          <p:cNvPr id="90" name="Text 88"/>
          <p:cNvSpPr/>
          <p:nvPr/>
        </p:nvSpPr>
        <p:spPr>
          <a:xfrm>
            <a:off x="609600" y="6186064"/>
            <a:ext cx="11582400"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Source: Implementing Regs (EU) 2025/2546, 2025/2547, 2025/2621, Delegated Reg. 2025/2551, Reg. 2025/2083 Art. 9</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FE9DC"/>
          </a:solidFill>
          <a:ln/>
        </p:spPr>
      </p:sp>
      <p:sp>
        <p:nvSpPr>
          <p:cNvPr id="3" name="Shape 1"/>
          <p:cNvSpPr/>
          <p:nvPr/>
        </p:nvSpPr>
        <p:spPr>
          <a:xfrm>
            <a:off x="695325" y="250031"/>
            <a:ext cx="57150" cy="128588"/>
          </a:xfrm>
          <a:custGeom>
            <a:avLst/>
            <a:gdLst/>
            <a:ahLst/>
            <a:cxnLst/>
            <a:rect l="l" t="t" r="r" b="b"/>
            <a:pathLst>
              <a:path w="57150" h="128588">
                <a:moveTo>
                  <a:pt x="14288" y="46692"/>
                </a:moveTo>
                <a:lnTo>
                  <a:pt x="14288" y="28575"/>
                </a:lnTo>
                <a:arcTo hR="28575" wR="28575" stAng="10800000" swAng="5400000"/>
                <a:lnTo>
                  <a:pt x="53578" y="0"/>
                </a:lnTo>
                <a:arcTo hR="3572" wR="3572" stAng="16200000" swAng="5400000"/>
                <a:lnTo>
                  <a:pt x="57150" y="14288"/>
                </a:lnTo>
                <a:arcTo hR="28575" wR="28575" stAng="0" swAng="5400000"/>
                <a:arcTo hR="28575" wR="28575" stAng="16200000" swAng="-5400000"/>
                <a:cubicBezTo>
                  <a:pt x="0" y="85725"/>
                  <a:pt x="7144" y="92869"/>
                  <a:pt x="7144" y="107156"/>
                </a:cubicBezTo>
                <a:arcTo hR="35719" wR="35719" stAng="0" swAng="2212194"/>
              </a:path>
            </a:pathLst>
          </a:custGeom>
          <a:noFill/>
          <a:ln w="14288">
            <a:solidFill>
              <a:srgbClr val="4D5D39"/>
            </a:solidFill>
            <a:prstDash val="solid"/>
          </a:ln>
        </p:spPr>
      </p:sp>
      <p:sp>
        <p:nvSpPr>
          <p:cNvPr id="4" name="Shape 2"/>
          <p:cNvSpPr/>
          <p:nvPr/>
        </p:nvSpPr>
        <p:spPr>
          <a:xfrm>
            <a:off x="638175" y="285750"/>
            <a:ext cx="57150" cy="42863"/>
          </a:xfrm>
          <a:custGeom>
            <a:avLst/>
            <a:gdLst/>
            <a:ahLst/>
            <a:cxnLst/>
            <a:rect l="l" t="t" r="r" b="b"/>
            <a:pathLst>
              <a:path w="57150" h="42863">
                <a:moveTo>
                  <a:pt x="0" y="7144"/>
                </a:moveTo>
                <a:arcTo hR="35719" wR="35719" stAng="13987806" swAng="7612194"/>
                <a:arcTo hR="35719" wR="35719" stAng="3187806" swAng="7612194"/>
              </a:path>
            </a:pathLst>
          </a:custGeom>
          <a:noFill/>
          <a:ln w="14288">
            <a:solidFill>
              <a:srgbClr val="4D5D39"/>
            </a:solidFill>
            <a:prstDash val="solid"/>
          </a:ln>
        </p:spPr>
      </p:sp>
      <p:sp>
        <p:nvSpPr>
          <p:cNvPr id="5" name="Shape 3"/>
          <p:cNvSpPr/>
          <p:nvPr/>
        </p:nvSpPr>
        <p:spPr>
          <a:xfrm>
            <a:off x="645319" y="378619"/>
            <a:ext cx="100013" cy="5358"/>
          </a:xfrm>
          <a:custGeom>
            <a:avLst/>
            <a:gdLst/>
            <a:ahLst/>
            <a:cxnLst/>
            <a:rect l="l" t="t" r="r" b="b"/>
            <a:pathLst>
              <a:path w="100013" h="5358">
                <a:moveTo>
                  <a:pt x="0" y="0"/>
                </a:moveTo>
                <a:lnTo>
                  <a:pt x="100013" y="0"/>
                </a:lnTo>
              </a:path>
            </a:pathLst>
          </a:custGeom>
          <a:noFill/>
          <a:ln w="14288">
            <a:solidFill>
              <a:srgbClr val="4D5D39"/>
            </a:solidFill>
            <a:prstDash val="solid"/>
          </a:ln>
        </p:spPr>
      </p:sp>
      <p:sp>
        <p:nvSpPr>
          <p:cNvPr id="6" name="Text 4"/>
          <p:cNvSpPr/>
          <p:nvPr/>
        </p:nvSpPr>
        <p:spPr>
          <a:xfrm>
            <a:off x="609600" y="6557539"/>
            <a:ext cx="11582400"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Sustainability Department</a:t>
            </a:r>
            <a:endParaRPr lang="en-US" sz="900" dirty="0">
              <a:latin typeface="Microsoft YaHei" pitchFamily="34" charset="0"/>
              <a:ea typeface="Microsoft YaHei" pitchFamily="34" charset="-122"/>
              <a:cs typeface="Microsoft YaHei" pitchFamily="34" charset="-120"/>
            </a:endParaRPr>
          </a:p>
        </p:txBody>
      </p:sp>
      <p:sp>
        <p:nvSpPr>
          <p:cNvPr id="7" name="pptwise-slidenum-s0011"/>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656155"/>
                </a:solidFill>
                <a:latin typeface="Microsoft YaHei" pitchFamily="34" charset="0"/>
                <a:ea typeface="Microsoft YaHei" pitchFamily="34" charset="-122"/>
                <a:cs typeface="Microsoft YaHei" pitchFamily="34" charset="-120"/>
              </a:rPr>
              <a:t>12</a:t>
            </a:fld>
            <a:endParaRPr lang="en-US" sz="900" dirty="0">
              <a:latin typeface="Microsoft YaHei" pitchFamily="34" charset="0"/>
              <a:ea typeface="Microsoft YaHei" pitchFamily="34" charset="-122"/>
              <a:cs typeface="Microsoft YaHei" pitchFamily="34" charset="-120"/>
            </a:endParaRPr>
          </a:p>
        </p:txBody>
      </p:sp>
      <p:sp>
        <p:nvSpPr>
          <p:cNvPr id="8" name="Text 6"/>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 17</a:t>
            </a:r>
            <a:endParaRPr lang="en-US" sz="900" dirty="0">
              <a:latin typeface="Microsoft YaHei" pitchFamily="34" charset="0"/>
              <a:ea typeface="Microsoft YaHei" pitchFamily="34" charset="-122"/>
              <a:cs typeface="Microsoft YaHei" pitchFamily="34" charset="-120"/>
            </a:endParaRPr>
          </a:p>
        </p:txBody>
      </p:sp>
      <p:sp>
        <p:nvSpPr>
          <p:cNvPr id="9" name="Text 7"/>
          <p:cNvSpPr/>
          <p:nvPr/>
        </p:nvSpPr>
        <p:spPr>
          <a:xfrm>
            <a:off x="857250" y="252350"/>
            <a:ext cx="11334750" cy="148590"/>
          </a:xfrm>
          <a:prstGeom prst="rect">
            <a:avLst/>
          </a:prstGeom>
          <a:noFill/>
          <a:ln/>
        </p:spPr>
        <p:txBody>
          <a:bodyPr wrap="none" lIns="0" tIns="0" rIns="0" bIns="0" rtlCol="0" anchor="t"/>
          <a:lstStyle/>
          <a:p>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O</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f</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f</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s</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e</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t</a:t>
            </a:r>
            <a:pPr algn="l" indent="0" marL="0">
              <a:buNone/>
            </a:pPr>
            <a:r>
              <a:rPr lang="en-US" sz="975" b="1" dirty="0">
                <a:solidFill>
                  <a:srgbClr val="4D5D39"/>
                </a:solidFill>
                <a:latin typeface="Microsoft YaHei" pitchFamily="34" charset="0"/>
                <a:ea typeface="Microsoft YaHei" pitchFamily="34" charset="-122"/>
                <a:cs typeface="Microsoft YaHei" pitchFamily="34" charset="-120"/>
              </a:rPr>
              <a:t>s</a:t>
            </a:r>
            <a:endParaRPr lang="en-US" sz="975" dirty="0">
              <a:latin typeface="Microsoft YaHei" pitchFamily="34" charset="0"/>
              <a:ea typeface="Microsoft YaHei" pitchFamily="34" charset="-122"/>
              <a:cs typeface="Microsoft YaHei" pitchFamily="34" charset="-120"/>
            </a:endParaRPr>
          </a:p>
        </p:txBody>
      </p:sp>
      <p:sp>
        <p:nvSpPr>
          <p:cNvPr id="10" name="Shape 8"/>
          <p:cNvSpPr/>
          <p:nvPr/>
        </p:nvSpPr>
        <p:spPr>
          <a:xfrm>
            <a:off x="8191500" y="342900"/>
            <a:ext cx="3390900" cy="0"/>
          </a:xfrm>
          <a:prstGeom prst="line">
            <a:avLst/>
          </a:prstGeom>
          <a:noFill/>
          <a:ln w="14288">
            <a:solidFill>
              <a:srgbClr val="D8D0BC"/>
            </a:solidFill>
            <a:prstDash val="solid"/>
          </a:ln>
        </p:spPr>
      </p:sp>
      <p:sp>
        <p:nvSpPr>
          <p:cNvPr id="11" name="Shape 9"/>
          <p:cNvSpPr/>
          <p:nvPr/>
        </p:nvSpPr>
        <p:spPr>
          <a:xfrm>
            <a:off x="8143875" y="295275"/>
            <a:ext cx="95250" cy="95250"/>
          </a:xfrm>
          <a:prstGeom prst="ellipse">
            <a:avLst/>
          </a:prstGeom>
          <a:solidFill>
            <a:srgbClr val="4D5D39"/>
          </a:solidFill>
          <a:ln w="14288">
            <a:solidFill>
              <a:srgbClr val="4D5D39"/>
            </a:solidFill>
            <a:prstDash val="solid"/>
          </a:ln>
        </p:spPr>
      </p:sp>
      <p:sp>
        <p:nvSpPr>
          <p:cNvPr id="12" name="Text 10"/>
          <p:cNvSpPr/>
          <p:nvPr/>
        </p:nvSpPr>
        <p:spPr>
          <a:xfrm>
            <a:off x="4191000" y="148870"/>
            <a:ext cx="8001000" cy="125730"/>
          </a:xfrm>
          <a:prstGeom prst="rect">
            <a:avLst/>
          </a:prstGeom>
          <a:noFill/>
          <a:ln/>
        </p:spPr>
        <p:txBody>
          <a:bodyPr wrap="none" lIns="0" tIns="0" rIns="0" bIns="0" rtlCol="0" anchor="t"/>
          <a:lstStyle/>
          <a:p>
            <a:pPr algn="ctr" indent="0" marL="0">
              <a:buNone/>
            </a:pPr>
            <a:r>
              <a:rPr lang="en-US" sz="825" b="1" dirty="0">
                <a:solidFill>
                  <a:srgbClr val="4D5D39"/>
                </a:solidFill>
                <a:latin typeface="Consolas" pitchFamily="34" charset="0"/>
                <a:ea typeface="Microsoft YaHei" pitchFamily="34" charset="-122"/>
                <a:cs typeface="Consolas" pitchFamily="34" charset="-120"/>
              </a:rPr>
              <a:t>2026</a:t>
            </a:r>
            <a:endParaRPr lang="en-US" sz="825" dirty="0">
              <a:latin typeface="Consolas" pitchFamily="34" charset="0"/>
              <a:ea typeface="Microsoft YaHei" pitchFamily="34" charset="-122"/>
              <a:cs typeface="Consolas" pitchFamily="34" charset="-120"/>
            </a:endParaRPr>
          </a:p>
        </p:txBody>
      </p:sp>
      <p:sp>
        <p:nvSpPr>
          <p:cNvPr id="13" name="Shape 11"/>
          <p:cNvSpPr/>
          <p:nvPr/>
        </p:nvSpPr>
        <p:spPr>
          <a:xfrm>
            <a:off x="8582025" y="309563"/>
            <a:ext cx="66675" cy="66675"/>
          </a:xfrm>
          <a:prstGeom prst="ellipse">
            <a:avLst/>
          </a:prstGeom>
          <a:solidFill>
            <a:srgbClr val="EFE9DC"/>
          </a:solidFill>
          <a:ln w="14288">
            <a:solidFill>
              <a:srgbClr val="C9BFA8"/>
            </a:solidFill>
            <a:prstDash val="solid"/>
          </a:ln>
        </p:spPr>
      </p:sp>
      <p:sp>
        <p:nvSpPr>
          <p:cNvPr id="14" name="Shape 12"/>
          <p:cNvSpPr/>
          <p:nvPr/>
        </p:nvSpPr>
        <p:spPr>
          <a:xfrm>
            <a:off x="9005888" y="309563"/>
            <a:ext cx="66675" cy="66675"/>
          </a:xfrm>
          <a:prstGeom prst="ellipse">
            <a:avLst/>
          </a:prstGeom>
          <a:solidFill>
            <a:srgbClr val="EFE9DC"/>
          </a:solidFill>
          <a:ln w="14288">
            <a:solidFill>
              <a:srgbClr val="C9BFA8"/>
            </a:solidFill>
            <a:prstDash val="solid"/>
          </a:ln>
        </p:spPr>
      </p:sp>
      <p:sp>
        <p:nvSpPr>
          <p:cNvPr id="15" name="Shape 13"/>
          <p:cNvSpPr/>
          <p:nvPr/>
        </p:nvSpPr>
        <p:spPr>
          <a:xfrm>
            <a:off x="9429750" y="309563"/>
            <a:ext cx="66675" cy="66675"/>
          </a:xfrm>
          <a:prstGeom prst="ellipse">
            <a:avLst/>
          </a:prstGeom>
          <a:solidFill>
            <a:srgbClr val="EFE9DC"/>
          </a:solidFill>
          <a:ln w="14288">
            <a:solidFill>
              <a:srgbClr val="C9BFA8"/>
            </a:solidFill>
            <a:prstDash val="solid"/>
          </a:ln>
        </p:spPr>
      </p:sp>
      <p:sp>
        <p:nvSpPr>
          <p:cNvPr id="16" name="Shape 14"/>
          <p:cNvSpPr/>
          <p:nvPr/>
        </p:nvSpPr>
        <p:spPr>
          <a:xfrm>
            <a:off x="9853613" y="309563"/>
            <a:ext cx="66675" cy="66675"/>
          </a:xfrm>
          <a:prstGeom prst="ellipse">
            <a:avLst/>
          </a:prstGeom>
          <a:solidFill>
            <a:srgbClr val="EFE9DC"/>
          </a:solidFill>
          <a:ln w="14288">
            <a:solidFill>
              <a:srgbClr val="C9BFA8"/>
            </a:solidFill>
            <a:prstDash val="solid"/>
          </a:ln>
        </p:spPr>
      </p:sp>
      <p:sp>
        <p:nvSpPr>
          <p:cNvPr id="17" name="Shape 15"/>
          <p:cNvSpPr/>
          <p:nvPr/>
        </p:nvSpPr>
        <p:spPr>
          <a:xfrm>
            <a:off x="10277475" y="309563"/>
            <a:ext cx="66675" cy="66675"/>
          </a:xfrm>
          <a:prstGeom prst="ellipse">
            <a:avLst/>
          </a:prstGeom>
          <a:solidFill>
            <a:srgbClr val="EFE9DC"/>
          </a:solidFill>
          <a:ln w="14288">
            <a:solidFill>
              <a:srgbClr val="C9BFA8"/>
            </a:solidFill>
            <a:prstDash val="solid"/>
          </a:ln>
        </p:spPr>
      </p:sp>
      <p:sp>
        <p:nvSpPr>
          <p:cNvPr id="18" name="Shape 16"/>
          <p:cNvSpPr/>
          <p:nvPr/>
        </p:nvSpPr>
        <p:spPr>
          <a:xfrm>
            <a:off x="10701338" y="309563"/>
            <a:ext cx="66675" cy="66675"/>
          </a:xfrm>
          <a:prstGeom prst="ellipse">
            <a:avLst/>
          </a:prstGeom>
          <a:solidFill>
            <a:srgbClr val="EFE9DC"/>
          </a:solidFill>
          <a:ln w="14288">
            <a:solidFill>
              <a:srgbClr val="C9BFA8"/>
            </a:solidFill>
            <a:prstDash val="solid"/>
          </a:ln>
        </p:spPr>
      </p:sp>
      <p:sp>
        <p:nvSpPr>
          <p:cNvPr id="19" name="Shape 17"/>
          <p:cNvSpPr/>
          <p:nvPr/>
        </p:nvSpPr>
        <p:spPr>
          <a:xfrm>
            <a:off x="11125200" y="309563"/>
            <a:ext cx="66675" cy="66675"/>
          </a:xfrm>
          <a:prstGeom prst="ellipse">
            <a:avLst/>
          </a:prstGeom>
          <a:solidFill>
            <a:srgbClr val="EFE9DC"/>
          </a:solidFill>
          <a:ln w="14288">
            <a:solidFill>
              <a:srgbClr val="C9BFA8"/>
            </a:solidFill>
            <a:prstDash val="solid"/>
          </a:ln>
        </p:spPr>
      </p:sp>
      <p:sp>
        <p:nvSpPr>
          <p:cNvPr id="20" name="Shape 18"/>
          <p:cNvSpPr/>
          <p:nvPr/>
        </p:nvSpPr>
        <p:spPr>
          <a:xfrm>
            <a:off x="11549063" y="309563"/>
            <a:ext cx="66675" cy="66675"/>
          </a:xfrm>
          <a:prstGeom prst="ellipse">
            <a:avLst/>
          </a:prstGeom>
          <a:solidFill>
            <a:srgbClr val="EFE9DC"/>
          </a:solidFill>
          <a:ln w="14288">
            <a:solidFill>
              <a:srgbClr val="C9BFA8"/>
            </a:solidFill>
            <a:prstDash val="solid"/>
          </a:ln>
        </p:spPr>
      </p:sp>
      <p:sp>
        <p:nvSpPr>
          <p:cNvPr id="21" name="Text 19"/>
          <p:cNvSpPr/>
          <p:nvPr/>
        </p:nvSpPr>
        <p:spPr>
          <a:xfrm>
            <a:off x="10972800" y="148870"/>
            <a:ext cx="1219200" cy="125730"/>
          </a:xfrm>
          <a:prstGeom prst="rect">
            <a:avLst/>
          </a:prstGeom>
          <a:noFill/>
          <a:ln/>
        </p:spPr>
        <p:txBody>
          <a:bodyPr wrap="none" lIns="0" tIns="0" rIns="0" bIns="0" rtlCol="0" anchor="t"/>
          <a:lstStyle/>
          <a:p>
            <a:pPr algn="ctr" indent="0" marL="0">
              <a:buNone/>
            </a:pPr>
            <a:r>
              <a:rPr lang="en-US" sz="825" dirty="0">
                <a:solidFill>
                  <a:srgbClr val="656155"/>
                </a:solidFill>
                <a:latin typeface="Consolas" pitchFamily="34" charset="0"/>
                <a:ea typeface="Microsoft YaHei" pitchFamily="34" charset="-122"/>
                <a:cs typeface="Consolas" pitchFamily="34" charset="-120"/>
              </a:rPr>
              <a:t>2034</a:t>
            </a:r>
            <a:endParaRPr lang="en-US" sz="825" dirty="0">
              <a:latin typeface="Consolas" pitchFamily="34" charset="0"/>
              <a:ea typeface="Microsoft YaHei" pitchFamily="34" charset="-122"/>
              <a:cs typeface="Consolas" pitchFamily="34" charset="-120"/>
            </a:endParaRPr>
          </a:p>
        </p:txBody>
      </p:sp>
      <p:sp>
        <p:nvSpPr>
          <p:cNvPr id="22" name="Text 20"/>
          <p:cNvSpPr/>
          <p:nvPr/>
        </p:nvSpPr>
        <p:spPr>
          <a:xfrm>
            <a:off x="609600" y="1106221"/>
            <a:ext cx="11582400" cy="342900"/>
          </a:xfrm>
          <a:prstGeom prst="rect">
            <a:avLst/>
          </a:prstGeom>
          <a:noFill/>
          <a:ln/>
        </p:spPr>
        <p:txBody>
          <a:bodyPr wrap="none" lIns="0" tIns="0" rIns="0" bIns="0" rtlCol="0" anchor="t"/>
          <a:lstStyle/>
          <a:p>
            <a:pPr algn="l" indent="0" marL="0">
              <a:buNone/>
            </a:pPr>
            <a:r>
              <a:rPr lang="en-US" sz="2250" b="1" dirty="0">
                <a:solidFill>
                  <a:srgbClr val="2B2A22"/>
                </a:solidFill>
                <a:latin typeface="Microsoft YaHei" pitchFamily="34" charset="0"/>
                <a:ea typeface="Microsoft YaHei" pitchFamily="34" charset="-122"/>
                <a:cs typeface="Microsoft YaHei" pitchFamily="34" charset="-120"/>
              </a:rPr>
              <a:t>China</a:t>
            </a:r>
            <a:pPr algn="l" indent="0" marL="0">
              <a:buNone/>
            </a:pPr>
            <a:r>
              <a:rPr lang="en-US" sz="2250" b="1" dirty="0">
                <a:solidFill>
                  <a:srgbClr val="2B2A22"/>
                </a:solidFill>
                <a:latin typeface="Microsoft YaHei" pitchFamily="34" charset="0"/>
                <a:ea typeface="Microsoft YaHei" pitchFamily="34" charset="-122"/>
                <a:cs typeface="Microsoft YaHei" pitchFamily="34" charset="-120"/>
              </a:rPr>
              <a:t>'</a:t>
            </a:r>
            <a:pPr algn="l" indent="0" marL="0">
              <a:buNone/>
            </a:pPr>
            <a:r>
              <a:rPr lang="en-US" sz="2250" b="1" dirty="0">
                <a:solidFill>
                  <a:srgbClr val="2B2A22"/>
                </a:solidFill>
                <a:latin typeface="Microsoft YaHei" pitchFamily="34" charset="0"/>
                <a:ea typeface="Microsoft YaHei" pitchFamily="34" charset="-122"/>
                <a:cs typeface="Microsoft YaHei" pitchFamily="34" charset="-120"/>
              </a:rPr>
              <a:t>s carbon price offsets little: ±3% at most</a:t>
            </a:r>
            <a:endParaRPr lang="en-US" sz="2250" dirty="0">
              <a:latin typeface="Microsoft YaHei" pitchFamily="34" charset="0"/>
              <a:ea typeface="Microsoft YaHei" pitchFamily="34" charset="-122"/>
              <a:cs typeface="Microsoft YaHei" pitchFamily="34" charset="-120"/>
            </a:endParaRPr>
          </a:p>
        </p:txBody>
      </p:sp>
      <p:sp>
        <p:nvSpPr>
          <p:cNvPr id="23" name="Shape 21"/>
          <p:cNvSpPr/>
          <p:nvPr/>
        </p:nvSpPr>
        <p:spPr>
          <a:xfrm>
            <a:off x="609600" y="1581150"/>
            <a:ext cx="10972800" cy="9525"/>
          </a:xfrm>
          <a:prstGeom prst="rect">
            <a:avLst/>
          </a:prstGeom>
          <a:solidFill>
            <a:srgbClr val="D8D0BC"/>
          </a:solidFill>
          <a:ln/>
        </p:spPr>
      </p:sp>
      <p:sp>
        <p:nvSpPr>
          <p:cNvPr id="24" name="Text 22"/>
          <p:cNvSpPr/>
          <p:nvPr/>
        </p:nvSpPr>
        <p:spPr>
          <a:xfrm>
            <a:off x="609600" y="1720135"/>
            <a:ext cx="11582400" cy="2286000"/>
          </a:xfrm>
          <a:prstGeom prst="rect">
            <a:avLst/>
          </a:prstGeom>
          <a:noFill/>
          <a:ln/>
        </p:spPr>
        <p:txBody>
          <a:bodyPr wrap="none" lIns="0" tIns="0" rIns="0" bIns="0" rtlCol="0" anchor="t"/>
          <a:lstStyle/>
          <a:p>
            <a:pPr algn="l" indent="0" marL="0">
              <a:buNone/>
            </a:pPr>
            <a:r>
              <a:rPr lang="en-US" sz="15000" b="1" dirty="0">
                <a:solidFill>
                  <a:srgbClr val="B25E38"/>
                </a:solidFill>
                <a:latin typeface="Microsoft YaHei" pitchFamily="34" charset="0"/>
                <a:ea typeface="Microsoft YaHei" pitchFamily="34" charset="-122"/>
                <a:cs typeface="Microsoft YaHei" pitchFamily="34" charset="-120"/>
              </a:rPr>
              <a:t>±3%</a:t>
            </a:r>
            <a:endParaRPr lang="en-US" sz="15000" dirty="0">
              <a:latin typeface="Microsoft YaHei" pitchFamily="34" charset="0"/>
              <a:ea typeface="Microsoft YaHei" pitchFamily="34" charset="-122"/>
              <a:cs typeface="Microsoft YaHei" pitchFamily="34" charset="-120"/>
            </a:endParaRPr>
          </a:p>
        </p:txBody>
      </p:sp>
      <p:sp>
        <p:nvSpPr>
          <p:cNvPr id="25" name="Text 23"/>
          <p:cNvSpPr/>
          <p:nvPr/>
        </p:nvSpPr>
        <p:spPr>
          <a:xfrm>
            <a:off x="609600" y="3977710"/>
            <a:ext cx="11582400" cy="182880"/>
          </a:xfrm>
          <a:prstGeom prst="rect">
            <a:avLst/>
          </a:prstGeom>
          <a:noFill/>
          <a:ln/>
        </p:spPr>
        <p:txBody>
          <a:bodyPr wrap="none" lIns="0" tIns="0" rIns="0" bIns="0" rtlCol="0" anchor="t"/>
          <a:lstStyle/>
          <a:p>
            <a:pPr algn="l" indent="0" marL="0">
              <a:buNone/>
            </a:pPr>
            <a:r>
              <a:rPr lang="en-US" sz="1200" b="1" dirty="0">
                <a:solidFill>
                  <a:srgbClr val="2B2A22"/>
                </a:solidFill>
                <a:latin typeface="Microsoft YaHei" pitchFamily="34" charset="0"/>
                <a:ea typeface="Microsoft YaHei" pitchFamily="34" charset="-122"/>
                <a:cs typeface="Microsoft YaHei" pitchFamily="34" charset="-120"/>
              </a:rPr>
              <a:t>2026 allowances for steel and aluminium</a:t>
            </a:r>
            <a:endParaRPr lang="en-US" sz="1200" dirty="0">
              <a:latin typeface="Microsoft YaHei" pitchFamily="34" charset="0"/>
              <a:ea typeface="Microsoft YaHei" pitchFamily="34" charset="-122"/>
              <a:cs typeface="Microsoft YaHei" pitchFamily="34" charset="-120"/>
            </a:endParaRPr>
          </a:p>
        </p:txBody>
      </p:sp>
      <p:sp>
        <p:nvSpPr>
          <p:cNvPr id="26" name="Text 24"/>
          <p:cNvSpPr/>
          <p:nvPr/>
        </p:nvSpPr>
        <p:spPr>
          <a:xfrm>
            <a:off x="609600" y="4758398"/>
            <a:ext cx="11582400" cy="171450"/>
          </a:xfrm>
          <a:prstGeom prst="rect">
            <a:avLst/>
          </a:prstGeom>
          <a:noFill/>
          <a:ln/>
        </p:spPr>
        <p:txBody>
          <a:bodyPr wrap="none" lIns="0" tIns="0" rIns="0" bIns="0" rtlCol="0" anchor="t"/>
          <a:lstStyle/>
          <a:p>
            <a:pPr algn="l" indent="0" marL="0">
              <a:buNone/>
            </a:pPr>
            <a:r>
              <a:rPr lang="en-US" sz="1125" dirty="0">
                <a:solidFill>
                  <a:srgbClr val="656155"/>
                </a:solidFill>
                <a:latin typeface="Microsoft YaHei" pitchFamily="34" charset="0"/>
                <a:ea typeface="Microsoft YaHei" pitchFamily="34" charset="-122"/>
                <a:cs typeface="Microsoft YaHei" pitchFamily="34" charset="-120"/>
              </a:rPr>
              <a:t>Allowances roughly match verified emissions, so a firm pays for at most about 3%</a:t>
            </a:r>
            <a:endParaRPr lang="en-US" sz="1125" dirty="0">
              <a:latin typeface="Microsoft YaHei" pitchFamily="34" charset="0"/>
              <a:ea typeface="Microsoft YaHei" pitchFamily="34" charset="-122"/>
              <a:cs typeface="Microsoft YaHei" pitchFamily="34" charset="-120"/>
            </a:endParaRPr>
          </a:p>
        </p:txBody>
      </p:sp>
      <p:sp>
        <p:nvSpPr>
          <p:cNvPr id="27" name="Text 25"/>
          <p:cNvSpPr/>
          <p:nvPr/>
        </p:nvSpPr>
        <p:spPr>
          <a:xfrm>
            <a:off x="609600" y="4986998"/>
            <a:ext cx="11582400" cy="171450"/>
          </a:xfrm>
          <a:prstGeom prst="rect">
            <a:avLst/>
          </a:prstGeom>
          <a:noFill/>
          <a:ln/>
        </p:spPr>
        <p:txBody>
          <a:bodyPr wrap="none" lIns="0" tIns="0" rIns="0" bIns="0" rtlCol="0" anchor="t"/>
          <a:lstStyle/>
          <a:p>
            <a:pPr algn="l" indent="0" marL="0">
              <a:buNone/>
            </a:pPr>
            <a:r>
              <a:rPr lang="en-US" sz="1125" dirty="0">
                <a:solidFill>
                  <a:srgbClr val="656155"/>
                </a:solidFill>
                <a:latin typeface="Microsoft YaHei" pitchFamily="34" charset="0"/>
                <a:ea typeface="Microsoft YaHei" pitchFamily="34" charset="-122"/>
                <a:cs typeface="Microsoft YaHei" pitchFamily="34" charset="-120"/>
              </a:rPr>
              <a:t>of them.</a:t>
            </a:r>
            <a:endParaRPr lang="en-US" sz="1125" dirty="0">
              <a:latin typeface="Microsoft YaHei" pitchFamily="34" charset="0"/>
              <a:ea typeface="Microsoft YaHei" pitchFamily="34" charset="-122"/>
              <a:cs typeface="Microsoft YaHei" pitchFamily="34" charset="-120"/>
            </a:endParaRPr>
          </a:p>
        </p:txBody>
      </p:sp>
      <p:sp>
        <p:nvSpPr>
          <p:cNvPr id="28" name="Shape 26"/>
          <p:cNvSpPr/>
          <p:nvPr/>
        </p:nvSpPr>
        <p:spPr>
          <a:xfrm>
            <a:off x="614363" y="5395913"/>
            <a:ext cx="2333625" cy="200025"/>
          </a:xfrm>
          <a:prstGeom prst="roundRect">
            <a:avLst>
              <a:gd name="adj" fmla="val 50000"/>
            </a:avLst>
          </a:prstGeom>
          <a:noFill/>
          <a:ln w="9525">
            <a:solidFill>
              <a:srgbClr val="8C7B54"/>
            </a:solidFill>
            <a:prstDash val="solid"/>
          </a:ln>
        </p:spPr>
      </p:sp>
      <p:sp>
        <p:nvSpPr>
          <p:cNvPr id="29" name="Text 27"/>
          <p:cNvSpPr/>
          <p:nvPr/>
        </p:nvSpPr>
        <p:spPr>
          <a:xfrm>
            <a:off x="0" y="5433589"/>
            <a:ext cx="3562350" cy="137160"/>
          </a:xfrm>
          <a:prstGeom prst="rect">
            <a:avLst/>
          </a:prstGeom>
          <a:noFill/>
          <a:ln/>
        </p:spPr>
        <p:txBody>
          <a:bodyPr wrap="none" lIns="0" tIns="0" rIns="0" bIns="0" rtlCol="0" anchor="t"/>
          <a:lstStyle/>
          <a:p>
            <a:pPr algn="ctr" indent="0" marL="0">
              <a:buNone/>
            </a:pPr>
            <a:r>
              <a:rPr lang="en-US" sz="900" b="1" dirty="0">
                <a:solidFill>
                  <a:srgbClr val="746748"/>
                </a:solidFill>
                <a:latin typeface="Microsoft YaHei" pitchFamily="34" charset="0"/>
                <a:ea typeface="Microsoft YaHei" pitchFamily="34" charset="-122"/>
                <a:cs typeface="Microsoft YaHei" pitchFamily="34" charset="-120"/>
              </a:rPr>
              <a:t>§ MEE climate rule (2026) No. 1</a:t>
            </a:r>
            <a:endParaRPr lang="en-US" sz="900" dirty="0">
              <a:latin typeface="Microsoft YaHei" pitchFamily="34" charset="0"/>
              <a:ea typeface="Microsoft YaHei" pitchFamily="34" charset="-122"/>
              <a:cs typeface="Microsoft YaHei" pitchFamily="34" charset="-120"/>
            </a:endParaRPr>
          </a:p>
        </p:txBody>
      </p:sp>
      <p:sp>
        <p:nvSpPr>
          <p:cNvPr id="30" name="Text 28"/>
          <p:cNvSpPr/>
          <p:nvPr/>
        </p:nvSpPr>
        <p:spPr>
          <a:xfrm>
            <a:off x="609600" y="4308854"/>
            <a:ext cx="11582400" cy="274320"/>
          </a:xfrm>
          <a:prstGeom prst="rect">
            <a:avLst/>
          </a:prstGeom>
          <a:noFill/>
          <a:ln/>
        </p:spPr>
        <p:txBody>
          <a:bodyPr wrap="none" lIns="0" tIns="0" rIns="0" bIns="0" rtlCol="0" anchor="t"/>
          <a:lstStyle/>
          <a:p>
            <a:pPr algn="l" indent="0" marL="0">
              <a:buNone/>
            </a:pPr>
            <a:r>
              <a:rPr lang="en-US" sz="1800" dirty="0">
                <a:solidFill>
                  <a:srgbClr val="2B2A22"/>
                </a:solidFill>
                <a:latin typeface="Consolas" pitchFamily="34" charset="0"/>
                <a:ea typeface="Microsoft YaHei" pitchFamily="34" charset="-122"/>
                <a:cs typeface="Consolas" pitchFamily="34" charset="-120"/>
              </a:rPr>
              <a:t>A = E × (1 + α), −3% ≤ α ≤ +3%</a:t>
            </a:r>
            <a:endParaRPr lang="en-US" sz="1800" dirty="0">
              <a:latin typeface="Consolas" pitchFamily="34" charset="0"/>
              <a:ea typeface="Microsoft YaHei" pitchFamily="34" charset="-122"/>
              <a:cs typeface="Consolas" pitchFamily="34" charset="-120"/>
            </a:endParaRPr>
          </a:p>
        </p:txBody>
      </p:sp>
      <p:sp>
        <p:nvSpPr>
          <p:cNvPr id="31" name="Shape 29"/>
          <p:cNvSpPr/>
          <p:nvPr/>
        </p:nvSpPr>
        <p:spPr>
          <a:xfrm>
            <a:off x="6862763" y="1871663"/>
            <a:ext cx="4714875" cy="3990975"/>
          </a:xfrm>
          <a:prstGeom prst="roundRect">
            <a:avLst>
              <a:gd name="adj" fmla="val 1432"/>
            </a:avLst>
          </a:prstGeom>
          <a:solidFill>
            <a:srgbClr val="F7F3E8"/>
          </a:solidFill>
          <a:ln w="9525">
            <a:solidFill>
              <a:srgbClr val="D8D0BC"/>
            </a:solidFill>
            <a:prstDash val="solid"/>
          </a:ln>
        </p:spPr>
      </p:sp>
      <p:sp>
        <p:nvSpPr>
          <p:cNvPr id="32" name="Text 30"/>
          <p:cNvSpPr/>
          <p:nvPr/>
        </p:nvSpPr>
        <p:spPr>
          <a:xfrm>
            <a:off x="7086600" y="2081512"/>
            <a:ext cx="5105400" cy="160020"/>
          </a:xfrm>
          <a:prstGeom prst="rect">
            <a:avLst/>
          </a:prstGeom>
          <a:noFill/>
          <a:ln/>
        </p:spPr>
        <p:txBody>
          <a:bodyPr wrap="none" lIns="0" tIns="0" rIns="0" bIns="0" rtlCol="0" anchor="t"/>
          <a:lstStyle/>
          <a:p>
            <a:pPr algn="l" indent="0" marL="0">
              <a:buNone/>
            </a:pPr>
            <a:r>
              <a:rPr lang="en-US" sz="1050" b="1" dirty="0">
                <a:solidFill>
                  <a:srgbClr val="2B2A22"/>
                </a:solidFill>
                <a:latin typeface="Microsoft YaHei" pitchFamily="34" charset="0"/>
                <a:ea typeface="Microsoft YaHei" pitchFamily="34" charset="-122"/>
                <a:cs typeface="Microsoft YaHei" pitchFamily="34" charset="-120"/>
              </a:rPr>
              <a:t>2025 carbon price, €/t CO₂</a:t>
            </a:r>
            <a:endParaRPr lang="en-US" sz="1050" dirty="0">
              <a:latin typeface="Microsoft YaHei" pitchFamily="34" charset="0"/>
              <a:ea typeface="Microsoft YaHei" pitchFamily="34" charset="-122"/>
              <a:cs typeface="Microsoft YaHei" pitchFamily="34" charset="-120"/>
            </a:endParaRPr>
          </a:p>
        </p:txBody>
      </p:sp>
      <p:sp>
        <p:nvSpPr>
          <p:cNvPr id="33" name="Text 31"/>
          <p:cNvSpPr/>
          <p:nvPr/>
        </p:nvSpPr>
        <p:spPr>
          <a:xfrm>
            <a:off x="7086600" y="2529548"/>
            <a:ext cx="5105400" cy="171450"/>
          </a:xfrm>
          <a:prstGeom prst="rect">
            <a:avLst/>
          </a:prstGeom>
          <a:noFill/>
          <a:ln/>
        </p:spPr>
        <p:txBody>
          <a:bodyPr wrap="none" lIns="0" tIns="0" rIns="0" bIns="0" rtlCol="0" anchor="t"/>
          <a:lstStyle/>
          <a:p>
            <a:pPr algn="l" indent="0" marL="0">
              <a:buNone/>
            </a:pPr>
            <a:r>
              <a:rPr lang="en-US" sz="1125" b="1" dirty="0">
                <a:solidFill>
                  <a:srgbClr val="2B2A22"/>
                </a:solidFill>
                <a:latin typeface="Microsoft YaHei" pitchFamily="34" charset="0"/>
                <a:ea typeface="Microsoft YaHei" pitchFamily="34" charset="-122"/>
                <a:cs typeface="Microsoft YaHei" pitchFamily="34" charset="-120"/>
              </a:rPr>
              <a:t>EU EUA</a:t>
            </a:r>
            <a:endParaRPr lang="en-US" sz="1125" dirty="0">
              <a:latin typeface="Microsoft YaHei" pitchFamily="34" charset="0"/>
              <a:ea typeface="Microsoft YaHei" pitchFamily="34" charset="-122"/>
              <a:cs typeface="Microsoft YaHei" pitchFamily="34" charset="-120"/>
            </a:endParaRPr>
          </a:p>
        </p:txBody>
      </p:sp>
      <p:sp>
        <p:nvSpPr>
          <p:cNvPr id="34" name="Shape 32"/>
          <p:cNvSpPr/>
          <p:nvPr/>
        </p:nvSpPr>
        <p:spPr>
          <a:xfrm>
            <a:off x="8191500" y="2495550"/>
            <a:ext cx="2933700" cy="323850"/>
          </a:xfrm>
          <a:prstGeom prst="roundRect">
            <a:avLst>
              <a:gd name="adj" fmla="val 5882"/>
            </a:avLst>
          </a:prstGeom>
          <a:solidFill>
            <a:srgbClr val="4D5D39"/>
          </a:solidFill>
          <a:ln/>
        </p:spPr>
      </p:sp>
      <p:sp>
        <p:nvSpPr>
          <p:cNvPr id="35" name="Text 33"/>
          <p:cNvSpPr/>
          <p:nvPr/>
        </p:nvSpPr>
        <p:spPr>
          <a:xfrm>
            <a:off x="8286750" y="2588905"/>
            <a:ext cx="3905250" cy="160020"/>
          </a:xfrm>
          <a:prstGeom prst="rect">
            <a:avLst/>
          </a:prstGeom>
          <a:noFill/>
          <a:ln/>
        </p:spPr>
        <p:txBody>
          <a:bodyPr wrap="none" lIns="0" tIns="0" rIns="0" bIns="0" rtlCol="0" anchor="t"/>
          <a:lstStyle/>
          <a:p>
            <a:pPr algn="l" indent="0" marL="0">
              <a:buNone/>
            </a:pPr>
            <a:r>
              <a:rPr lang="en-US" sz="1050" b="1" dirty="0">
                <a:solidFill>
                  <a:srgbClr val="FFFFFF"/>
                </a:solidFill>
                <a:latin typeface="Consolas" pitchFamily="34" charset="0"/>
                <a:ea typeface="Microsoft YaHei" pitchFamily="34" charset="-122"/>
                <a:cs typeface="Consolas" pitchFamily="34" charset="-120"/>
              </a:rPr>
              <a:t>€73.43</a:t>
            </a:r>
            <a:endParaRPr lang="en-US" sz="1050" dirty="0">
              <a:latin typeface="Consolas" pitchFamily="34" charset="0"/>
              <a:ea typeface="Microsoft YaHei" pitchFamily="34" charset="-122"/>
              <a:cs typeface="Consolas" pitchFamily="34" charset="-120"/>
            </a:endParaRPr>
          </a:p>
        </p:txBody>
      </p:sp>
      <p:sp>
        <p:nvSpPr>
          <p:cNvPr id="36" name="Text 34"/>
          <p:cNvSpPr/>
          <p:nvPr/>
        </p:nvSpPr>
        <p:spPr>
          <a:xfrm>
            <a:off x="7086600" y="3291548"/>
            <a:ext cx="5105400" cy="171450"/>
          </a:xfrm>
          <a:prstGeom prst="rect">
            <a:avLst/>
          </a:prstGeom>
          <a:noFill/>
          <a:ln/>
        </p:spPr>
        <p:txBody>
          <a:bodyPr wrap="none" lIns="0" tIns="0" rIns="0" bIns="0" rtlCol="0" anchor="t"/>
          <a:lstStyle/>
          <a:p>
            <a:pPr algn="l" indent="0" marL="0">
              <a:buNone/>
            </a:pPr>
            <a:r>
              <a:rPr lang="en-US" sz="1125" b="1" dirty="0">
                <a:solidFill>
                  <a:srgbClr val="2B2A22"/>
                </a:solidFill>
                <a:latin typeface="Microsoft YaHei" pitchFamily="34" charset="0"/>
                <a:ea typeface="Microsoft YaHei" pitchFamily="34" charset="-122"/>
                <a:cs typeface="Microsoft YaHei" pitchFamily="34" charset="-120"/>
              </a:rPr>
              <a:t>China CEA</a:t>
            </a:r>
            <a:endParaRPr lang="en-US" sz="1125" dirty="0">
              <a:latin typeface="Microsoft YaHei" pitchFamily="34" charset="0"/>
              <a:ea typeface="Microsoft YaHei" pitchFamily="34" charset="-122"/>
              <a:cs typeface="Microsoft YaHei" pitchFamily="34" charset="-120"/>
            </a:endParaRPr>
          </a:p>
        </p:txBody>
      </p:sp>
      <p:sp>
        <p:nvSpPr>
          <p:cNvPr id="37" name="Shape 35"/>
          <p:cNvSpPr/>
          <p:nvPr/>
        </p:nvSpPr>
        <p:spPr>
          <a:xfrm>
            <a:off x="8191500" y="3257550"/>
            <a:ext cx="306834" cy="323850"/>
          </a:xfrm>
          <a:prstGeom prst="roundRect">
            <a:avLst>
              <a:gd name="adj" fmla="val 6209"/>
            </a:avLst>
          </a:prstGeom>
          <a:solidFill>
            <a:srgbClr val="B25E38"/>
          </a:solidFill>
          <a:ln/>
        </p:spPr>
      </p:sp>
      <p:sp>
        <p:nvSpPr>
          <p:cNvPr id="38" name="Text 36"/>
          <p:cNvSpPr/>
          <p:nvPr/>
        </p:nvSpPr>
        <p:spPr>
          <a:xfrm>
            <a:off x="8574534" y="3350905"/>
            <a:ext cx="3617466" cy="160020"/>
          </a:xfrm>
          <a:prstGeom prst="rect">
            <a:avLst/>
          </a:prstGeom>
          <a:noFill/>
          <a:ln/>
        </p:spPr>
        <p:txBody>
          <a:bodyPr wrap="none" lIns="0" tIns="0" rIns="0" bIns="0" rtlCol="0" anchor="t"/>
          <a:lstStyle/>
          <a:p>
            <a:pPr algn="l" indent="0" marL="0">
              <a:buNone/>
            </a:pPr>
            <a:r>
              <a:rPr lang="en-US" sz="1050" b="1" dirty="0">
                <a:solidFill>
                  <a:srgbClr val="A15634"/>
                </a:solidFill>
                <a:latin typeface="Consolas" pitchFamily="34" charset="0"/>
                <a:ea typeface="Microsoft YaHei" pitchFamily="34" charset="-122"/>
                <a:cs typeface="Consolas" pitchFamily="34" charset="-120"/>
              </a:rPr>
              <a:t>€7.68 · ¥62.36</a:t>
            </a:r>
            <a:endParaRPr lang="en-US" sz="1050" dirty="0">
              <a:latin typeface="Consolas" pitchFamily="34" charset="0"/>
              <a:ea typeface="Microsoft YaHei" pitchFamily="34" charset="-122"/>
              <a:cs typeface="Consolas" pitchFamily="34" charset="-120"/>
            </a:endParaRPr>
          </a:p>
        </p:txBody>
      </p:sp>
      <p:sp>
        <p:nvSpPr>
          <p:cNvPr id="39" name="Text 37"/>
          <p:cNvSpPr/>
          <p:nvPr/>
        </p:nvSpPr>
        <p:spPr>
          <a:xfrm>
            <a:off x="7086600" y="4136599"/>
            <a:ext cx="5105400" cy="457200"/>
          </a:xfrm>
          <a:prstGeom prst="rect">
            <a:avLst/>
          </a:prstGeom>
          <a:noFill/>
          <a:ln/>
        </p:spPr>
        <p:txBody>
          <a:bodyPr wrap="none" lIns="0" tIns="0" rIns="0" bIns="0" rtlCol="0" anchor="t"/>
          <a:lstStyle/>
          <a:p>
            <a:pPr algn="l" indent="0" marL="0">
              <a:buNone/>
            </a:pPr>
            <a:r>
              <a:rPr lang="en-US" sz="3000" b="1" dirty="0">
                <a:solidFill>
                  <a:srgbClr val="2B2A22"/>
                </a:solidFill>
                <a:latin typeface="Consolas" pitchFamily="34" charset="0"/>
                <a:ea typeface="Microsoft YaHei" pitchFamily="34" charset="-122"/>
                <a:cs typeface="Consolas" pitchFamily="34" charset="-120"/>
              </a:rPr>
              <a:t>About 9.6×</a:t>
            </a:r>
            <a:endParaRPr lang="en-US" sz="3000" dirty="0">
              <a:latin typeface="Consolas" pitchFamily="34" charset="0"/>
              <a:ea typeface="Microsoft YaHei" pitchFamily="34" charset="-122"/>
              <a:cs typeface="Consolas" pitchFamily="34" charset="-120"/>
            </a:endParaRPr>
          </a:p>
        </p:txBody>
      </p:sp>
      <p:sp>
        <p:nvSpPr>
          <p:cNvPr id="40" name="Text 38"/>
          <p:cNvSpPr/>
          <p:nvPr/>
        </p:nvSpPr>
        <p:spPr>
          <a:xfrm>
            <a:off x="7086600" y="4662425"/>
            <a:ext cx="5105400" cy="148590"/>
          </a:xfrm>
          <a:prstGeom prst="rect">
            <a:avLst/>
          </a:prstGeom>
          <a:noFill/>
          <a:ln/>
        </p:spPr>
        <p:txBody>
          <a:bodyPr wrap="none" lIns="0" tIns="0" rIns="0" bIns="0" rtlCol="0" anchor="t"/>
          <a:lstStyle/>
          <a:p>
            <a:pPr algn="l" indent="0" marL="0">
              <a:buNone/>
            </a:pPr>
            <a:r>
              <a:rPr lang="en-US" sz="975" dirty="0">
                <a:solidFill>
                  <a:srgbClr val="656155"/>
                </a:solidFill>
                <a:latin typeface="Microsoft YaHei" pitchFamily="34" charset="0"/>
                <a:ea typeface="Microsoft YaHei" pitchFamily="34" charset="-122"/>
                <a:cs typeface="Microsoft YaHei" pitchFamily="34" charset="-120"/>
              </a:rPr>
              <a:t>EU against China price, 2025 averages at ECB rates</a:t>
            </a:r>
            <a:endParaRPr lang="en-US" sz="975" dirty="0">
              <a:latin typeface="Microsoft YaHei" pitchFamily="34" charset="0"/>
              <a:ea typeface="Microsoft YaHei" pitchFamily="34" charset="-122"/>
              <a:cs typeface="Microsoft YaHei" pitchFamily="34" charset="-120"/>
            </a:endParaRPr>
          </a:p>
        </p:txBody>
      </p:sp>
      <p:sp>
        <p:nvSpPr>
          <p:cNvPr id="41" name="Shape 39"/>
          <p:cNvSpPr/>
          <p:nvPr/>
        </p:nvSpPr>
        <p:spPr>
          <a:xfrm>
            <a:off x="7086600" y="4972050"/>
            <a:ext cx="4191000" cy="9525"/>
          </a:xfrm>
          <a:prstGeom prst="rect">
            <a:avLst/>
          </a:prstGeom>
          <a:solidFill>
            <a:srgbClr val="D8D0BC"/>
          </a:solidFill>
          <a:ln/>
        </p:spPr>
      </p:sp>
      <p:sp>
        <p:nvSpPr>
          <p:cNvPr id="42" name="Shape 40"/>
          <p:cNvSpPr/>
          <p:nvPr/>
        </p:nvSpPr>
        <p:spPr>
          <a:xfrm>
            <a:off x="7091363" y="5148263"/>
            <a:ext cx="2257425" cy="200025"/>
          </a:xfrm>
          <a:prstGeom prst="roundRect">
            <a:avLst>
              <a:gd name="adj" fmla="val 50000"/>
            </a:avLst>
          </a:prstGeom>
          <a:noFill/>
          <a:ln w="9525">
            <a:solidFill>
              <a:srgbClr val="8C7B54"/>
            </a:solidFill>
            <a:prstDash val="solid"/>
          </a:ln>
        </p:spPr>
      </p:sp>
      <p:sp>
        <p:nvSpPr>
          <p:cNvPr id="43" name="Text 41"/>
          <p:cNvSpPr/>
          <p:nvPr/>
        </p:nvSpPr>
        <p:spPr>
          <a:xfrm>
            <a:off x="4248150" y="5185939"/>
            <a:ext cx="7943850" cy="137160"/>
          </a:xfrm>
          <a:prstGeom prst="rect">
            <a:avLst/>
          </a:prstGeom>
          <a:noFill/>
          <a:ln/>
        </p:spPr>
        <p:txBody>
          <a:bodyPr wrap="none" lIns="0" tIns="0" rIns="0" bIns="0" rtlCol="0" anchor="t"/>
          <a:lstStyle/>
          <a:p>
            <a:pPr algn="ctr" indent="0" marL="0">
              <a:buNone/>
            </a:pPr>
            <a:r>
              <a:rPr lang="en-US" sz="900" b="1" dirty="0">
                <a:solidFill>
                  <a:srgbClr val="796B4A"/>
                </a:solidFill>
                <a:latin typeface="Microsoft YaHei" pitchFamily="34" charset="0"/>
                <a:ea typeface="Microsoft YaHei" pitchFamily="34" charset="-122"/>
                <a:cs typeface="Microsoft YaHei" pitchFamily="34" charset="-120"/>
              </a:rPr>
              <a:t>Article 9 rules: still a draft</a:t>
            </a:r>
            <a:endParaRPr lang="en-US" sz="900" dirty="0">
              <a:latin typeface="Microsoft YaHei" pitchFamily="34" charset="0"/>
              <a:ea typeface="Microsoft YaHei" pitchFamily="34" charset="-122"/>
              <a:cs typeface="Microsoft YaHei" pitchFamily="34" charset="-120"/>
            </a:endParaRPr>
          </a:p>
        </p:txBody>
      </p:sp>
      <p:sp>
        <p:nvSpPr>
          <p:cNvPr id="44" name="Text 42"/>
          <p:cNvSpPr/>
          <p:nvPr/>
        </p:nvSpPr>
        <p:spPr>
          <a:xfrm>
            <a:off x="7086600" y="5481575"/>
            <a:ext cx="5105400" cy="148590"/>
          </a:xfrm>
          <a:prstGeom prst="rect">
            <a:avLst/>
          </a:prstGeom>
          <a:noFill/>
          <a:ln/>
        </p:spPr>
        <p:txBody>
          <a:bodyPr wrap="none" lIns="0" tIns="0" rIns="0" bIns="0" rtlCol="0" anchor="t"/>
          <a:lstStyle/>
          <a:p>
            <a:pPr algn="l" indent="0" marL="0">
              <a:buNone/>
            </a:pPr>
            <a:r>
              <a:rPr lang="en-US" sz="975" dirty="0">
                <a:solidFill>
                  <a:srgbClr val="656155"/>
                </a:solidFill>
                <a:latin typeface="Microsoft YaHei" pitchFamily="34" charset="0"/>
                <a:ea typeface="Microsoft YaHei" pitchFamily="34" charset="-122"/>
                <a:cs typeface="Microsoft YaHei" pitchFamily="34" charset="-120"/>
              </a:rPr>
              <a:t>On defaults, only the EU</a:t>
            </a:r>
            <a:pPr algn="l" indent="0" marL="0">
              <a:buNone/>
            </a:pPr>
            <a:r>
              <a:rPr lang="en-US" sz="975" dirty="0">
                <a:solidFill>
                  <a:srgbClr val="656155"/>
                </a:solidFill>
                <a:latin typeface="Microsoft YaHei" pitchFamily="34" charset="0"/>
                <a:ea typeface="Microsoft YaHei" pitchFamily="34" charset="-122"/>
                <a:cs typeface="Microsoft YaHei" pitchFamily="34" charset="-120"/>
              </a:rPr>
              <a:t>'</a:t>
            </a:r>
            <a:pPr algn="l" indent="0" marL="0">
              <a:buNone/>
            </a:pPr>
            <a:r>
              <a:rPr lang="en-US" sz="975" dirty="0">
                <a:solidFill>
                  <a:srgbClr val="656155"/>
                </a:solidFill>
                <a:latin typeface="Microsoft YaHei" pitchFamily="34" charset="0"/>
                <a:ea typeface="Microsoft YaHei" pitchFamily="34" charset="-122"/>
                <a:cs typeface="Microsoft YaHei" pitchFamily="34" charset="-120"/>
              </a:rPr>
              <a:t>s annual default price can be deducted</a:t>
            </a:r>
            <a:endParaRPr lang="en-US" sz="975" dirty="0">
              <a:latin typeface="Microsoft YaHei" pitchFamily="34" charset="0"/>
              <a:ea typeface="Microsoft YaHei" pitchFamily="34" charset="-122"/>
              <a:cs typeface="Microsoft YaHei" pitchFamily="34" charset="-120"/>
            </a:endParaRPr>
          </a:p>
        </p:txBody>
      </p:sp>
      <p:sp>
        <p:nvSpPr>
          <p:cNvPr id="45" name="Text 43"/>
          <p:cNvSpPr/>
          <p:nvPr/>
        </p:nvSpPr>
        <p:spPr>
          <a:xfrm>
            <a:off x="609600" y="6186064"/>
            <a:ext cx="11582400"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Source: MEE climate rule (2026) No. 1 (1 Sept 2026), MEE 2025 national carbon market data (1 Jan 2026), EEX auctions, ECB rates, Reg. 2025/2083 Art. 9</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FE9DC"/>
          </a:solidFill>
          <a:ln/>
        </p:spPr>
      </p:sp>
      <p:sp>
        <p:nvSpPr>
          <p:cNvPr id="3" name="Shape 1"/>
          <p:cNvSpPr/>
          <p:nvPr/>
        </p:nvSpPr>
        <p:spPr>
          <a:xfrm>
            <a:off x="695325" y="250031"/>
            <a:ext cx="57150" cy="128588"/>
          </a:xfrm>
          <a:custGeom>
            <a:avLst/>
            <a:gdLst/>
            <a:ahLst/>
            <a:cxnLst/>
            <a:rect l="l" t="t" r="r" b="b"/>
            <a:pathLst>
              <a:path w="57150" h="128588">
                <a:moveTo>
                  <a:pt x="14288" y="46692"/>
                </a:moveTo>
                <a:lnTo>
                  <a:pt x="14288" y="28575"/>
                </a:lnTo>
                <a:arcTo hR="28575" wR="28575" stAng="10800000" swAng="5400000"/>
                <a:lnTo>
                  <a:pt x="53578" y="0"/>
                </a:lnTo>
                <a:arcTo hR="3572" wR="3572" stAng="16200000" swAng="5400000"/>
                <a:lnTo>
                  <a:pt x="57150" y="14288"/>
                </a:lnTo>
                <a:arcTo hR="28575" wR="28575" stAng="0" swAng="5400000"/>
                <a:arcTo hR="28575" wR="28575" stAng="16200000" swAng="-5400000"/>
                <a:cubicBezTo>
                  <a:pt x="0" y="85725"/>
                  <a:pt x="7144" y="92869"/>
                  <a:pt x="7144" y="107156"/>
                </a:cubicBezTo>
                <a:arcTo hR="35719" wR="35719" stAng="0" swAng="2212194"/>
              </a:path>
            </a:pathLst>
          </a:custGeom>
          <a:noFill/>
          <a:ln w="14288">
            <a:solidFill>
              <a:srgbClr val="4D5D39"/>
            </a:solidFill>
            <a:prstDash val="solid"/>
          </a:ln>
        </p:spPr>
      </p:sp>
      <p:sp>
        <p:nvSpPr>
          <p:cNvPr id="4" name="Shape 2"/>
          <p:cNvSpPr/>
          <p:nvPr/>
        </p:nvSpPr>
        <p:spPr>
          <a:xfrm>
            <a:off x="638175" y="285750"/>
            <a:ext cx="57150" cy="42863"/>
          </a:xfrm>
          <a:custGeom>
            <a:avLst/>
            <a:gdLst/>
            <a:ahLst/>
            <a:cxnLst/>
            <a:rect l="l" t="t" r="r" b="b"/>
            <a:pathLst>
              <a:path w="57150" h="42863">
                <a:moveTo>
                  <a:pt x="0" y="7144"/>
                </a:moveTo>
                <a:arcTo hR="35719" wR="35719" stAng="13987806" swAng="7612194"/>
                <a:arcTo hR="35719" wR="35719" stAng="3187806" swAng="7612194"/>
              </a:path>
            </a:pathLst>
          </a:custGeom>
          <a:noFill/>
          <a:ln w="14288">
            <a:solidFill>
              <a:srgbClr val="4D5D39"/>
            </a:solidFill>
            <a:prstDash val="solid"/>
          </a:ln>
        </p:spPr>
      </p:sp>
      <p:sp>
        <p:nvSpPr>
          <p:cNvPr id="5" name="Shape 3"/>
          <p:cNvSpPr/>
          <p:nvPr/>
        </p:nvSpPr>
        <p:spPr>
          <a:xfrm>
            <a:off x="645319" y="378619"/>
            <a:ext cx="100013" cy="5358"/>
          </a:xfrm>
          <a:custGeom>
            <a:avLst/>
            <a:gdLst/>
            <a:ahLst/>
            <a:cxnLst/>
            <a:rect l="l" t="t" r="r" b="b"/>
            <a:pathLst>
              <a:path w="100013" h="5358">
                <a:moveTo>
                  <a:pt x="0" y="0"/>
                </a:moveTo>
                <a:lnTo>
                  <a:pt x="100013" y="0"/>
                </a:lnTo>
              </a:path>
            </a:pathLst>
          </a:custGeom>
          <a:noFill/>
          <a:ln w="14288">
            <a:solidFill>
              <a:srgbClr val="4D5D39"/>
            </a:solidFill>
            <a:prstDash val="solid"/>
          </a:ln>
        </p:spPr>
      </p:sp>
      <p:sp>
        <p:nvSpPr>
          <p:cNvPr id="6" name="Text 4"/>
          <p:cNvSpPr/>
          <p:nvPr/>
        </p:nvSpPr>
        <p:spPr>
          <a:xfrm>
            <a:off x="609600" y="6557539"/>
            <a:ext cx="11582400"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Sustainability Department</a:t>
            </a:r>
            <a:endParaRPr lang="en-US" sz="900" dirty="0">
              <a:latin typeface="Microsoft YaHei" pitchFamily="34" charset="0"/>
              <a:ea typeface="Microsoft YaHei" pitchFamily="34" charset="-122"/>
              <a:cs typeface="Microsoft YaHei" pitchFamily="34" charset="-120"/>
            </a:endParaRPr>
          </a:p>
        </p:txBody>
      </p:sp>
      <p:sp>
        <p:nvSpPr>
          <p:cNvPr id="7" name="pptwise-slidenum-s0012"/>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656155"/>
                </a:solidFill>
                <a:latin typeface="Microsoft YaHei" pitchFamily="34" charset="0"/>
                <a:ea typeface="Microsoft YaHei" pitchFamily="34" charset="-122"/>
                <a:cs typeface="Microsoft YaHei" pitchFamily="34" charset="-120"/>
              </a:rPr>
              <a:t>13</a:t>
            </a:fld>
            <a:endParaRPr lang="en-US" sz="900" dirty="0">
              <a:latin typeface="Microsoft YaHei" pitchFamily="34" charset="0"/>
              <a:ea typeface="Microsoft YaHei" pitchFamily="34" charset="-122"/>
              <a:cs typeface="Microsoft YaHei" pitchFamily="34" charset="-120"/>
            </a:endParaRPr>
          </a:p>
        </p:txBody>
      </p:sp>
      <p:sp>
        <p:nvSpPr>
          <p:cNvPr id="8" name="Text 6"/>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 17</a:t>
            </a:r>
            <a:endParaRPr lang="en-US" sz="900" dirty="0">
              <a:latin typeface="Microsoft YaHei" pitchFamily="34" charset="0"/>
              <a:ea typeface="Microsoft YaHei" pitchFamily="34" charset="-122"/>
              <a:cs typeface="Microsoft YaHei" pitchFamily="34" charset="-120"/>
            </a:endParaRPr>
          </a:p>
        </p:txBody>
      </p:sp>
      <p:sp>
        <p:nvSpPr>
          <p:cNvPr id="9" name="Text 7"/>
          <p:cNvSpPr/>
          <p:nvPr/>
        </p:nvSpPr>
        <p:spPr>
          <a:xfrm>
            <a:off x="857250" y="252350"/>
            <a:ext cx="11334750" cy="148590"/>
          </a:xfrm>
          <a:prstGeom prst="rect">
            <a:avLst/>
          </a:prstGeom>
          <a:noFill/>
          <a:ln/>
        </p:spPr>
        <p:txBody>
          <a:bodyPr wrap="none" lIns="0" tIns="0" rIns="0" bIns="0" rtlCol="0" anchor="t"/>
          <a:lstStyle/>
          <a:p>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G</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r</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e</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e</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n</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 </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p</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o</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w</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e</a:t>
            </a:r>
            <a:pPr algn="l" indent="0" marL="0">
              <a:buNone/>
            </a:pPr>
            <a:r>
              <a:rPr lang="en-US" sz="975" b="1" dirty="0">
                <a:solidFill>
                  <a:srgbClr val="4D5D39"/>
                </a:solidFill>
                <a:latin typeface="Microsoft YaHei" pitchFamily="34" charset="0"/>
                <a:ea typeface="Microsoft YaHei" pitchFamily="34" charset="-122"/>
                <a:cs typeface="Microsoft YaHei" pitchFamily="34" charset="-120"/>
              </a:rPr>
              <a:t>r</a:t>
            </a:r>
            <a:endParaRPr lang="en-US" sz="975" dirty="0">
              <a:latin typeface="Microsoft YaHei" pitchFamily="34" charset="0"/>
              <a:ea typeface="Microsoft YaHei" pitchFamily="34" charset="-122"/>
              <a:cs typeface="Microsoft YaHei" pitchFamily="34" charset="-120"/>
            </a:endParaRPr>
          </a:p>
        </p:txBody>
      </p:sp>
      <p:sp>
        <p:nvSpPr>
          <p:cNvPr id="10" name="Shape 8"/>
          <p:cNvSpPr/>
          <p:nvPr/>
        </p:nvSpPr>
        <p:spPr>
          <a:xfrm>
            <a:off x="8191500" y="342900"/>
            <a:ext cx="3390900" cy="0"/>
          </a:xfrm>
          <a:prstGeom prst="line">
            <a:avLst/>
          </a:prstGeom>
          <a:noFill/>
          <a:ln w="14288">
            <a:solidFill>
              <a:srgbClr val="D8D0BC"/>
            </a:solidFill>
            <a:prstDash val="solid"/>
          </a:ln>
        </p:spPr>
      </p:sp>
      <p:sp>
        <p:nvSpPr>
          <p:cNvPr id="11" name="Shape 9"/>
          <p:cNvSpPr/>
          <p:nvPr/>
        </p:nvSpPr>
        <p:spPr>
          <a:xfrm>
            <a:off x="8143875" y="295275"/>
            <a:ext cx="95250" cy="95250"/>
          </a:xfrm>
          <a:prstGeom prst="ellipse">
            <a:avLst/>
          </a:prstGeom>
          <a:solidFill>
            <a:srgbClr val="4D5D39"/>
          </a:solidFill>
          <a:ln w="14288">
            <a:solidFill>
              <a:srgbClr val="4D5D39"/>
            </a:solidFill>
            <a:prstDash val="solid"/>
          </a:ln>
        </p:spPr>
      </p:sp>
      <p:sp>
        <p:nvSpPr>
          <p:cNvPr id="12" name="Text 10"/>
          <p:cNvSpPr/>
          <p:nvPr/>
        </p:nvSpPr>
        <p:spPr>
          <a:xfrm>
            <a:off x="4191000" y="148870"/>
            <a:ext cx="8001000" cy="125730"/>
          </a:xfrm>
          <a:prstGeom prst="rect">
            <a:avLst/>
          </a:prstGeom>
          <a:noFill/>
          <a:ln/>
        </p:spPr>
        <p:txBody>
          <a:bodyPr wrap="none" lIns="0" tIns="0" rIns="0" bIns="0" rtlCol="0" anchor="t"/>
          <a:lstStyle/>
          <a:p>
            <a:pPr algn="ctr" indent="0" marL="0">
              <a:buNone/>
            </a:pPr>
            <a:r>
              <a:rPr lang="en-US" sz="825" b="1" dirty="0">
                <a:solidFill>
                  <a:srgbClr val="4D5D39"/>
                </a:solidFill>
                <a:latin typeface="Consolas" pitchFamily="34" charset="0"/>
                <a:ea typeface="Microsoft YaHei" pitchFamily="34" charset="-122"/>
                <a:cs typeface="Consolas" pitchFamily="34" charset="-120"/>
              </a:rPr>
              <a:t>2026</a:t>
            </a:r>
            <a:endParaRPr lang="en-US" sz="825" dirty="0">
              <a:latin typeface="Consolas" pitchFamily="34" charset="0"/>
              <a:ea typeface="Microsoft YaHei" pitchFamily="34" charset="-122"/>
              <a:cs typeface="Consolas" pitchFamily="34" charset="-120"/>
            </a:endParaRPr>
          </a:p>
        </p:txBody>
      </p:sp>
      <p:sp>
        <p:nvSpPr>
          <p:cNvPr id="13" name="Shape 11"/>
          <p:cNvSpPr/>
          <p:nvPr/>
        </p:nvSpPr>
        <p:spPr>
          <a:xfrm>
            <a:off x="8567738" y="295275"/>
            <a:ext cx="95250" cy="95250"/>
          </a:xfrm>
          <a:prstGeom prst="ellipse">
            <a:avLst/>
          </a:prstGeom>
          <a:solidFill>
            <a:srgbClr val="4D5D39"/>
          </a:solidFill>
          <a:ln w="14288">
            <a:solidFill>
              <a:srgbClr val="4D5D39"/>
            </a:solidFill>
            <a:prstDash val="solid"/>
          </a:ln>
        </p:spPr>
      </p:sp>
      <p:sp>
        <p:nvSpPr>
          <p:cNvPr id="14" name="Text 12"/>
          <p:cNvSpPr/>
          <p:nvPr/>
        </p:nvSpPr>
        <p:spPr>
          <a:xfrm>
            <a:off x="5038725" y="148870"/>
            <a:ext cx="7153275" cy="125730"/>
          </a:xfrm>
          <a:prstGeom prst="rect">
            <a:avLst/>
          </a:prstGeom>
          <a:noFill/>
          <a:ln/>
        </p:spPr>
        <p:txBody>
          <a:bodyPr wrap="none" lIns="0" tIns="0" rIns="0" bIns="0" rtlCol="0" anchor="t"/>
          <a:lstStyle/>
          <a:p>
            <a:pPr algn="ctr" indent="0" marL="0">
              <a:buNone/>
            </a:pPr>
            <a:r>
              <a:rPr lang="en-US" sz="825" b="1" dirty="0">
                <a:solidFill>
                  <a:srgbClr val="4D5D39"/>
                </a:solidFill>
                <a:latin typeface="Consolas" pitchFamily="34" charset="0"/>
                <a:ea typeface="Microsoft YaHei" pitchFamily="34" charset="-122"/>
                <a:cs typeface="Consolas" pitchFamily="34" charset="-120"/>
              </a:rPr>
              <a:t>2027</a:t>
            </a:r>
            <a:endParaRPr lang="en-US" sz="825" dirty="0">
              <a:latin typeface="Consolas" pitchFamily="34" charset="0"/>
              <a:ea typeface="Microsoft YaHei" pitchFamily="34" charset="-122"/>
              <a:cs typeface="Consolas" pitchFamily="34" charset="-120"/>
            </a:endParaRPr>
          </a:p>
        </p:txBody>
      </p:sp>
      <p:sp>
        <p:nvSpPr>
          <p:cNvPr id="15" name="Shape 13"/>
          <p:cNvSpPr/>
          <p:nvPr/>
        </p:nvSpPr>
        <p:spPr>
          <a:xfrm>
            <a:off x="9005888" y="309563"/>
            <a:ext cx="66675" cy="66675"/>
          </a:xfrm>
          <a:prstGeom prst="ellipse">
            <a:avLst/>
          </a:prstGeom>
          <a:solidFill>
            <a:srgbClr val="EFE9DC"/>
          </a:solidFill>
          <a:ln w="14288">
            <a:solidFill>
              <a:srgbClr val="C9BFA8"/>
            </a:solidFill>
            <a:prstDash val="solid"/>
          </a:ln>
        </p:spPr>
      </p:sp>
      <p:sp>
        <p:nvSpPr>
          <p:cNvPr id="16" name="Shape 14"/>
          <p:cNvSpPr/>
          <p:nvPr/>
        </p:nvSpPr>
        <p:spPr>
          <a:xfrm>
            <a:off x="9429750" y="309563"/>
            <a:ext cx="66675" cy="66675"/>
          </a:xfrm>
          <a:prstGeom prst="ellipse">
            <a:avLst/>
          </a:prstGeom>
          <a:solidFill>
            <a:srgbClr val="EFE9DC"/>
          </a:solidFill>
          <a:ln w="14288">
            <a:solidFill>
              <a:srgbClr val="C9BFA8"/>
            </a:solidFill>
            <a:prstDash val="solid"/>
          </a:ln>
        </p:spPr>
      </p:sp>
      <p:sp>
        <p:nvSpPr>
          <p:cNvPr id="17" name="Shape 15"/>
          <p:cNvSpPr/>
          <p:nvPr/>
        </p:nvSpPr>
        <p:spPr>
          <a:xfrm>
            <a:off x="9853613" y="309563"/>
            <a:ext cx="66675" cy="66675"/>
          </a:xfrm>
          <a:prstGeom prst="ellipse">
            <a:avLst/>
          </a:prstGeom>
          <a:solidFill>
            <a:srgbClr val="EFE9DC"/>
          </a:solidFill>
          <a:ln w="14288">
            <a:solidFill>
              <a:srgbClr val="C9BFA8"/>
            </a:solidFill>
            <a:prstDash val="solid"/>
          </a:ln>
        </p:spPr>
      </p:sp>
      <p:sp>
        <p:nvSpPr>
          <p:cNvPr id="18" name="Shape 16"/>
          <p:cNvSpPr/>
          <p:nvPr/>
        </p:nvSpPr>
        <p:spPr>
          <a:xfrm>
            <a:off x="10277475" y="309563"/>
            <a:ext cx="66675" cy="66675"/>
          </a:xfrm>
          <a:prstGeom prst="ellipse">
            <a:avLst/>
          </a:prstGeom>
          <a:solidFill>
            <a:srgbClr val="EFE9DC"/>
          </a:solidFill>
          <a:ln w="14288">
            <a:solidFill>
              <a:srgbClr val="C9BFA8"/>
            </a:solidFill>
            <a:prstDash val="solid"/>
          </a:ln>
        </p:spPr>
      </p:sp>
      <p:sp>
        <p:nvSpPr>
          <p:cNvPr id="19" name="Shape 17"/>
          <p:cNvSpPr/>
          <p:nvPr/>
        </p:nvSpPr>
        <p:spPr>
          <a:xfrm>
            <a:off x="10701338" y="309563"/>
            <a:ext cx="66675" cy="66675"/>
          </a:xfrm>
          <a:prstGeom prst="ellipse">
            <a:avLst/>
          </a:prstGeom>
          <a:solidFill>
            <a:srgbClr val="EFE9DC"/>
          </a:solidFill>
          <a:ln w="14288">
            <a:solidFill>
              <a:srgbClr val="C9BFA8"/>
            </a:solidFill>
            <a:prstDash val="solid"/>
          </a:ln>
        </p:spPr>
      </p:sp>
      <p:sp>
        <p:nvSpPr>
          <p:cNvPr id="20" name="Shape 18"/>
          <p:cNvSpPr/>
          <p:nvPr/>
        </p:nvSpPr>
        <p:spPr>
          <a:xfrm>
            <a:off x="11125200" y="309563"/>
            <a:ext cx="66675" cy="66675"/>
          </a:xfrm>
          <a:prstGeom prst="ellipse">
            <a:avLst/>
          </a:prstGeom>
          <a:solidFill>
            <a:srgbClr val="EFE9DC"/>
          </a:solidFill>
          <a:ln w="14288">
            <a:solidFill>
              <a:srgbClr val="C9BFA8"/>
            </a:solidFill>
            <a:prstDash val="solid"/>
          </a:ln>
        </p:spPr>
      </p:sp>
      <p:sp>
        <p:nvSpPr>
          <p:cNvPr id="21" name="Shape 19"/>
          <p:cNvSpPr/>
          <p:nvPr/>
        </p:nvSpPr>
        <p:spPr>
          <a:xfrm>
            <a:off x="11549063" y="309563"/>
            <a:ext cx="66675" cy="66675"/>
          </a:xfrm>
          <a:prstGeom prst="ellipse">
            <a:avLst/>
          </a:prstGeom>
          <a:solidFill>
            <a:srgbClr val="EFE9DC"/>
          </a:solidFill>
          <a:ln w="14288">
            <a:solidFill>
              <a:srgbClr val="C9BFA8"/>
            </a:solidFill>
            <a:prstDash val="solid"/>
          </a:ln>
        </p:spPr>
      </p:sp>
      <p:sp>
        <p:nvSpPr>
          <p:cNvPr id="22" name="Text 20"/>
          <p:cNvSpPr/>
          <p:nvPr/>
        </p:nvSpPr>
        <p:spPr>
          <a:xfrm>
            <a:off x="10972800" y="148870"/>
            <a:ext cx="1219200" cy="125730"/>
          </a:xfrm>
          <a:prstGeom prst="rect">
            <a:avLst/>
          </a:prstGeom>
          <a:noFill/>
          <a:ln/>
        </p:spPr>
        <p:txBody>
          <a:bodyPr wrap="none" lIns="0" tIns="0" rIns="0" bIns="0" rtlCol="0" anchor="t"/>
          <a:lstStyle/>
          <a:p>
            <a:pPr algn="ctr" indent="0" marL="0">
              <a:buNone/>
            </a:pPr>
            <a:r>
              <a:rPr lang="en-US" sz="825" dirty="0">
                <a:solidFill>
                  <a:srgbClr val="656155"/>
                </a:solidFill>
                <a:latin typeface="Consolas" pitchFamily="34" charset="0"/>
                <a:ea typeface="Microsoft YaHei" pitchFamily="34" charset="-122"/>
                <a:cs typeface="Consolas" pitchFamily="34" charset="-120"/>
              </a:rPr>
              <a:t>2034</a:t>
            </a:r>
            <a:endParaRPr lang="en-US" sz="825" dirty="0">
              <a:latin typeface="Consolas" pitchFamily="34" charset="0"/>
              <a:ea typeface="Microsoft YaHei" pitchFamily="34" charset="-122"/>
              <a:cs typeface="Consolas" pitchFamily="34" charset="-120"/>
            </a:endParaRPr>
          </a:p>
        </p:txBody>
      </p:sp>
      <p:sp>
        <p:nvSpPr>
          <p:cNvPr id="23" name="Text 21"/>
          <p:cNvSpPr/>
          <p:nvPr/>
        </p:nvSpPr>
        <p:spPr>
          <a:xfrm>
            <a:off x="609600" y="1106221"/>
            <a:ext cx="11582400" cy="342900"/>
          </a:xfrm>
          <a:prstGeom prst="rect">
            <a:avLst/>
          </a:prstGeom>
          <a:noFill/>
          <a:ln/>
        </p:spPr>
        <p:txBody>
          <a:bodyPr wrap="none" lIns="0" tIns="0" rIns="0" bIns="0" rtlCol="0" anchor="t"/>
          <a:lstStyle/>
          <a:p>
            <a:pPr algn="l" indent="0" marL="0">
              <a:buNone/>
            </a:pPr>
            <a:r>
              <a:rPr lang="en-US" sz="2250" b="1" dirty="0">
                <a:solidFill>
                  <a:srgbClr val="2B2A22"/>
                </a:solidFill>
                <a:latin typeface="Microsoft YaHei" pitchFamily="34" charset="0"/>
                <a:ea typeface="Microsoft YaHei" pitchFamily="34" charset="-122"/>
                <a:cs typeface="Microsoft YaHei" pitchFamily="34" charset="-120"/>
              </a:rPr>
              <a:t>Green power cuts no CBAM yet, but quotas need it</a:t>
            </a:r>
            <a:endParaRPr lang="en-US" sz="2250" dirty="0">
              <a:latin typeface="Microsoft YaHei" pitchFamily="34" charset="0"/>
              <a:ea typeface="Microsoft YaHei" pitchFamily="34" charset="-122"/>
              <a:cs typeface="Microsoft YaHei" pitchFamily="34" charset="-120"/>
            </a:endParaRPr>
          </a:p>
        </p:txBody>
      </p:sp>
      <p:sp>
        <p:nvSpPr>
          <p:cNvPr id="24" name="Shape 22"/>
          <p:cNvSpPr/>
          <p:nvPr/>
        </p:nvSpPr>
        <p:spPr>
          <a:xfrm>
            <a:off x="609600" y="1581150"/>
            <a:ext cx="10972800" cy="9525"/>
          </a:xfrm>
          <a:prstGeom prst="rect">
            <a:avLst/>
          </a:prstGeom>
          <a:solidFill>
            <a:srgbClr val="D8D0BC"/>
          </a:solidFill>
          <a:ln/>
        </p:spPr>
      </p:sp>
      <p:pic>
        <p:nvPicPr>
          <p:cNvPr id="25" name="Image 0" descr="preencoded.png">    </p:cNvPr>
          <p:cNvPicPr>
            <a:picLocks noChangeAspect="1"/>
          </p:cNvPicPr>
          <p:nvPr/>
        </p:nvPicPr>
        <p:blipFill>
          <a:blip r:embed="rId1"/>
          <a:srcRect l="0" r="0" t="5556" b="5556"/>
          <a:stretch/>
        </p:blipFill>
        <p:spPr>
          <a:xfrm>
            <a:off x="609600" y="1866900"/>
            <a:ext cx="4953000" cy="2476500"/>
          </a:xfrm>
          <a:prstGeom prst="rect">
            <a:avLst/>
          </a:prstGeom>
        </p:spPr>
      </p:pic>
      <p:sp>
        <p:nvSpPr>
          <p:cNvPr id="26" name="Text 23"/>
          <p:cNvSpPr/>
          <p:nvPr/>
        </p:nvSpPr>
        <p:spPr>
          <a:xfrm>
            <a:off x="609600" y="4423939"/>
            <a:ext cx="11582400" cy="137160"/>
          </a:xfrm>
          <a:prstGeom prst="rect">
            <a:avLst/>
          </a:prstGeom>
          <a:noFill/>
          <a:ln/>
        </p:spPr>
        <p:txBody>
          <a:bodyPr wrap="none" lIns="0" tIns="0" rIns="0" bIns="0" rtlCol="0" anchor="t"/>
          <a:lstStyle/>
          <a:p>
            <a:pPr algn="l" indent="0" marL="0">
              <a:buNone/>
            </a:pPr>
            <a:r>
              <a:rPr lang="en-US" sz="900" i="1" dirty="0">
                <a:solidFill>
                  <a:srgbClr val="656155"/>
                </a:solidFill>
                <a:latin typeface="Microsoft YaHei" pitchFamily="34" charset="0"/>
                <a:ea typeface="Microsoft YaHei" pitchFamily="34" charset="-122"/>
                <a:cs typeface="Microsoft YaHei" pitchFamily="34" charset="-120"/>
              </a:rPr>
              <a:t>Illustration: rooftop solar on a steel plant (AI-generated)</a:t>
            </a:r>
            <a:endParaRPr lang="en-US" sz="900" dirty="0">
              <a:latin typeface="Microsoft YaHei" pitchFamily="34" charset="0"/>
              <a:ea typeface="Microsoft YaHei" pitchFamily="34" charset="-122"/>
              <a:cs typeface="Microsoft YaHei" pitchFamily="34" charset="-120"/>
            </a:endParaRPr>
          </a:p>
        </p:txBody>
      </p:sp>
      <p:sp>
        <p:nvSpPr>
          <p:cNvPr id="27" name="Text 24"/>
          <p:cNvSpPr/>
          <p:nvPr/>
        </p:nvSpPr>
        <p:spPr>
          <a:xfrm>
            <a:off x="5943600" y="1891012"/>
            <a:ext cx="6248400" cy="160020"/>
          </a:xfrm>
          <a:prstGeom prst="rect">
            <a:avLst/>
          </a:prstGeom>
          <a:noFill/>
          <a:ln/>
        </p:spPr>
        <p:txBody>
          <a:bodyPr wrap="none" lIns="0" tIns="0" rIns="0" bIns="0" rtlCol="0" anchor="t"/>
          <a:lstStyle/>
          <a:p>
            <a:pPr algn="l" indent="0" marL="0">
              <a:buNone/>
            </a:pPr>
            <a:r>
              <a:rPr lang="en-US" sz="1050" b="1" dirty="0">
                <a:solidFill>
                  <a:srgbClr val="2B2A22"/>
                </a:solidFill>
                <a:latin typeface="Microsoft YaHei" pitchFamily="34" charset="0"/>
                <a:ea typeface="Microsoft YaHei" pitchFamily="34" charset="-122"/>
                <a:cs typeface="Microsoft YaHei" pitchFamily="34" charset="-120"/>
              </a:rPr>
              <a:t>A tonne of aluminium</a:t>
            </a:r>
            <a:pPr algn="l" indent="0" marL="0">
              <a:buNone/>
            </a:pPr>
            <a:r>
              <a:rPr lang="en-US" sz="1050" b="1" dirty="0">
                <a:solidFill>
                  <a:srgbClr val="2B2A22"/>
                </a:solidFill>
                <a:latin typeface="Microsoft YaHei" pitchFamily="34" charset="0"/>
                <a:ea typeface="Microsoft YaHei" pitchFamily="34" charset="-122"/>
                <a:cs typeface="Microsoft YaHei" pitchFamily="34" charset="-120"/>
              </a:rPr>
              <a:t>'</a:t>
            </a:r>
            <a:pPr algn="l" indent="0" marL="0">
              <a:buNone/>
            </a:pPr>
            <a:r>
              <a:rPr lang="en-US" sz="1050" b="1" dirty="0">
                <a:solidFill>
                  <a:srgbClr val="2B2A22"/>
                </a:solidFill>
                <a:latin typeface="Microsoft YaHei" pitchFamily="34" charset="0"/>
                <a:ea typeface="Microsoft YaHei" pitchFamily="34" charset="-122"/>
                <a:cs typeface="Microsoft YaHei" pitchFamily="34" charset="-120"/>
              </a:rPr>
              <a:t>s emissions, in two parts (tCO₂)</a:t>
            </a:r>
            <a:endParaRPr lang="en-US" sz="1050" dirty="0">
              <a:latin typeface="Microsoft YaHei" pitchFamily="34" charset="0"/>
              <a:ea typeface="Microsoft YaHei" pitchFamily="34" charset="-122"/>
              <a:cs typeface="Microsoft YaHei" pitchFamily="34" charset="-120"/>
            </a:endParaRPr>
          </a:p>
        </p:txBody>
      </p:sp>
      <p:sp>
        <p:nvSpPr>
          <p:cNvPr id="28" name="Shape 25"/>
          <p:cNvSpPr/>
          <p:nvPr/>
        </p:nvSpPr>
        <p:spPr>
          <a:xfrm>
            <a:off x="5943600" y="2247900"/>
            <a:ext cx="1634490" cy="495300"/>
          </a:xfrm>
          <a:prstGeom prst="roundRect">
            <a:avLst>
              <a:gd name="adj" fmla="val 3846"/>
            </a:avLst>
          </a:prstGeom>
          <a:solidFill>
            <a:srgbClr val="B25E38"/>
          </a:solidFill>
          <a:ln/>
        </p:spPr>
      </p:sp>
      <p:sp>
        <p:nvSpPr>
          <p:cNvPr id="29" name="Text 26"/>
          <p:cNvSpPr/>
          <p:nvPr/>
        </p:nvSpPr>
        <p:spPr>
          <a:xfrm>
            <a:off x="6057900" y="2348212"/>
            <a:ext cx="6134100" cy="160020"/>
          </a:xfrm>
          <a:prstGeom prst="rect">
            <a:avLst/>
          </a:prstGeom>
          <a:noFill/>
          <a:ln/>
        </p:spPr>
        <p:txBody>
          <a:bodyPr wrap="none" lIns="0" tIns="0" rIns="0" bIns="0" rtlCol="0" anchor="t"/>
          <a:lstStyle/>
          <a:p>
            <a:pPr algn="l" indent="0" marL="0">
              <a:buNone/>
            </a:pPr>
            <a:r>
              <a:rPr lang="en-US" sz="1050" b="1" dirty="0">
                <a:solidFill>
                  <a:srgbClr val="FFFFFF"/>
                </a:solidFill>
                <a:latin typeface="Microsoft YaHei" pitchFamily="34" charset="0"/>
                <a:ea typeface="Microsoft YaHei" pitchFamily="34" charset="-122"/>
                <a:cs typeface="Microsoft YaHei" pitchFamily="34" charset="-120"/>
              </a:rPr>
              <a:t>Direct</a:t>
            </a:r>
            <a:endParaRPr lang="en-US" sz="1050" dirty="0">
              <a:latin typeface="Microsoft YaHei" pitchFamily="34" charset="0"/>
              <a:ea typeface="Microsoft YaHei" pitchFamily="34" charset="-122"/>
              <a:cs typeface="Microsoft YaHei" pitchFamily="34" charset="-120"/>
            </a:endParaRPr>
          </a:p>
        </p:txBody>
      </p:sp>
      <p:sp>
        <p:nvSpPr>
          <p:cNvPr id="30" name="Text 27"/>
          <p:cNvSpPr/>
          <p:nvPr/>
        </p:nvSpPr>
        <p:spPr>
          <a:xfrm>
            <a:off x="6057900" y="2541280"/>
            <a:ext cx="6134100" cy="160020"/>
          </a:xfrm>
          <a:prstGeom prst="rect">
            <a:avLst/>
          </a:prstGeom>
          <a:noFill/>
          <a:ln/>
        </p:spPr>
        <p:txBody>
          <a:bodyPr wrap="none" lIns="0" tIns="0" rIns="0" bIns="0" rtlCol="0" anchor="t"/>
          <a:lstStyle/>
          <a:p>
            <a:pPr algn="l" indent="0" marL="0">
              <a:buNone/>
            </a:pPr>
            <a:r>
              <a:rPr lang="en-US" sz="1050" b="1" dirty="0">
                <a:solidFill>
                  <a:srgbClr val="FFFFFF"/>
                </a:solidFill>
                <a:latin typeface="Consolas" pitchFamily="34" charset="0"/>
                <a:ea typeface="Microsoft YaHei" pitchFamily="34" charset="-122"/>
                <a:cs typeface="Consolas" pitchFamily="34" charset="-120"/>
              </a:rPr>
              <a:t>3</a:t>
            </a:r>
            <a:endParaRPr lang="en-US" sz="1050" dirty="0">
              <a:latin typeface="Consolas" pitchFamily="34" charset="0"/>
              <a:ea typeface="Microsoft YaHei" pitchFamily="34" charset="-122"/>
              <a:cs typeface="Consolas" pitchFamily="34" charset="-120"/>
            </a:endParaRPr>
          </a:p>
        </p:txBody>
      </p:sp>
      <p:sp>
        <p:nvSpPr>
          <p:cNvPr id="31" name="Shape 28"/>
          <p:cNvSpPr/>
          <p:nvPr/>
        </p:nvSpPr>
        <p:spPr>
          <a:xfrm>
            <a:off x="5943600" y="2857500"/>
            <a:ext cx="1634490" cy="0"/>
          </a:xfrm>
          <a:prstGeom prst="line">
            <a:avLst/>
          </a:prstGeom>
          <a:noFill/>
          <a:ln w="19050">
            <a:solidFill>
              <a:srgbClr val="B25E38"/>
            </a:solidFill>
            <a:prstDash val="solid"/>
          </a:ln>
        </p:spPr>
      </p:sp>
      <p:sp>
        <p:nvSpPr>
          <p:cNvPr id="32" name="Text 29"/>
          <p:cNvSpPr/>
          <p:nvPr/>
        </p:nvSpPr>
        <p:spPr>
          <a:xfrm>
            <a:off x="5943600" y="2928875"/>
            <a:ext cx="6248400" cy="148590"/>
          </a:xfrm>
          <a:prstGeom prst="rect">
            <a:avLst/>
          </a:prstGeom>
          <a:noFill/>
          <a:ln/>
        </p:spPr>
        <p:txBody>
          <a:bodyPr wrap="none" lIns="0" tIns="0" rIns="0" bIns="0" rtlCol="0" anchor="t"/>
          <a:lstStyle/>
          <a:p>
            <a:pPr algn="l" indent="0" marL="0">
              <a:buNone/>
            </a:pPr>
            <a:r>
              <a:rPr lang="en-US" sz="975" b="1" dirty="0">
                <a:solidFill>
                  <a:srgbClr val="995233"/>
                </a:solidFill>
                <a:latin typeface="Microsoft YaHei" pitchFamily="34" charset="0"/>
                <a:ea typeface="Microsoft YaHei" pitchFamily="34" charset="-122"/>
                <a:cs typeface="Microsoft YaHei" pitchFamily="34" charset="-120"/>
              </a:rPr>
              <a:t>CBAM counts only this</a:t>
            </a:r>
            <a:endParaRPr lang="en-US" sz="975" dirty="0">
              <a:latin typeface="Microsoft YaHei" pitchFamily="34" charset="0"/>
              <a:ea typeface="Microsoft YaHei" pitchFamily="34" charset="-122"/>
              <a:cs typeface="Microsoft YaHei" pitchFamily="34" charset="-120"/>
            </a:endParaRPr>
          </a:p>
        </p:txBody>
      </p:sp>
      <p:sp>
        <p:nvSpPr>
          <p:cNvPr id="33" name="Shape 30"/>
          <p:cNvSpPr/>
          <p:nvPr/>
        </p:nvSpPr>
        <p:spPr>
          <a:xfrm>
            <a:off x="7606665" y="2247900"/>
            <a:ext cx="3813810" cy="495300"/>
          </a:xfrm>
          <a:prstGeom prst="roundRect">
            <a:avLst>
              <a:gd name="adj" fmla="val 3846"/>
            </a:avLst>
          </a:prstGeom>
          <a:solidFill>
            <a:srgbClr val="C9BFA8"/>
          </a:solidFill>
          <a:ln/>
        </p:spPr>
      </p:sp>
      <p:sp>
        <p:nvSpPr>
          <p:cNvPr id="34" name="Text 31"/>
          <p:cNvSpPr/>
          <p:nvPr/>
        </p:nvSpPr>
        <p:spPr>
          <a:xfrm>
            <a:off x="7720965" y="2348212"/>
            <a:ext cx="4471035" cy="160020"/>
          </a:xfrm>
          <a:prstGeom prst="rect">
            <a:avLst/>
          </a:prstGeom>
          <a:noFill/>
          <a:ln/>
        </p:spPr>
        <p:txBody>
          <a:bodyPr wrap="none" lIns="0" tIns="0" rIns="0" bIns="0" rtlCol="0" anchor="t"/>
          <a:lstStyle/>
          <a:p>
            <a:pPr algn="l" indent="0" marL="0">
              <a:buNone/>
            </a:pPr>
            <a:r>
              <a:rPr lang="en-US" sz="1050" b="1" dirty="0">
                <a:solidFill>
                  <a:srgbClr val="2B2A22"/>
                </a:solidFill>
                <a:latin typeface="Microsoft YaHei" pitchFamily="34" charset="0"/>
                <a:ea typeface="Microsoft YaHei" pitchFamily="34" charset="-122"/>
                <a:cs typeface="Microsoft YaHei" pitchFamily="34" charset="-120"/>
              </a:rPr>
              <a:t>Indirect, power (Scope 2)</a:t>
            </a:r>
            <a:endParaRPr lang="en-US" sz="1050" dirty="0">
              <a:latin typeface="Microsoft YaHei" pitchFamily="34" charset="0"/>
              <a:ea typeface="Microsoft YaHei" pitchFamily="34" charset="-122"/>
              <a:cs typeface="Microsoft YaHei" pitchFamily="34" charset="-120"/>
            </a:endParaRPr>
          </a:p>
        </p:txBody>
      </p:sp>
      <p:sp>
        <p:nvSpPr>
          <p:cNvPr id="35" name="Text 32"/>
          <p:cNvSpPr/>
          <p:nvPr/>
        </p:nvSpPr>
        <p:spPr>
          <a:xfrm>
            <a:off x="7720965" y="2541280"/>
            <a:ext cx="4471035" cy="160020"/>
          </a:xfrm>
          <a:prstGeom prst="rect">
            <a:avLst/>
          </a:prstGeom>
          <a:noFill/>
          <a:ln/>
        </p:spPr>
        <p:txBody>
          <a:bodyPr wrap="none" lIns="0" tIns="0" rIns="0" bIns="0" rtlCol="0" anchor="t"/>
          <a:lstStyle/>
          <a:p>
            <a:pPr algn="l" indent="0" marL="0">
              <a:buNone/>
            </a:pPr>
            <a:r>
              <a:rPr lang="en-US" sz="1050" b="1" dirty="0">
                <a:solidFill>
                  <a:srgbClr val="2B2A22"/>
                </a:solidFill>
                <a:latin typeface="Consolas" pitchFamily="34" charset="0"/>
                <a:ea typeface="Microsoft YaHei" pitchFamily="34" charset="-122"/>
                <a:cs typeface="Consolas" pitchFamily="34" charset="-120"/>
              </a:rPr>
              <a:t>7, 70%</a:t>
            </a:r>
            <a:endParaRPr lang="en-US" sz="1050" dirty="0">
              <a:latin typeface="Consolas" pitchFamily="34" charset="0"/>
              <a:ea typeface="Microsoft YaHei" pitchFamily="34" charset="-122"/>
              <a:cs typeface="Consolas" pitchFamily="34" charset="-120"/>
            </a:endParaRPr>
          </a:p>
        </p:txBody>
      </p:sp>
      <p:sp>
        <p:nvSpPr>
          <p:cNvPr id="36" name="Shape 33"/>
          <p:cNvSpPr/>
          <p:nvPr/>
        </p:nvSpPr>
        <p:spPr>
          <a:xfrm>
            <a:off x="7606665" y="2857500"/>
            <a:ext cx="3813810" cy="0"/>
          </a:xfrm>
          <a:prstGeom prst="line">
            <a:avLst/>
          </a:prstGeom>
          <a:noFill/>
          <a:ln w="14288">
            <a:solidFill>
              <a:srgbClr val="656155"/>
            </a:solidFill>
            <a:prstDash val="dash"/>
          </a:ln>
        </p:spPr>
      </p:sp>
      <p:sp>
        <p:nvSpPr>
          <p:cNvPr id="37" name="Text 34"/>
          <p:cNvSpPr/>
          <p:nvPr/>
        </p:nvSpPr>
        <p:spPr>
          <a:xfrm>
            <a:off x="7606665" y="2928875"/>
            <a:ext cx="4585335" cy="148590"/>
          </a:xfrm>
          <a:prstGeom prst="rect">
            <a:avLst/>
          </a:prstGeom>
          <a:noFill/>
          <a:ln/>
        </p:spPr>
        <p:txBody>
          <a:bodyPr wrap="none" lIns="0" tIns="0" rIns="0" bIns="0" rtlCol="0" anchor="t"/>
          <a:lstStyle/>
          <a:p>
            <a:pPr algn="l" indent="0" marL="0">
              <a:buNone/>
            </a:pPr>
            <a:r>
              <a:rPr lang="en-US" sz="975" dirty="0">
                <a:solidFill>
                  <a:srgbClr val="656155"/>
                </a:solidFill>
                <a:latin typeface="Microsoft YaHei" pitchFamily="34" charset="0"/>
                <a:ea typeface="Microsoft YaHei" pitchFamily="34" charset="-122"/>
                <a:cs typeface="Microsoft YaHei" pitchFamily="34" charset="-120"/>
              </a:rPr>
              <a:t>Green power cuts this part, not on the bill today</a:t>
            </a:r>
            <a:endParaRPr lang="en-US" sz="975" dirty="0">
              <a:latin typeface="Microsoft YaHei" pitchFamily="34" charset="0"/>
              <a:ea typeface="Microsoft YaHei" pitchFamily="34" charset="-122"/>
              <a:cs typeface="Microsoft YaHei" pitchFamily="34" charset="-120"/>
            </a:endParaRPr>
          </a:p>
        </p:txBody>
      </p:sp>
      <p:sp>
        <p:nvSpPr>
          <p:cNvPr id="38" name="Text 35"/>
          <p:cNvSpPr/>
          <p:nvPr/>
        </p:nvSpPr>
        <p:spPr>
          <a:xfrm>
            <a:off x="5943600" y="3300350"/>
            <a:ext cx="6248400" cy="148590"/>
          </a:xfrm>
          <a:prstGeom prst="rect">
            <a:avLst/>
          </a:prstGeom>
          <a:noFill/>
          <a:ln/>
        </p:spPr>
        <p:txBody>
          <a:bodyPr wrap="none" lIns="0" tIns="0" rIns="0" bIns="0" rtlCol="0" anchor="t"/>
          <a:lstStyle/>
          <a:p>
            <a:pPr algn="l" indent="0" marL="0">
              <a:buNone/>
            </a:pPr>
            <a:r>
              <a:rPr lang="en-US" sz="975" dirty="0">
                <a:solidFill>
                  <a:srgbClr val="656155"/>
                </a:solidFill>
                <a:latin typeface="Microsoft YaHei" pitchFamily="34" charset="0"/>
                <a:ea typeface="Microsoft YaHei" pitchFamily="34" charset="-122"/>
                <a:cs typeface="Microsoft YaHei" pitchFamily="34" charset="-120"/>
              </a:rPr>
              <a:t>Direct uses the EU default of 3.000; indirect = 13,202 kWh × 0.5306 kgCO₂/kWh. Guidance</a:t>
            </a:r>
            <a:endParaRPr lang="en-US" sz="975" dirty="0">
              <a:latin typeface="Microsoft YaHei" pitchFamily="34" charset="0"/>
              <a:ea typeface="Microsoft YaHei" pitchFamily="34" charset="-122"/>
              <a:cs typeface="Microsoft YaHei" pitchFamily="34" charset="-120"/>
            </a:endParaRPr>
          </a:p>
        </p:txBody>
      </p:sp>
      <p:sp>
        <p:nvSpPr>
          <p:cNvPr id="39" name="Text 36"/>
          <p:cNvSpPr/>
          <p:nvPr/>
        </p:nvSpPr>
        <p:spPr>
          <a:xfrm>
            <a:off x="5943600" y="3490850"/>
            <a:ext cx="6248400" cy="148590"/>
          </a:xfrm>
          <a:prstGeom prst="rect">
            <a:avLst/>
          </a:prstGeom>
          <a:noFill/>
          <a:ln/>
        </p:spPr>
        <p:txBody>
          <a:bodyPr wrap="none" lIns="0" tIns="0" rIns="0" bIns="0" rtlCol="0" anchor="t"/>
          <a:lstStyle/>
          <a:p>
            <a:pPr algn="l" indent="0" marL="0">
              <a:buNone/>
            </a:pPr>
            <a:r>
              <a:rPr lang="en-US" sz="975" dirty="0">
                <a:solidFill>
                  <a:srgbClr val="656155"/>
                </a:solidFill>
                <a:latin typeface="Microsoft YaHei" pitchFamily="34" charset="0"/>
                <a:ea typeface="Microsoft YaHei" pitchFamily="34" charset="-122"/>
                <a:cs typeface="Microsoft YaHei" pitchFamily="34" charset="-120"/>
              </a:rPr>
              <a:t>No.3: green certificates may not set emission factors.</a:t>
            </a:r>
            <a:endParaRPr lang="en-US" sz="975" dirty="0">
              <a:latin typeface="Microsoft YaHei" pitchFamily="34" charset="0"/>
              <a:ea typeface="Microsoft YaHei" pitchFamily="34" charset="-122"/>
              <a:cs typeface="Microsoft YaHei" pitchFamily="34" charset="-120"/>
            </a:endParaRPr>
          </a:p>
        </p:txBody>
      </p:sp>
      <p:sp>
        <p:nvSpPr>
          <p:cNvPr id="40" name="Shape 37"/>
          <p:cNvSpPr/>
          <p:nvPr/>
        </p:nvSpPr>
        <p:spPr>
          <a:xfrm>
            <a:off x="614363" y="4614863"/>
            <a:ext cx="3571875" cy="1247775"/>
          </a:xfrm>
          <a:prstGeom prst="roundRect">
            <a:avLst>
              <a:gd name="adj" fmla="val 4580"/>
            </a:avLst>
          </a:prstGeom>
          <a:solidFill>
            <a:srgbClr val="F7F3E8"/>
          </a:solidFill>
          <a:ln w="9525">
            <a:solidFill>
              <a:srgbClr val="D8D0BC"/>
            </a:solidFill>
            <a:prstDash val="solid"/>
          </a:ln>
        </p:spPr>
      </p:sp>
      <p:sp>
        <p:nvSpPr>
          <p:cNvPr id="41" name="Shape 38"/>
          <p:cNvSpPr/>
          <p:nvPr/>
        </p:nvSpPr>
        <p:spPr>
          <a:xfrm>
            <a:off x="895350" y="4805363"/>
            <a:ext cx="5953" cy="142875"/>
          </a:xfrm>
          <a:custGeom>
            <a:avLst/>
            <a:gdLst/>
            <a:ahLst/>
            <a:cxnLst/>
            <a:rect l="l" t="t" r="r" b="b"/>
            <a:pathLst>
              <a:path w="5953" h="142875">
                <a:moveTo>
                  <a:pt x="0" y="0"/>
                </a:moveTo>
                <a:lnTo>
                  <a:pt x="0" y="142875"/>
                </a:lnTo>
              </a:path>
            </a:pathLst>
          </a:custGeom>
          <a:noFill/>
          <a:ln w="15875">
            <a:solidFill>
              <a:srgbClr val="4D5D39"/>
            </a:solidFill>
            <a:prstDash val="solid"/>
          </a:ln>
        </p:spPr>
      </p:sp>
      <p:sp>
        <p:nvSpPr>
          <p:cNvPr id="42" name="Shape 39"/>
          <p:cNvSpPr/>
          <p:nvPr/>
        </p:nvSpPr>
        <p:spPr>
          <a:xfrm>
            <a:off x="927100" y="4837113"/>
            <a:ext cx="47625" cy="79375"/>
          </a:xfrm>
          <a:custGeom>
            <a:avLst/>
            <a:gdLst/>
            <a:ahLst/>
            <a:cxnLst/>
            <a:rect l="l" t="t" r="r" b="b"/>
            <a:pathLst>
              <a:path w="47625" h="79375">
                <a:moveTo>
                  <a:pt x="23813" y="7938"/>
                </a:moveTo>
                <a:lnTo>
                  <a:pt x="47625" y="71438"/>
                </a:lnTo>
                <a:arcTo hR="39688" wR="39688" stAng="3187806" swAng="4424388"/>
                <a:close/>
                <a:lnTo>
                  <a:pt x="23813" y="0"/>
                </a:lnTo>
              </a:path>
            </a:pathLst>
          </a:custGeom>
          <a:noFill/>
          <a:ln w="15875">
            <a:solidFill>
              <a:srgbClr val="4D5D39"/>
            </a:solidFill>
            <a:prstDash val="solid"/>
          </a:ln>
        </p:spPr>
      </p:sp>
      <p:sp>
        <p:nvSpPr>
          <p:cNvPr id="43" name="Shape 40"/>
          <p:cNvSpPr/>
          <p:nvPr/>
        </p:nvSpPr>
        <p:spPr>
          <a:xfrm>
            <a:off x="823913" y="4821238"/>
            <a:ext cx="142875" cy="15875"/>
          </a:xfrm>
          <a:custGeom>
            <a:avLst/>
            <a:gdLst/>
            <a:ahLst/>
            <a:cxnLst/>
            <a:rect l="l" t="t" r="r" b="b"/>
            <a:pathLst>
              <a:path w="142875" h="15875">
                <a:moveTo>
                  <a:pt x="0" y="15875"/>
                </a:moveTo>
                <a:lnTo>
                  <a:pt x="7938" y="15875"/>
                </a:lnTo>
                <a:arcTo hR="134938" wR="134938" stAng="5400000" swAng="-1684349"/>
                <a:arcTo hR="134938" wR="134938" stAng="7084349" swAng="-1684349"/>
                <a:lnTo>
                  <a:pt x="142875" y="15875"/>
                </a:lnTo>
              </a:path>
            </a:pathLst>
          </a:custGeom>
          <a:noFill/>
          <a:ln w="15875">
            <a:solidFill>
              <a:srgbClr val="4D5D39"/>
            </a:solidFill>
            <a:prstDash val="solid"/>
          </a:ln>
        </p:spPr>
      </p:sp>
      <p:sp>
        <p:nvSpPr>
          <p:cNvPr id="44" name="Shape 41"/>
          <p:cNvSpPr/>
          <p:nvPr/>
        </p:nvSpPr>
        <p:spPr>
          <a:xfrm>
            <a:off x="815975" y="4837113"/>
            <a:ext cx="47625" cy="79375"/>
          </a:xfrm>
          <a:custGeom>
            <a:avLst/>
            <a:gdLst/>
            <a:ahLst/>
            <a:cxnLst/>
            <a:rect l="l" t="t" r="r" b="b"/>
            <a:pathLst>
              <a:path w="47625" h="79375">
                <a:moveTo>
                  <a:pt x="23813" y="7938"/>
                </a:moveTo>
                <a:lnTo>
                  <a:pt x="47625" y="71438"/>
                </a:lnTo>
                <a:arcTo hR="39688" wR="39688" stAng="3187806" swAng="4424388"/>
                <a:close/>
                <a:lnTo>
                  <a:pt x="23813" y="0"/>
                </a:lnTo>
              </a:path>
            </a:pathLst>
          </a:custGeom>
          <a:noFill/>
          <a:ln w="15875">
            <a:solidFill>
              <a:srgbClr val="4D5D39"/>
            </a:solidFill>
            <a:prstDash val="solid"/>
          </a:ln>
        </p:spPr>
      </p:sp>
      <p:sp>
        <p:nvSpPr>
          <p:cNvPr id="45" name="Shape 42"/>
          <p:cNvSpPr/>
          <p:nvPr/>
        </p:nvSpPr>
        <p:spPr>
          <a:xfrm>
            <a:off x="855663" y="4948238"/>
            <a:ext cx="79375" cy="5953"/>
          </a:xfrm>
          <a:custGeom>
            <a:avLst/>
            <a:gdLst/>
            <a:ahLst/>
            <a:cxnLst/>
            <a:rect l="l" t="t" r="r" b="b"/>
            <a:pathLst>
              <a:path w="79375" h="5953">
                <a:moveTo>
                  <a:pt x="0" y="0"/>
                </a:moveTo>
                <a:lnTo>
                  <a:pt x="79375" y="0"/>
                </a:lnTo>
              </a:path>
            </a:pathLst>
          </a:custGeom>
          <a:noFill/>
          <a:ln w="15875">
            <a:solidFill>
              <a:srgbClr val="4D5D39"/>
            </a:solidFill>
            <a:prstDash val="solid"/>
          </a:ln>
        </p:spPr>
      </p:sp>
      <p:sp>
        <p:nvSpPr>
          <p:cNvPr id="46" name="Text 43"/>
          <p:cNvSpPr/>
          <p:nvPr/>
        </p:nvSpPr>
        <p:spPr>
          <a:xfrm>
            <a:off x="800100" y="5051018"/>
            <a:ext cx="11391900" cy="388620"/>
          </a:xfrm>
          <a:prstGeom prst="rect">
            <a:avLst/>
          </a:prstGeom>
          <a:noFill/>
          <a:ln/>
        </p:spPr>
        <p:txBody>
          <a:bodyPr wrap="none" lIns="0" tIns="0" rIns="0" bIns="0" rtlCol="0" anchor="t"/>
          <a:lstStyle/>
          <a:p>
            <a:pPr algn="l" indent="0" marL="0">
              <a:buNone/>
            </a:pPr>
            <a:r>
              <a:rPr lang="en-US" sz="2550" b="1" dirty="0">
                <a:solidFill>
                  <a:srgbClr val="B25E38"/>
                </a:solidFill>
                <a:latin typeface="Microsoft YaHei" pitchFamily="34" charset="0"/>
                <a:ea typeface="Microsoft YaHei" pitchFamily="34" charset="-122"/>
                <a:cs typeface="Microsoft YaHei" pitchFamily="34" charset="-120"/>
              </a:rPr>
              <a:t>0</a:t>
            </a:r>
            <a:endParaRPr lang="en-US" sz="2550" dirty="0">
              <a:latin typeface="Microsoft YaHei" pitchFamily="34" charset="0"/>
              <a:ea typeface="Microsoft YaHei" pitchFamily="34" charset="-122"/>
              <a:cs typeface="Microsoft YaHei" pitchFamily="34" charset="-120"/>
            </a:endParaRPr>
          </a:p>
        </p:txBody>
      </p:sp>
      <p:sp>
        <p:nvSpPr>
          <p:cNvPr id="47" name="Text 44"/>
          <p:cNvSpPr/>
          <p:nvPr/>
        </p:nvSpPr>
        <p:spPr>
          <a:xfrm>
            <a:off x="800100" y="5472050"/>
            <a:ext cx="11391900" cy="148590"/>
          </a:xfrm>
          <a:prstGeom prst="rect">
            <a:avLst/>
          </a:prstGeom>
          <a:noFill/>
          <a:ln/>
        </p:spPr>
        <p:txBody>
          <a:bodyPr wrap="none" lIns="0" tIns="0" rIns="0" bIns="0" rtlCol="0" anchor="t"/>
          <a:lstStyle/>
          <a:p>
            <a:pPr algn="l" indent="0" marL="0">
              <a:buNone/>
            </a:pPr>
            <a:r>
              <a:rPr lang="en-US" sz="975" b="1" dirty="0">
                <a:solidFill>
                  <a:srgbClr val="2B2A22"/>
                </a:solidFill>
                <a:latin typeface="Microsoft YaHei" pitchFamily="34" charset="0"/>
                <a:ea typeface="Microsoft YaHei" pitchFamily="34" charset="-122"/>
                <a:cs typeface="Microsoft YaHei" pitchFamily="34" charset="-120"/>
              </a:rPr>
              <a:t>CBAM certificates saved today</a:t>
            </a:r>
            <a:endParaRPr lang="en-US" sz="975" dirty="0">
              <a:latin typeface="Microsoft YaHei" pitchFamily="34" charset="0"/>
              <a:ea typeface="Microsoft YaHei" pitchFamily="34" charset="-122"/>
              <a:cs typeface="Microsoft YaHei" pitchFamily="34" charset="-120"/>
            </a:endParaRPr>
          </a:p>
        </p:txBody>
      </p:sp>
      <p:sp>
        <p:nvSpPr>
          <p:cNvPr id="48" name="Text 45"/>
          <p:cNvSpPr/>
          <p:nvPr/>
        </p:nvSpPr>
        <p:spPr>
          <a:xfrm>
            <a:off x="800100" y="5643139"/>
            <a:ext cx="11391900"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Steel and aluminium count direct only</a:t>
            </a:r>
            <a:endParaRPr lang="en-US" sz="900" dirty="0">
              <a:latin typeface="Microsoft YaHei" pitchFamily="34" charset="0"/>
              <a:ea typeface="Microsoft YaHei" pitchFamily="34" charset="-122"/>
              <a:cs typeface="Microsoft YaHei" pitchFamily="34" charset="-120"/>
            </a:endParaRPr>
          </a:p>
        </p:txBody>
      </p:sp>
      <p:sp>
        <p:nvSpPr>
          <p:cNvPr id="49" name="Shape 46"/>
          <p:cNvSpPr/>
          <p:nvPr/>
        </p:nvSpPr>
        <p:spPr>
          <a:xfrm>
            <a:off x="4310063" y="4614863"/>
            <a:ext cx="3571875" cy="1247775"/>
          </a:xfrm>
          <a:prstGeom prst="roundRect">
            <a:avLst>
              <a:gd name="adj" fmla="val 4580"/>
            </a:avLst>
          </a:prstGeom>
          <a:solidFill>
            <a:srgbClr val="F7F3E8"/>
          </a:solidFill>
          <a:ln w="9525">
            <a:solidFill>
              <a:srgbClr val="D8D0BC"/>
            </a:solidFill>
            <a:prstDash val="solid"/>
          </a:ln>
        </p:spPr>
      </p:sp>
      <p:sp>
        <p:nvSpPr>
          <p:cNvPr id="50" name="Shape 47"/>
          <p:cNvSpPr/>
          <p:nvPr/>
        </p:nvSpPr>
        <p:spPr>
          <a:xfrm>
            <a:off x="4519585" y="4797404"/>
            <a:ext cx="142929" cy="158791"/>
          </a:xfrm>
          <a:custGeom>
            <a:avLst/>
            <a:gdLst/>
            <a:ahLst/>
            <a:cxnLst/>
            <a:rect l="l" t="t" r="r" b="b"/>
            <a:pathLst>
              <a:path w="142929" h="158791">
                <a:moveTo>
                  <a:pt x="7965" y="95271"/>
                </a:moveTo>
                <a:arcTo hR="7938" wR="7938" stAng="5388279" swAng="7754754"/>
                <a:lnTo>
                  <a:pt x="80355" y="1370"/>
                </a:lnTo>
                <a:arcTo hR="3969" wR="3969" stAng="13254236" swAng="9268521"/>
                <a:lnTo>
                  <a:pt x="71941" y="52805"/>
                </a:lnTo>
                <a:arcTo hR="7938" wR="7938" stAng="12029258" swAng="-6640439"/>
                <a:lnTo>
                  <a:pt x="134965" y="63521"/>
                </a:lnTo>
                <a:arcTo hR="7938" wR="7938" stAng="16188279" swAng="7754754"/>
                <a:lnTo>
                  <a:pt x="62575" y="157421"/>
                </a:lnTo>
                <a:arcTo hR="3969" wR="3969" stAng="2454236" swAng="9268521"/>
                <a:lnTo>
                  <a:pt x="70988" y="105986"/>
                </a:lnTo>
                <a:arcTo hR="7938" wR="7938" stAng="1229258" swAng="-6640439"/>
                <a:close/>
              </a:path>
            </a:pathLst>
          </a:custGeom>
          <a:noFill/>
          <a:ln w="15875">
            <a:solidFill>
              <a:srgbClr val="4D5D39"/>
            </a:solidFill>
            <a:prstDash val="solid"/>
          </a:ln>
        </p:spPr>
      </p:sp>
      <p:sp>
        <p:nvSpPr>
          <p:cNvPr id="51" name="Text 48"/>
          <p:cNvSpPr/>
          <p:nvPr/>
        </p:nvSpPr>
        <p:spPr>
          <a:xfrm>
            <a:off x="4495800" y="5051018"/>
            <a:ext cx="7696200" cy="388620"/>
          </a:xfrm>
          <a:prstGeom prst="rect">
            <a:avLst/>
          </a:prstGeom>
          <a:noFill/>
          <a:ln/>
        </p:spPr>
        <p:txBody>
          <a:bodyPr wrap="none" lIns="0" tIns="0" rIns="0" bIns="0" rtlCol="0" anchor="t"/>
          <a:lstStyle/>
          <a:p>
            <a:pPr algn="l" indent="0" marL="0">
              <a:buNone/>
            </a:pPr>
            <a:r>
              <a:rPr lang="en-US" sz="2550" b="1" dirty="0">
                <a:solidFill>
                  <a:srgbClr val="2B2A22"/>
                </a:solidFill>
                <a:latin typeface="Microsoft YaHei" pitchFamily="34" charset="0"/>
                <a:ea typeface="Microsoft YaHei" pitchFamily="34" charset="-122"/>
                <a:cs typeface="Microsoft YaHei" pitchFamily="34" charset="-120"/>
              </a:rPr>
              <a:t>25.2% to 70%</a:t>
            </a:r>
            <a:endParaRPr lang="en-US" sz="2550" dirty="0">
              <a:latin typeface="Microsoft YaHei" pitchFamily="34" charset="0"/>
              <a:ea typeface="Microsoft YaHei" pitchFamily="34" charset="-122"/>
              <a:cs typeface="Microsoft YaHei" pitchFamily="34" charset="-120"/>
            </a:endParaRPr>
          </a:p>
        </p:txBody>
      </p:sp>
      <p:sp>
        <p:nvSpPr>
          <p:cNvPr id="52" name="Text 49"/>
          <p:cNvSpPr/>
          <p:nvPr/>
        </p:nvSpPr>
        <p:spPr>
          <a:xfrm>
            <a:off x="4495800" y="5472050"/>
            <a:ext cx="7696200" cy="148590"/>
          </a:xfrm>
          <a:prstGeom prst="rect">
            <a:avLst/>
          </a:prstGeom>
          <a:noFill/>
          <a:ln/>
        </p:spPr>
        <p:txBody>
          <a:bodyPr wrap="none" lIns="0" tIns="0" rIns="0" bIns="0" rtlCol="0" anchor="t"/>
          <a:lstStyle/>
          <a:p>
            <a:pPr algn="l" indent="0" marL="0">
              <a:buNone/>
            </a:pPr>
            <a:r>
              <a:rPr lang="en-US" sz="975" b="1" dirty="0">
                <a:solidFill>
                  <a:srgbClr val="2B2A22"/>
                </a:solidFill>
                <a:latin typeface="Microsoft YaHei" pitchFamily="34" charset="0"/>
                <a:ea typeface="Microsoft YaHei" pitchFamily="34" charset="-122"/>
                <a:cs typeface="Microsoft YaHei" pitchFamily="34" charset="-120"/>
              </a:rPr>
              <a:t>Smelter green power quotas, 2025</a:t>
            </a:r>
            <a:endParaRPr lang="en-US" sz="975" dirty="0">
              <a:latin typeface="Microsoft YaHei" pitchFamily="34" charset="0"/>
              <a:ea typeface="Microsoft YaHei" pitchFamily="34" charset="-122"/>
              <a:cs typeface="Microsoft YaHei" pitchFamily="34" charset="-120"/>
            </a:endParaRPr>
          </a:p>
        </p:txBody>
      </p:sp>
      <p:sp>
        <p:nvSpPr>
          <p:cNvPr id="53" name="Text 50"/>
          <p:cNvSpPr/>
          <p:nvPr/>
        </p:nvSpPr>
        <p:spPr>
          <a:xfrm>
            <a:off x="4495800" y="5643139"/>
            <a:ext cx="7696200"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By province, via certificates</a:t>
            </a:r>
            <a:endParaRPr lang="en-US" sz="900" dirty="0">
              <a:latin typeface="Microsoft YaHei" pitchFamily="34" charset="0"/>
              <a:ea typeface="Microsoft YaHei" pitchFamily="34" charset="-122"/>
              <a:cs typeface="Microsoft YaHei" pitchFamily="34" charset="-120"/>
            </a:endParaRPr>
          </a:p>
        </p:txBody>
      </p:sp>
      <p:sp>
        <p:nvSpPr>
          <p:cNvPr id="54" name="Shape 51"/>
          <p:cNvSpPr/>
          <p:nvPr/>
        </p:nvSpPr>
        <p:spPr>
          <a:xfrm>
            <a:off x="8005763" y="4614863"/>
            <a:ext cx="3571875" cy="1247775"/>
          </a:xfrm>
          <a:prstGeom prst="roundRect">
            <a:avLst>
              <a:gd name="adj" fmla="val 4580"/>
            </a:avLst>
          </a:prstGeom>
          <a:solidFill>
            <a:srgbClr val="F7F3E8"/>
          </a:solidFill>
          <a:ln w="9525">
            <a:solidFill>
              <a:srgbClr val="D8D0BC"/>
            </a:solidFill>
            <a:prstDash val="solid"/>
          </a:ln>
        </p:spPr>
      </p:sp>
      <p:sp>
        <p:nvSpPr>
          <p:cNvPr id="55" name="Shape 52"/>
          <p:cNvSpPr/>
          <p:nvPr/>
        </p:nvSpPr>
        <p:spPr>
          <a:xfrm>
            <a:off x="8255000" y="4845050"/>
            <a:ext cx="63500" cy="63500"/>
          </a:xfrm>
          <a:prstGeom prst="ellipse">
            <a:avLst/>
          </a:prstGeom>
          <a:noFill/>
          <a:ln w="15875">
            <a:solidFill>
              <a:srgbClr val="4D5D39"/>
            </a:solidFill>
            <a:prstDash val="solid"/>
          </a:ln>
        </p:spPr>
      </p:sp>
      <p:sp>
        <p:nvSpPr>
          <p:cNvPr id="56" name="Shape 53"/>
          <p:cNvSpPr/>
          <p:nvPr/>
        </p:nvSpPr>
        <p:spPr>
          <a:xfrm>
            <a:off x="8286750" y="4797425"/>
            <a:ext cx="5953" cy="15875"/>
          </a:xfrm>
          <a:custGeom>
            <a:avLst/>
            <a:gdLst/>
            <a:ahLst/>
            <a:cxnLst/>
            <a:rect l="l" t="t" r="r" b="b"/>
            <a:pathLst>
              <a:path w="5953" h="15875">
                <a:moveTo>
                  <a:pt x="0" y="0"/>
                </a:moveTo>
                <a:lnTo>
                  <a:pt x="0" y="15875"/>
                </a:lnTo>
              </a:path>
            </a:pathLst>
          </a:custGeom>
          <a:noFill/>
          <a:ln w="15875">
            <a:solidFill>
              <a:srgbClr val="4D5D39"/>
            </a:solidFill>
            <a:prstDash val="solid"/>
          </a:ln>
        </p:spPr>
      </p:sp>
      <p:sp>
        <p:nvSpPr>
          <p:cNvPr id="57" name="Shape 54"/>
          <p:cNvSpPr/>
          <p:nvPr/>
        </p:nvSpPr>
        <p:spPr>
          <a:xfrm>
            <a:off x="8286750" y="4940300"/>
            <a:ext cx="5953" cy="15875"/>
          </a:xfrm>
          <a:custGeom>
            <a:avLst/>
            <a:gdLst/>
            <a:ahLst/>
            <a:cxnLst/>
            <a:rect l="l" t="t" r="r" b="b"/>
            <a:pathLst>
              <a:path w="5953" h="15875">
                <a:moveTo>
                  <a:pt x="0" y="0"/>
                </a:moveTo>
                <a:lnTo>
                  <a:pt x="0" y="15875"/>
                </a:lnTo>
              </a:path>
            </a:pathLst>
          </a:custGeom>
          <a:noFill/>
          <a:ln w="15875">
            <a:solidFill>
              <a:srgbClr val="4D5D39"/>
            </a:solidFill>
            <a:prstDash val="solid"/>
          </a:ln>
        </p:spPr>
      </p:sp>
      <p:sp>
        <p:nvSpPr>
          <p:cNvPr id="58" name="Shape 55"/>
          <p:cNvSpPr/>
          <p:nvPr/>
        </p:nvSpPr>
        <p:spPr>
          <a:xfrm>
            <a:off x="8230632" y="4820682"/>
            <a:ext cx="11192" cy="11192"/>
          </a:xfrm>
          <a:custGeom>
            <a:avLst/>
            <a:gdLst/>
            <a:ahLst/>
            <a:cxnLst/>
            <a:rect l="l" t="t" r="r" b="b"/>
            <a:pathLst>
              <a:path w="11192" h="11192">
                <a:moveTo>
                  <a:pt x="0" y="0"/>
                </a:moveTo>
                <a:lnTo>
                  <a:pt x="11192" y="11192"/>
                </a:lnTo>
              </a:path>
            </a:pathLst>
          </a:custGeom>
          <a:noFill/>
          <a:ln w="15875">
            <a:solidFill>
              <a:srgbClr val="4D5D39"/>
            </a:solidFill>
            <a:prstDash val="solid"/>
          </a:ln>
        </p:spPr>
      </p:sp>
      <p:sp>
        <p:nvSpPr>
          <p:cNvPr id="59" name="Shape 56"/>
          <p:cNvSpPr/>
          <p:nvPr/>
        </p:nvSpPr>
        <p:spPr>
          <a:xfrm>
            <a:off x="8331676" y="4921726"/>
            <a:ext cx="11192" cy="11192"/>
          </a:xfrm>
          <a:custGeom>
            <a:avLst/>
            <a:gdLst/>
            <a:ahLst/>
            <a:cxnLst/>
            <a:rect l="l" t="t" r="r" b="b"/>
            <a:pathLst>
              <a:path w="11192" h="11192">
                <a:moveTo>
                  <a:pt x="0" y="0"/>
                </a:moveTo>
                <a:lnTo>
                  <a:pt x="11192" y="11192"/>
                </a:lnTo>
              </a:path>
            </a:pathLst>
          </a:custGeom>
          <a:noFill/>
          <a:ln w="15875">
            <a:solidFill>
              <a:srgbClr val="4D5D39"/>
            </a:solidFill>
            <a:prstDash val="solid"/>
          </a:ln>
        </p:spPr>
      </p:sp>
      <p:sp>
        <p:nvSpPr>
          <p:cNvPr id="60" name="Shape 57"/>
          <p:cNvSpPr/>
          <p:nvPr/>
        </p:nvSpPr>
        <p:spPr>
          <a:xfrm>
            <a:off x="8207375" y="4876800"/>
            <a:ext cx="15875" cy="5953"/>
          </a:xfrm>
          <a:custGeom>
            <a:avLst/>
            <a:gdLst/>
            <a:ahLst/>
            <a:cxnLst/>
            <a:rect l="l" t="t" r="r" b="b"/>
            <a:pathLst>
              <a:path w="15875" h="5953">
                <a:moveTo>
                  <a:pt x="0" y="0"/>
                </a:moveTo>
                <a:lnTo>
                  <a:pt x="15875" y="0"/>
                </a:lnTo>
              </a:path>
            </a:pathLst>
          </a:custGeom>
          <a:noFill/>
          <a:ln w="15875">
            <a:solidFill>
              <a:srgbClr val="4D5D39"/>
            </a:solidFill>
            <a:prstDash val="solid"/>
          </a:ln>
        </p:spPr>
      </p:sp>
      <p:sp>
        <p:nvSpPr>
          <p:cNvPr id="61" name="Shape 58"/>
          <p:cNvSpPr/>
          <p:nvPr/>
        </p:nvSpPr>
        <p:spPr>
          <a:xfrm>
            <a:off x="8350250" y="4876800"/>
            <a:ext cx="15875" cy="5953"/>
          </a:xfrm>
          <a:custGeom>
            <a:avLst/>
            <a:gdLst/>
            <a:ahLst/>
            <a:cxnLst/>
            <a:rect l="l" t="t" r="r" b="b"/>
            <a:pathLst>
              <a:path w="15875" h="5953">
                <a:moveTo>
                  <a:pt x="0" y="0"/>
                </a:moveTo>
                <a:lnTo>
                  <a:pt x="15875" y="0"/>
                </a:lnTo>
              </a:path>
            </a:pathLst>
          </a:custGeom>
          <a:noFill/>
          <a:ln w="15875">
            <a:solidFill>
              <a:srgbClr val="4D5D39"/>
            </a:solidFill>
            <a:prstDash val="solid"/>
          </a:ln>
        </p:spPr>
      </p:sp>
      <p:sp>
        <p:nvSpPr>
          <p:cNvPr id="62" name="Shape 59"/>
          <p:cNvSpPr/>
          <p:nvPr/>
        </p:nvSpPr>
        <p:spPr>
          <a:xfrm>
            <a:off x="8230632" y="4921726"/>
            <a:ext cx="11192" cy="11192"/>
          </a:xfrm>
          <a:custGeom>
            <a:avLst/>
            <a:gdLst/>
            <a:ahLst/>
            <a:cxnLst/>
            <a:rect l="l" t="t" r="r" b="b"/>
            <a:pathLst>
              <a:path w="11192" h="11192">
                <a:moveTo>
                  <a:pt x="11192" y="0"/>
                </a:moveTo>
                <a:lnTo>
                  <a:pt x="0" y="11192"/>
                </a:lnTo>
              </a:path>
            </a:pathLst>
          </a:custGeom>
          <a:noFill/>
          <a:ln w="15875">
            <a:solidFill>
              <a:srgbClr val="4D5D39"/>
            </a:solidFill>
            <a:prstDash val="solid"/>
          </a:ln>
        </p:spPr>
      </p:sp>
      <p:sp>
        <p:nvSpPr>
          <p:cNvPr id="63" name="Shape 60"/>
          <p:cNvSpPr/>
          <p:nvPr/>
        </p:nvSpPr>
        <p:spPr>
          <a:xfrm>
            <a:off x="8331676" y="4820682"/>
            <a:ext cx="11192" cy="11192"/>
          </a:xfrm>
          <a:custGeom>
            <a:avLst/>
            <a:gdLst/>
            <a:ahLst/>
            <a:cxnLst/>
            <a:rect l="l" t="t" r="r" b="b"/>
            <a:pathLst>
              <a:path w="11192" h="11192">
                <a:moveTo>
                  <a:pt x="11192" y="0"/>
                </a:moveTo>
                <a:lnTo>
                  <a:pt x="0" y="11192"/>
                </a:lnTo>
              </a:path>
            </a:pathLst>
          </a:custGeom>
          <a:noFill/>
          <a:ln w="15875">
            <a:solidFill>
              <a:srgbClr val="4D5D39"/>
            </a:solidFill>
            <a:prstDash val="solid"/>
          </a:ln>
        </p:spPr>
      </p:sp>
      <p:sp>
        <p:nvSpPr>
          <p:cNvPr id="64" name="Text 61"/>
          <p:cNvSpPr/>
          <p:nvPr/>
        </p:nvSpPr>
        <p:spPr>
          <a:xfrm>
            <a:off x="8191500" y="5051018"/>
            <a:ext cx="4000500" cy="388620"/>
          </a:xfrm>
          <a:prstGeom prst="rect">
            <a:avLst/>
          </a:prstGeom>
          <a:noFill/>
          <a:ln/>
        </p:spPr>
        <p:txBody>
          <a:bodyPr wrap="none" lIns="0" tIns="0" rIns="0" bIns="0" rtlCol="0" anchor="t"/>
          <a:lstStyle/>
          <a:p>
            <a:pPr algn="l" indent="0" marL="0">
              <a:buNone/>
            </a:pPr>
            <a:r>
              <a:rPr lang="en-US" sz="2550" b="1" dirty="0">
                <a:solidFill>
                  <a:srgbClr val="2B2A22"/>
                </a:solidFill>
                <a:latin typeface="Microsoft YaHei" pitchFamily="34" charset="0"/>
                <a:ea typeface="Microsoft YaHei" pitchFamily="34" charset="-122"/>
                <a:cs typeface="Microsoft YaHei" pitchFamily="34" charset="-120"/>
              </a:rPr>
              <a:t>About ¥83</a:t>
            </a:r>
            <a:endParaRPr lang="en-US" sz="2550" dirty="0">
              <a:latin typeface="Microsoft YaHei" pitchFamily="34" charset="0"/>
              <a:ea typeface="Microsoft YaHei" pitchFamily="34" charset="-122"/>
              <a:cs typeface="Microsoft YaHei" pitchFamily="34" charset="-120"/>
            </a:endParaRPr>
          </a:p>
        </p:txBody>
      </p:sp>
      <p:sp>
        <p:nvSpPr>
          <p:cNvPr id="65" name="Text 62"/>
          <p:cNvSpPr/>
          <p:nvPr/>
        </p:nvSpPr>
        <p:spPr>
          <a:xfrm>
            <a:off x="8191500" y="5472050"/>
            <a:ext cx="4000500" cy="148590"/>
          </a:xfrm>
          <a:prstGeom prst="rect">
            <a:avLst/>
          </a:prstGeom>
          <a:noFill/>
          <a:ln/>
        </p:spPr>
        <p:txBody>
          <a:bodyPr wrap="none" lIns="0" tIns="0" rIns="0" bIns="0" rtlCol="0" anchor="t"/>
          <a:lstStyle/>
          <a:p>
            <a:pPr algn="l" indent="0" marL="0">
              <a:buNone/>
            </a:pPr>
            <a:r>
              <a:rPr lang="en-US" sz="975" b="1" dirty="0">
                <a:solidFill>
                  <a:srgbClr val="2B2A22"/>
                </a:solidFill>
                <a:latin typeface="Microsoft YaHei" pitchFamily="34" charset="0"/>
                <a:ea typeface="Microsoft YaHei" pitchFamily="34" charset="-122"/>
                <a:cs typeface="Microsoft YaHei" pitchFamily="34" charset="-120"/>
              </a:rPr>
              <a:t>Certificates per tonne of aluminium</a:t>
            </a:r>
            <a:endParaRPr lang="en-US" sz="975" dirty="0">
              <a:latin typeface="Microsoft YaHei" pitchFamily="34" charset="0"/>
              <a:ea typeface="Microsoft YaHei" pitchFamily="34" charset="-122"/>
              <a:cs typeface="Microsoft YaHei" pitchFamily="34" charset="-120"/>
            </a:endParaRPr>
          </a:p>
        </p:txBody>
      </p:sp>
      <p:sp>
        <p:nvSpPr>
          <p:cNvPr id="66" name="Text 63"/>
          <p:cNvSpPr/>
          <p:nvPr/>
        </p:nvSpPr>
        <p:spPr>
          <a:xfrm>
            <a:off x="8191500" y="5643139"/>
            <a:ext cx="4000500"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13.2 at ¥6.32, RE100 accepts</a:t>
            </a:r>
            <a:endParaRPr lang="en-US" sz="900" dirty="0">
              <a:latin typeface="Microsoft YaHei" pitchFamily="34" charset="0"/>
              <a:ea typeface="Microsoft YaHei" pitchFamily="34" charset="-122"/>
              <a:cs typeface="Microsoft YaHei" pitchFamily="34" charset="-120"/>
            </a:endParaRPr>
          </a:p>
        </p:txBody>
      </p:sp>
      <p:sp>
        <p:nvSpPr>
          <p:cNvPr id="67" name="Text 64"/>
          <p:cNvSpPr/>
          <p:nvPr/>
        </p:nvSpPr>
        <p:spPr>
          <a:xfrm>
            <a:off x="609600" y="6186064"/>
            <a:ext cx="11582400"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Source: Regulation (EU) 2023/956 Annex II, Guidance No.3 (14 Aug 2026), NDRC and NEA notice 669 (2025), NEA, MEE. The photo is an AI illustration</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FE9DC"/>
          </a:solidFill>
          <a:ln/>
        </p:spPr>
      </p:sp>
      <p:sp>
        <p:nvSpPr>
          <p:cNvPr id="3" name="Shape 1"/>
          <p:cNvSpPr/>
          <p:nvPr/>
        </p:nvSpPr>
        <p:spPr>
          <a:xfrm>
            <a:off x="695325" y="250031"/>
            <a:ext cx="57150" cy="128588"/>
          </a:xfrm>
          <a:custGeom>
            <a:avLst/>
            <a:gdLst/>
            <a:ahLst/>
            <a:cxnLst/>
            <a:rect l="l" t="t" r="r" b="b"/>
            <a:pathLst>
              <a:path w="57150" h="128588">
                <a:moveTo>
                  <a:pt x="14288" y="46692"/>
                </a:moveTo>
                <a:lnTo>
                  <a:pt x="14288" y="28575"/>
                </a:lnTo>
                <a:arcTo hR="28575" wR="28575" stAng="10800000" swAng="5400000"/>
                <a:lnTo>
                  <a:pt x="53578" y="0"/>
                </a:lnTo>
                <a:arcTo hR="3572" wR="3572" stAng="16200000" swAng="5400000"/>
                <a:lnTo>
                  <a:pt x="57150" y="14288"/>
                </a:lnTo>
                <a:arcTo hR="28575" wR="28575" stAng="0" swAng="5400000"/>
                <a:arcTo hR="28575" wR="28575" stAng="16200000" swAng="-5400000"/>
                <a:cubicBezTo>
                  <a:pt x="0" y="85725"/>
                  <a:pt x="7144" y="92869"/>
                  <a:pt x="7144" y="107156"/>
                </a:cubicBezTo>
                <a:arcTo hR="35719" wR="35719" stAng="0" swAng="2212194"/>
              </a:path>
            </a:pathLst>
          </a:custGeom>
          <a:noFill/>
          <a:ln w="14288">
            <a:solidFill>
              <a:srgbClr val="4D5D39"/>
            </a:solidFill>
            <a:prstDash val="solid"/>
          </a:ln>
        </p:spPr>
      </p:sp>
      <p:sp>
        <p:nvSpPr>
          <p:cNvPr id="4" name="Shape 2"/>
          <p:cNvSpPr/>
          <p:nvPr/>
        </p:nvSpPr>
        <p:spPr>
          <a:xfrm>
            <a:off x="638175" y="285750"/>
            <a:ext cx="57150" cy="42863"/>
          </a:xfrm>
          <a:custGeom>
            <a:avLst/>
            <a:gdLst/>
            <a:ahLst/>
            <a:cxnLst/>
            <a:rect l="l" t="t" r="r" b="b"/>
            <a:pathLst>
              <a:path w="57150" h="42863">
                <a:moveTo>
                  <a:pt x="0" y="7144"/>
                </a:moveTo>
                <a:arcTo hR="35719" wR="35719" stAng="13987806" swAng="7612194"/>
                <a:arcTo hR="35719" wR="35719" stAng="3187806" swAng="7612194"/>
              </a:path>
            </a:pathLst>
          </a:custGeom>
          <a:noFill/>
          <a:ln w="14288">
            <a:solidFill>
              <a:srgbClr val="4D5D39"/>
            </a:solidFill>
            <a:prstDash val="solid"/>
          </a:ln>
        </p:spPr>
      </p:sp>
      <p:sp>
        <p:nvSpPr>
          <p:cNvPr id="5" name="Shape 3"/>
          <p:cNvSpPr/>
          <p:nvPr/>
        </p:nvSpPr>
        <p:spPr>
          <a:xfrm>
            <a:off x="645319" y="378619"/>
            <a:ext cx="100013" cy="5358"/>
          </a:xfrm>
          <a:custGeom>
            <a:avLst/>
            <a:gdLst/>
            <a:ahLst/>
            <a:cxnLst/>
            <a:rect l="l" t="t" r="r" b="b"/>
            <a:pathLst>
              <a:path w="100013" h="5358">
                <a:moveTo>
                  <a:pt x="0" y="0"/>
                </a:moveTo>
                <a:lnTo>
                  <a:pt x="100013" y="0"/>
                </a:lnTo>
              </a:path>
            </a:pathLst>
          </a:custGeom>
          <a:noFill/>
          <a:ln w="14288">
            <a:solidFill>
              <a:srgbClr val="4D5D39"/>
            </a:solidFill>
            <a:prstDash val="solid"/>
          </a:ln>
        </p:spPr>
      </p:sp>
      <p:sp>
        <p:nvSpPr>
          <p:cNvPr id="6" name="Text 4"/>
          <p:cNvSpPr/>
          <p:nvPr/>
        </p:nvSpPr>
        <p:spPr>
          <a:xfrm>
            <a:off x="609600" y="6557539"/>
            <a:ext cx="11582400"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Sustainability Department</a:t>
            </a:r>
            <a:endParaRPr lang="en-US" sz="900" dirty="0">
              <a:latin typeface="Microsoft YaHei" pitchFamily="34" charset="0"/>
              <a:ea typeface="Microsoft YaHei" pitchFamily="34" charset="-122"/>
              <a:cs typeface="Microsoft YaHei" pitchFamily="34" charset="-120"/>
            </a:endParaRPr>
          </a:p>
        </p:txBody>
      </p:sp>
      <p:sp>
        <p:nvSpPr>
          <p:cNvPr id="7" name="pptwise-slidenum-s0013"/>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656155"/>
                </a:solidFill>
                <a:latin typeface="Microsoft YaHei" pitchFamily="34" charset="0"/>
                <a:ea typeface="Microsoft YaHei" pitchFamily="34" charset="-122"/>
                <a:cs typeface="Microsoft YaHei" pitchFamily="34" charset="-120"/>
              </a:rPr>
              <a:t>14</a:t>
            </a:fld>
            <a:endParaRPr lang="en-US" sz="900" dirty="0">
              <a:latin typeface="Microsoft YaHei" pitchFamily="34" charset="0"/>
              <a:ea typeface="Microsoft YaHei" pitchFamily="34" charset="-122"/>
              <a:cs typeface="Microsoft YaHei" pitchFamily="34" charset="-120"/>
            </a:endParaRPr>
          </a:p>
        </p:txBody>
      </p:sp>
      <p:sp>
        <p:nvSpPr>
          <p:cNvPr id="8" name="Text 6"/>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 17</a:t>
            </a:r>
            <a:endParaRPr lang="en-US" sz="900" dirty="0">
              <a:latin typeface="Microsoft YaHei" pitchFamily="34" charset="0"/>
              <a:ea typeface="Microsoft YaHei" pitchFamily="34" charset="-122"/>
              <a:cs typeface="Microsoft YaHei" pitchFamily="34" charset="-120"/>
            </a:endParaRPr>
          </a:p>
        </p:txBody>
      </p:sp>
      <p:sp>
        <p:nvSpPr>
          <p:cNvPr id="9" name="Text 7"/>
          <p:cNvSpPr/>
          <p:nvPr/>
        </p:nvSpPr>
        <p:spPr>
          <a:xfrm>
            <a:off x="857250" y="252350"/>
            <a:ext cx="11334750" cy="148590"/>
          </a:xfrm>
          <a:prstGeom prst="rect">
            <a:avLst/>
          </a:prstGeom>
          <a:noFill/>
          <a:ln/>
        </p:spPr>
        <p:txBody>
          <a:bodyPr wrap="none" lIns="0" tIns="0" rIns="0" bIns="0" rtlCol="0" anchor="t"/>
          <a:lstStyle/>
          <a:p>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R</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o</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u</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t</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e</a:t>
            </a:r>
            <a:pPr algn="l" indent="0" marL="0">
              <a:buNone/>
            </a:pPr>
            <a:r>
              <a:rPr lang="en-US" sz="975" b="1" dirty="0">
                <a:solidFill>
                  <a:srgbClr val="4D5D39"/>
                </a:solidFill>
                <a:latin typeface="Microsoft YaHei" pitchFamily="34" charset="0"/>
                <a:ea typeface="Microsoft YaHei" pitchFamily="34" charset="-122"/>
                <a:cs typeface="Microsoft YaHei" pitchFamily="34" charset="-120"/>
              </a:rPr>
              <a:t>s</a:t>
            </a:r>
            <a:endParaRPr lang="en-US" sz="975" dirty="0">
              <a:latin typeface="Microsoft YaHei" pitchFamily="34" charset="0"/>
              <a:ea typeface="Microsoft YaHei" pitchFamily="34" charset="-122"/>
              <a:cs typeface="Microsoft YaHei" pitchFamily="34" charset="-120"/>
            </a:endParaRPr>
          </a:p>
        </p:txBody>
      </p:sp>
      <p:sp>
        <p:nvSpPr>
          <p:cNvPr id="10" name="Shape 8"/>
          <p:cNvSpPr/>
          <p:nvPr/>
        </p:nvSpPr>
        <p:spPr>
          <a:xfrm>
            <a:off x="8191500" y="342900"/>
            <a:ext cx="3390900" cy="0"/>
          </a:xfrm>
          <a:prstGeom prst="line">
            <a:avLst/>
          </a:prstGeom>
          <a:noFill/>
          <a:ln w="14288">
            <a:solidFill>
              <a:srgbClr val="D8D0BC"/>
            </a:solidFill>
            <a:prstDash val="solid"/>
          </a:ln>
        </p:spPr>
      </p:sp>
      <p:sp>
        <p:nvSpPr>
          <p:cNvPr id="11" name="Shape 9"/>
          <p:cNvSpPr/>
          <p:nvPr/>
        </p:nvSpPr>
        <p:spPr>
          <a:xfrm>
            <a:off x="8158163" y="309563"/>
            <a:ext cx="66675" cy="66675"/>
          </a:xfrm>
          <a:prstGeom prst="ellipse">
            <a:avLst/>
          </a:prstGeom>
          <a:solidFill>
            <a:srgbClr val="EFE9DC"/>
          </a:solidFill>
          <a:ln w="14288">
            <a:solidFill>
              <a:srgbClr val="C9BFA8"/>
            </a:solidFill>
            <a:prstDash val="solid"/>
          </a:ln>
        </p:spPr>
      </p:sp>
      <p:sp>
        <p:nvSpPr>
          <p:cNvPr id="12" name="Text 10"/>
          <p:cNvSpPr/>
          <p:nvPr/>
        </p:nvSpPr>
        <p:spPr>
          <a:xfrm>
            <a:off x="4191000" y="148870"/>
            <a:ext cx="8001000" cy="125730"/>
          </a:xfrm>
          <a:prstGeom prst="rect">
            <a:avLst/>
          </a:prstGeom>
          <a:noFill/>
          <a:ln/>
        </p:spPr>
        <p:txBody>
          <a:bodyPr wrap="none" lIns="0" tIns="0" rIns="0" bIns="0" rtlCol="0" anchor="t"/>
          <a:lstStyle/>
          <a:p>
            <a:pPr algn="ctr" indent="0" marL="0">
              <a:buNone/>
            </a:pPr>
            <a:r>
              <a:rPr lang="en-US" sz="825" dirty="0">
                <a:solidFill>
                  <a:srgbClr val="656155"/>
                </a:solidFill>
                <a:latin typeface="Consolas" pitchFamily="34" charset="0"/>
                <a:ea typeface="Microsoft YaHei" pitchFamily="34" charset="-122"/>
                <a:cs typeface="Consolas" pitchFamily="34" charset="-120"/>
              </a:rPr>
              <a:t>2026</a:t>
            </a:r>
            <a:endParaRPr lang="en-US" sz="825" dirty="0">
              <a:latin typeface="Consolas" pitchFamily="34" charset="0"/>
              <a:ea typeface="Microsoft YaHei" pitchFamily="34" charset="-122"/>
              <a:cs typeface="Consolas" pitchFamily="34" charset="-120"/>
            </a:endParaRPr>
          </a:p>
        </p:txBody>
      </p:sp>
      <p:sp>
        <p:nvSpPr>
          <p:cNvPr id="13" name="Shape 11"/>
          <p:cNvSpPr/>
          <p:nvPr/>
        </p:nvSpPr>
        <p:spPr>
          <a:xfrm>
            <a:off x="8582025" y="309563"/>
            <a:ext cx="66675" cy="66675"/>
          </a:xfrm>
          <a:prstGeom prst="ellipse">
            <a:avLst/>
          </a:prstGeom>
          <a:solidFill>
            <a:srgbClr val="EFE9DC"/>
          </a:solidFill>
          <a:ln w="14288">
            <a:solidFill>
              <a:srgbClr val="C9BFA8"/>
            </a:solidFill>
            <a:prstDash val="solid"/>
          </a:ln>
        </p:spPr>
      </p:sp>
      <p:sp>
        <p:nvSpPr>
          <p:cNvPr id="14" name="Shape 12"/>
          <p:cNvSpPr/>
          <p:nvPr/>
        </p:nvSpPr>
        <p:spPr>
          <a:xfrm>
            <a:off x="8991600" y="295275"/>
            <a:ext cx="95250" cy="95250"/>
          </a:xfrm>
          <a:prstGeom prst="ellipse">
            <a:avLst/>
          </a:prstGeom>
          <a:solidFill>
            <a:srgbClr val="4D5D39"/>
          </a:solidFill>
          <a:ln w="14288">
            <a:solidFill>
              <a:srgbClr val="4D5D39"/>
            </a:solidFill>
            <a:prstDash val="solid"/>
          </a:ln>
        </p:spPr>
      </p:sp>
      <p:sp>
        <p:nvSpPr>
          <p:cNvPr id="15" name="Text 13"/>
          <p:cNvSpPr/>
          <p:nvPr/>
        </p:nvSpPr>
        <p:spPr>
          <a:xfrm>
            <a:off x="5886450" y="148870"/>
            <a:ext cx="6305550" cy="125730"/>
          </a:xfrm>
          <a:prstGeom prst="rect">
            <a:avLst/>
          </a:prstGeom>
          <a:noFill/>
          <a:ln/>
        </p:spPr>
        <p:txBody>
          <a:bodyPr wrap="none" lIns="0" tIns="0" rIns="0" bIns="0" rtlCol="0" anchor="t"/>
          <a:lstStyle/>
          <a:p>
            <a:pPr algn="ctr" indent="0" marL="0">
              <a:buNone/>
            </a:pPr>
            <a:r>
              <a:rPr lang="en-US" sz="825" b="1" dirty="0">
                <a:solidFill>
                  <a:srgbClr val="4D5D39"/>
                </a:solidFill>
                <a:latin typeface="Consolas" pitchFamily="34" charset="0"/>
                <a:ea typeface="Microsoft YaHei" pitchFamily="34" charset="-122"/>
                <a:cs typeface="Consolas" pitchFamily="34" charset="-120"/>
              </a:rPr>
              <a:t>2028</a:t>
            </a:r>
            <a:endParaRPr lang="en-US" sz="825" dirty="0">
              <a:latin typeface="Consolas" pitchFamily="34" charset="0"/>
              <a:ea typeface="Microsoft YaHei" pitchFamily="34" charset="-122"/>
              <a:cs typeface="Consolas" pitchFamily="34" charset="-120"/>
            </a:endParaRPr>
          </a:p>
        </p:txBody>
      </p:sp>
      <p:sp>
        <p:nvSpPr>
          <p:cNvPr id="16" name="Shape 14"/>
          <p:cNvSpPr/>
          <p:nvPr/>
        </p:nvSpPr>
        <p:spPr>
          <a:xfrm>
            <a:off x="9415463" y="295275"/>
            <a:ext cx="95250" cy="95250"/>
          </a:xfrm>
          <a:prstGeom prst="ellipse">
            <a:avLst/>
          </a:prstGeom>
          <a:solidFill>
            <a:srgbClr val="4D5D39"/>
          </a:solidFill>
          <a:ln w="14288">
            <a:solidFill>
              <a:srgbClr val="4D5D39"/>
            </a:solidFill>
            <a:prstDash val="solid"/>
          </a:ln>
        </p:spPr>
      </p:sp>
      <p:sp>
        <p:nvSpPr>
          <p:cNvPr id="17" name="Text 15"/>
          <p:cNvSpPr/>
          <p:nvPr/>
        </p:nvSpPr>
        <p:spPr>
          <a:xfrm>
            <a:off x="6734175" y="148870"/>
            <a:ext cx="5457825" cy="125730"/>
          </a:xfrm>
          <a:prstGeom prst="rect">
            <a:avLst/>
          </a:prstGeom>
          <a:noFill/>
          <a:ln/>
        </p:spPr>
        <p:txBody>
          <a:bodyPr wrap="none" lIns="0" tIns="0" rIns="0" bIns="0" rtlCol="0" anchor="t"/>
          <a:lstStyle/>
          <a:p>
            <a:pPr algn="ctr" indent="0" marL="0">
              <a:buNone/>
            </a:pPr>
            <a:r>
              <a:rPr lang="en-US" sz="825" b="1" dirty="0">
                <a:solidFill>
                  <a:srgbClr val="4D5D39"/>
                </a:solidFill>
                <a:latin typeface="Consolas" pitchFamily="34" charset="0"/>
                <a:ea typeface="Microsoft YaHei" pitchFamily="34" charset="-122"/>
                <a:cs typeface="Consolas" pitchFamily="34" charset="-120"/>
              </a:rPr>
              <a:t>2029</a:t>
            </a:r>
            <a:endParaRPr lang="en-US" sz="825" dirty="0">
              <a:latin typeface="Consolas" pitchFamily="34" charset="0"/>
              <a:ea typeface="Microsoft YaHei" pitchFamily="34" charset="-122"/>
              <a:cs typeface="Consolas" pitchFamily="34" charset="-120"/>
            </a:endParaRPr>
          </a:p>
        </p:txBody>
      </p:sp>
      <p:sp>
        <p:nvSpPr>
          <p:cNvPr id="18" name="Shape 16"/>
          <p:cNvSpPr/>
          <p:nvPr/>
        </p:nvSpPr>
        <p:spPr>
          <a:xfrm>
            <a:off x="9839325" y="295275"/>
            <a:ext cx="95250" cy="95250"/>
          </a:xfrm>
          <a:prstGeom prst="ellipse">
            <a:avLst/>
          </a:prstGeom>
          <a:solidFill>
            <a:srgbClr val="4D5D39"/>
          </a:solidFill>
          <a:ln w="14288">
            <a:solidFill>
              <a:srgbClr val="4D5D39"/>
            </a:solidFill>
            <a:prstDash val="solid"/>
          </a:ln>
        </p:spPr>
      </p:sp>
      <p:sp>
        <p:nvSpPr>
          <p:cNvPr id="19" name="Text 17"/>
          <p:cNvSpPr/>
          <p:nvPr/>
        </p:nvSpPr>
        <p:spPr>
          <a:xfrm>
            <a:off x="7581900" y="148870"/>
            <a:ext cx="4610100" cy="125730"/>
          </a:xfrm>
          <a:prstGeom prst="rect">
            <a:avLst/>
          </a:prstGeom>
          <a:noFill/>
          <a:ln/>
        </p:spPr>
        <p:txBody>
          <a:bodyPr wrap="none" lIns="0" tIns="0" rIns="0" bIns="0" rtlCol="0" anchor="t"/>
          <a:lstStyle/>
          <a:p>
            <a:pPr algn="ctr" indent="0" marL="0">
              <a:buNone/>
            </a:pPr>
            <a:r>
              <a:rPr lang="en-US" sz="825" b="1" dirty="0">
                <a:solidFill>
                  <a:srgbClr val="4D5D39"/>
                </a:solidFill>
                <a:latin typeface="Consolas" pitchFamily="34" charset="0"/>
                <a:ea typeface="Microsoft YaHei" pitchFamily="34" charset="-122"/>
                <a:cs typeface="Consolas" pitchFamily="34" charset="-120"/>
              </a:rPr>
              <a:t>2030</a:t>
            </a:r>
            <a:endParaRPr lang="en-US" sz="825" dirty="0">
              <a:latin typeface="Consolas" pitchFamily="34" charset="0"/>
              <a:ea typeface="Microsoft YaHei" pitchFamily="34" charset="-122"/>
              <a:cs typeface="Consolas" pitchFamily="34" charset="-120"/>
            </a:endParaRPr>
          </a:p>
        </p:txBody>
      </p:sp>
      <p:sp>
        <p:nvSpPr>
          <p:cNvPr id="20" name="Shape 18"/>
          <p:cNvSpPr/>
          <p:nvPr/>
        </p:nvSpPr>
        <p:spPr>
          <a:xfrm>
            <a:off x="10263188" y="295275"/>
            <a:ext cx="95250" cy="95250"/>
          </a:xfrm>
          <a:prstGeom prst="ellipse">
            <a:avLst/>
          </a:prstGeom>
          <a:solidFill>
            <a:srgbClr val="4D5D39"/>
          </a:solidFill>
          <a:ln w="14288">
            <a:solidFill>
              <a:srgbClr val="4D5D39"/>
            </a:solidFill>
            <a:prstDash val="solid"/>
          </a:ln>
        </p:spPr>
      </p:sp>
      <p:sp>
        <p:nvSpPr>
          <p:cNvPr id="21" name="Text 19"/>
          <p:cNvSpPr/>
          <p:nvPr/>
        </p:nvSpPr>
        <p:spPr>
          <a:xfrm>
            <a:off x="8429625" y="148870"/>
            <a:ext cx="3762375" cy="125730"/>
          </a:xfrm>
          <a:prstGeom prst="rect">
            <a:avLst/>
          </a:prstGeom>
          <a:noFill/>
          <a:ln/>
        </p:spPr>
        <p:txBody>
          <a:bodyPr wrap="none" lIns="0" tIns="0" rIns="0" bIns="0" rtlCol="0" anchor="t"/>
          <a:lstStyle/>
          <a:p>
            <a:pPr algn="ctr" indent="0" marL="0">
              <a:buNone/>
            </a:pPr>
            <a:r>
              <a:rPr lang="en-US" sz="825" b="1" dirty="0">
                <a:solidFill>
                  <a:srgbClr val="4D5D39"/>
                </a:solidFill>
                <a:latin typeface="Consolas" pitchFamily="34" charset="0"/>
                <a:ea typeface="Microsoft YaHei" pitchFamily="34" charset="-122"/>
                <a:cs typeface="Consolas" pitchFamily="34" charset="-120"/>
              </a:rPr>
              <a:t>2031</a:t>
            </a:r>
            <a:endParaRPr lang="en-US" sz="825" dirty="0">
              <a:latin typeface="Consolas" pitchFamily="34" charset="0"/>
              <a:ea typeface="Microsoft YaHei" pitchFamily="34" charset="-122"/>
              <a:cs typeface="Consolas" pitchFamily="34" charset="-120"/>
            </a:endParaRPr>
          </a:p>
        </p:txBody>
      </p:sp>
      <p:sp>
        <p:nvSpPr>
          <p:cNvPr id="22" name="Shape 20"/>
          <p:cNvSpPr/>
          <p:nvPr/>
        </p:nvSpPr>
        <p:spPr>
          <a:xfrm>
            <a:off x="10687050" y="295275"/>
            <a:ext cx="95250" cy="95250"/>
          </a:xfrm>
          <a:prstGeom prst="ellipse">
            <a:avLst/>
          </a:prstGeom>
          <a:solidFill>
            <a:srgbClr val="4D5D39"/>
          </a:solidFill>
          <a:ln w="14288">
            <a:solidFill>
              <a:srgbClr val="4D5D39"/>
            </a:solidFill>
            <a:prstDash val="solid"/>
          </a:ln>
        </p:spPr>
      </p:sp>
      <p:sp>
        <p:nvSpPr>
          <p:cNvPr id="23" name="Text 21"/>
          <p:cNvSpPr/>
          <p:nvPr/>
        </p:nvSpPr>
        <p:spPr>
          <a:xfrm>
            <a:off x="9277350" y="148870"/>
            <a:ext cx="2914650" cy="125730"/>
          </a:xfrm>
          <a:prstGeom prst="rect">
            <a:avLst/>
          </a:prstGeom>
          <a:noFill/>
          <a:ln/>
        </p:spPr>
        <p:txBody>
          <a:bodyPr wrap="none" lIns="0" tIns="0" rIns="0" bIns="0" rtlCol="0" anchor="t"/>
          <a:lstStyle/>
          <a:p>
            <a:pPr algn="ctr" indent="0" marL="0">
              <a:buNone/>
            </a:pPr>
            <a:r>
              <a:rPr lang="en-US" sz="825" b="1" dirty="0">
                <a:solidFill>
                  <a:srgbClr val="4D5D39"/>
                </a:solidFill>
                <a:latin typeface="Consolas" pitchFamily="34" charset="0"/>
                <a:ea typeface="Microsoft YaHei" pitchFamily="34" charset="-122"/>
                <a:cs typeface="Consolas" pitchFamily="34" charset="-120"/>
              </a:rPr>
              <a:t>2032</a:t>
            </a:r>
            <a:endParaRPr lang="en-US" sz="825" dirty="0">
              <a:latin typeface="Consolas" pitchFamily="34" charset="0"/>
              <a:ea typeface="Microsoft YaHei" pitchFamily="34" charset="-122"/>
              <a:cs typeface="Consolas" pitchFamily="34" charset="-120"/>
            </a:endParaRPr>
          </a:p>
        </p:txBody>
      </p:sp>
      <p:sp>
        <p:nvSpPr>
          <p:cNvPr id="24" name="Shape 22"/>
          <p:cNvSpPr/>
          <p:nvPr/>
        </p:nvSpPr>
        <p:spPr>
          <a:xfrm>
            <a:off x="11110913" y="295275"/>
            <a:ext cx="95250" cy="95250"/>
          </a:xfrm>
          <a:prstGeom prst="ellipse">
            <a:avLst/>
          </a:prstGeom>
          <a:solidFill>
            <a:srgbClr val="4D5D39"/>
          </a:solidFill>
          <a:ln w="14288">
            <a:solidFill>
              <a:srgbClr val="4D5D39"/>
            </a:solidFill>
            <a:prstDash val="solid"/>
          </a:ln>
        </p:spPr>
      </p:sp>
      <p:sp>
        <p:nvSpPr>
          <p:cNvPr id="25" name="Text 23"/>
          <p:cNvSpPr/>
          <p:nvPr/>
        </p:nvSpPr>
        <p:spPr>
          <a:xfrm>
            <a:off x="10125075" y="148870"/>
            <a:ext cx="2066925" cy="125730"/>
          </a:xfrm>
          <a:prstGeom prst="rect">
            <a:avLst/>
          </a:prstGeom>
          <a:noFill/>
          <a:ln/>
        </p:spPr>
        <p:txBody>
          <a:bodyPr wrap="none" lIns="0" tIns="0" rIns="0" bIns="0" rtlCol="0" anchor="t"/>
          <a:lstStyle/>
          <a:p>
            <a:pPr algn="ctr" indent="0" marL="0">
              <a:buNone/>
            </a:pPr>
            <a:r>
              <a:rPr lang="en-US" sz="825" b="1" dirty="0">
                <a:solidFill>
                  <a:srgbClr val="4D5D39"/>
                </a:solidFill>
                <a:latin typeface="Consolas" pitchFamily="34" charset="0"/>
                <a:ea typeface="Microsoft YaHei" pitchFamily="34" charset="-122"/>
                <a:cs typeface="Consolas" pitchFamily="34" charset="-120"/>
              </a:rPr>
              <a:t>2033</a:t>
            </a:r>
            <a:endParaRPr lang="en-US" sz="825" dirty="0">
              <a:latin typeface="Consolas" pitchFamily="34" charset="0"/>
              <a:ea typeface="Microsoft YaHei" pitchFamily="34" charset="-122"/>
              <a:cs typeface="Consolas" pitchFamily="34" charset="-120"/>
            </a:endParaRPr>
          </a:p>
        </p:txBody>
      </p:sp>
      <p:sp>
        <p:nvSpPr>
          <p:cNvPr id="26" name="Shape 24"/>
          <p:cNvSpPr/>
          <p:nvPr/>
        </p:nvSpPr>
        <p:spPr>
          <a:xfrm>
            <a:off x="11534775" y="295275"/>
            <a:ext cx="95250" cy="95250"/>
          </a:xfrm>
          <a:prstGeom prst="ellipse">
            <a:avLst/>
          </a:prstGeom>
          <a:solidFill>
            <a:srgbClr val="4D5D39"/>
          </a:solidFill>
          <a:ln w="14288">
            <a:solidFill>
              <a:srgbClr val="4D5D39"/>
            </a:solidFill>
            <a:prstDash val="solid"/>
          </a:ln>
        </p:spPr>
      </p:sp>
      <p:sp>
        <p:nvSpPr>
          <p:cNvPr id="27" name="Text 25"/>
          <p:cNvSpPr/>
          <p:nvPr/>
        </p:nvSpPr>
        <p:spPr>
          <a:xfrm>
            <a:off x="10972800" y="148870"/>
            <a:ext cx="1219200" cy="125730"/>
          </a:xfrm>
          <a:prstGeom prst="rect">
            <a:avLst/>
          </a:prstGeom>
          <a:noFill/>
          <a:ln/>
        </p:spPr>
        <p:txBody>
          <a:bodyPr wrap="none" lIns="0" tIns="0" rIns="0" bIns="0" rtlCol="0" anchor="t"/>
          <a:lstStyle/>
          <a:p>
            <a:pPr algn="ctr" indent="0" marL="0">
              <a:buNone/>
            </a:pPr>
            <a:r>
              <a:rPr lang="en-US" sz="825" b="1" dirty="0">
                <a:solidFill>
                  <a:srgbClr val="4D5D39"/>
                </a:solidFill>
                <a:latin typeface="Consolas" pitchFamily="34" charset="0"/>
                <a:ea typeface="Microsoft YaHei" pitchFamily="34" charset="-122"/>
                <a:cs typeface="Consolas" pitchFamily="34" charset="-120"/>
              </a:rPr>
              <a:t>2034</a:t>
            </a:r>
            <a:endParaRPr lang="en-US" sz="825" dirty="0">
              <a:latin typeface="Consolas" pitchFamily="34" charset="0"/>
              <a:ea typeface="Microsoft YaHei" pitchFamily="34" charset="-122"/>
              <a:cs typeface="Consolas" pitchFamily="34" charset="-120"/>
            </a:endParaRPr>
          </a:p>
        </p:txBody>
      </p:sp>
      <p:sp>
        <p:nvSpPr>
          <p:cNvPr id="28" name="Text 26"/>
          <p:cNvSpPr/>
          <p:nvPr/>
        </p:nvSpPr>
        <p:spPr>
          <a:xfrm>
            <a:off x="609600" y="1106221"/>
            <a:ext cx="11582400" cy="342900"/>
          </a:xfrm>
          <a:prstGeom prst="rect">
            <a:avLst/>
          </a:prstGeom>
          <a:noFill/>
          <a:ln/>
        </p:spPr>
        <p:txBody>
          <a:bodyPr wrap="none" lIns="0" tIns="0" rIns="0" bIns="0" rtlCol="0" anchor="t"/>
          <a:lstStyle/>
          <a:p>
            <a:pPr algn="l" indent="0" marL="0">
              <a:buNone/>
            </a:pPr>
            <a:r>
              <a:rPr lang="en-US" sz="2250" b="1" dirty="0">
                <a:solidFill>
                  <a:srgbClr val="2B2A22"/>
                </a:solidFill>
                <a:latin typeface="Microsoft YaHei" pitchFamily="34" charset="0"/>
                <a:ea typeface="Microsoft YaHei" pitchFamily="34" charset="-122"/>
                <a:cs typeface="Microsoft YaHei" pitchFamily="34" charset="-120"/>
              </a:rPr>
              <a:t>EAF, DRI and hydrogen: a decade, measured apart</a:t>
            </a:r>
            <a:endParaRPr lang="en-US" sz="2250" dirty="0">
              <a:latin typeface="Microsoft YaHei" pitchFamily="34" charset="0"/>
              <a:ea typeface="Microsoft YaHei" pitchFamily="34" charset="-122"/>
              <a:cs typeface="Microsoft YaHei" pitchFamily="34" charset="-120"/>
            </a:endParaRPr>
          </a:p>
        </p:txBody>
      </p:sp>
      <p:sp>
        <p:nvSpPr>
          <p:cNvPr id="29" name="Shape 27"/>
          <p:cNvSpPr/>
          <p:nvPr/>
        </p:nvSpPr>
        <p:spPr>
          <a:xfrm>
            <a:off x="609600" y="1581150"/>
            <a:ext cx="10972800" cy="9525"/>
          </a:xfrm>
          <a:prstGeom prst="rect">
            <a:avLst/>
          </a:prstGeom>
          <a:solidFill>
            <a:srgbClr val="D8D0BC"/>
          </a:solidFill>
          <a:ln/>
        </p:spPr>
      </p:sp>
      <p:pic>
        <p:nvPicPr>
          <p:cNvPr id="30" name="Image 0" descr="preencoded.png">    </p:cNvPr>
          <p:cNvPicPr>
            <a:picLocks noChangeAspect="1"/>
          </p:cNvPicPr>
          <p:nvPr/>
        </p:nvPicPr>
        <p:blipFill>
          <a:blip r:embed="rId1"/>
          <a:srcRect l="0" r="0" t="4106" b="4106"/>
          <a:stretch/>
        </p:blipFill>
        <p:spPr>
          <a:xfrm>
            <a:off x="609600" y="1866900"/>
            <a:ext cx="3505200" cy="1809750"/>
          </a:xfrm>
          <a:prstGeom prst="rect">
            <a:avLst/>
          </a:prstGeom>
        </p:spPr>
      </p:pic>
      <p:sp>
        <p:nvSpPr>
          <p:cNvPr id="31" name="Text 28"/>
          <p:cNvSpPr/>
          <p:nvPr/>
        </p:nvSpPr>
        <p:spPr>
          <a:xfrm>
            <a:off x="609600" y="3757189"/>
            <a:ext cx="11582400" cy="137160"/>
          </a:xfrm>
          <a:prstGeom prst="rect">
            <a:avLst/>
          </a:prstGeom>
          <a:noFill/>
          <a:ln/>
        </p:spPr>
        <p:txBody>
          <a:bodyPr wrap="none" lIns="0" tIns="0" rIns="0" bIns="0" rtlCol="0" anchor="t"/>
          <a:lstStyle/>
          <a:p>
            <a:pPr algn="l" indent="0" marL="0">
              <a:buNone/>
            </a:pPr>
            <a:r>
              <a:rPr lang="en-US" sz="900" i="1" dirty="0">
                <a:solidFill>
                  <a:srgbClr val="656155"/>
                </a:solidFill>
                <a:latin typeface="Microsoft YaHei" pitchFamily="34" charset="0"/>
                <a:ea typeface="Microsoft YaHei" pitchFamily="34" charset="-122"/>
                <a:cs typeface="Microsoft YaHei" pitchFamily="34" charset="-120"/>
              </a:rPr>
              <a:t>Scrap</a:t>
            </a:r>
            <a:endParaRPr lang="en-US" sz="900" dirty="0">
              <a:latin typeface="Microsoft YaHei" pitchFamily="34" charset="0"/>
              <a:ea typeface="Microsoft YaHei" pitchFamily="34" charset="-122"/>
              <a:cs typeface="Microsoft YaHei" pitchFamily="34" charset="-120"/>
            </a:endParaRPr>
          </a:p>
        </p:txBody>
      </p:sp>
      <p:pic>
        <p:nvPicPr>
          <p:cNvPr id="32" name="Image 1" descr="preencoded.png">    </p:cNvPr>
          <p:cNvPicPr>
            <a:picLocks noChangeAspect="1"/>
          </p:cNvPicPr>
          <p:nvPr/>
        </p:nvPicPr>
        <p:blipFill>
          <a:blip r:embed="rId2"/>
          <a:srcRect l="0" r="0" t="4106" b="4106"/>
          <a:stretch/>
        </p:blipFill>
        <p:spPr>
          <a:xfrm>
            <a:off x="4343400" y="1866900"/>
            <a:ext cx="3505200" cy="1809750"/>
          </a:xfrm>
          <a:prstGeom prst="rect">
            <a:avLst/>
          </a:prstGeom>
        </p:spPr>
      </p:pic>
      <p:sp>
        <p:nvSpPr>
          <p:cNvPr id="33" name="Text 29"/>
          <p:cNvSpPr/>
          <p:nvPr/>
        </p:nvSpPr>
        <p:spPr>
          <a:xfrm>
            <a:off x="4343400" y="3757189"/>
            <a:ext cx="7848600" cy="137160"/>
          </a:xfrm>
          <a:prstGeom prst="rect">
            <a:avLst/>
          </a:prstGeom>
          <a:noFill/>
          <a:ln/>
        </p:spPr>
        <p:txBody>
          <a:bodyPr wrap="none" lIns="0" tIns="0" rIns="0" bIns="0" rtlCol="0" anchor="t"/>
          <a:lstStyle/>
          <a:p>
            <a:pPr algn="l" indent="0" marL="0">
              <a:buNone/>
            </a:pPr>
            <a:r>
              <a:rPr lang="en-US" sz="900" i="1" dirty="0">
                <a:solidFill>
                  <a:srgbClr val="656155"/>
                </a:solidFill>
                <a:latin typeface="Microsoft YaHei" pitchFamily="34" charset="0"/>
                <a:ea typeface="Microsoft YaHei" pitchFamily="34" charset="-122"/>
                <a:cs typeface="Microsoft YaHei" pitchFamily="34" charset="-120"/>
              </a:rPr>
              <a:t>Electric arc furnace</a:t>
            </a:r>
            <a:endParaRPr lang="en-US" sz="900" dirty="0">
              <a:latin typeface="Microsoft YaHei" pitchFamily="34" charset="0"/>
              <a:ea typeface="Microsoft YaHei" pitchFamily="34" charset="-122"/>
              <a:cs typeface="Microsoft YaHei" pitchFamily="34" charset="-120"/>
            </a:endParaRPr>
          </a:p>
        </p:txBody>
      </p:sp>
      <p:pic>
        <p:nvPicPr>
          <p:cNvPr id="34" name="Image 2" descr="preencoded.png">    </p:cNvPr>
          <p:cNvPicPr>
            <a:picLocks noChangeAspect="1"/>
          </p:cNvPicPr>
          <p:nvPr/>
        </p:nvPicPr>
        <p:blipFill>
          <a:blip r:embed="rId3"/>
          <a:srcRect l="0" r="0" t="4106" b="4106"/>
          <a:stretch/>
        </p:blipFill>
        <p:spPr>
          <a:xfrm>
            <a:off x="8077200" y="1866900"/>
            <a:ext cx="3505200" cy="1809750"/>
          </a:xfrm>
          <a:prstGeom prst="rect">
            <a:avLst/>
          </a:prstGeom>
        </p:spPr>
      </p:pic>
      <p:sp>
        <p:nvSpPr>
          <p:cNvPr id="35" name="Text 30"/>
          <p:cNvSpPr/>
          <p:nvPr/>
        </p:nvSpPr>
        <p:spPr>
          <a:xfrm>
            <a:off x="8077200" y="3757189"/>
            <a:ext cx="4114800" cy="137160"/>
          </a:xfrm>
          <a:prstGeom prst="rect">
            <a:avLst/>
          </a:prstGeom>
          <a:noFill/>
          <a:ln/>
        </p:spPr>
        <p:txBody>
          <a:bodyPr wrap="none" lIns="0" tIns="0" rIns="0" bIns="0" rtlCol="0" anchor="t"/>
          <a:lstStyle/>
          <a:p>
            <a:pPr algn="l" indent="0" marL="0">
              <a:buNone/>
            </a:pPr>
            <a:r>
              <a:rPr lang="en-US" sz="900" i="1" dirty="0">
                <a:solidFill>
                  <a:srgbClr val="656155"/>
                </a:solidFill>
                <a:latin typeface="Microsoft YaHei" pitchFamily="34" charset="0"/>
                <a:ea typeface="Microsoft YaHei" pitchFamily="34" charset="-122"/>
                <a:cs typeface="Microsoft YaHei" pitchFamily="34" charset="-120"/>
              </a:rPr>
              <a:t>Direct reduction shaft</a:t>
            </a:r>
            <a:endParaRPr lang="en-US" sz="900" dirty="0">
              <a:latin typeface="Microsoft YaHei" pitchFamily="34" charset="0"/>
              <a:ea typeface="Microsoft YaHei" pitchFamily="34" charset="-122"/>
              <a:cs typeface="Microsoft YaHei" pitchFamily="34" charset="-120"/>
            </a:endParaRPr>
          </a:p>
        </p:txBody>
      </p:sp>
      <p:sp>
        <p:nvSpPr>
          <p:cNvPr id="36" name="Text 31"/>
          <p:cNvSpPr/>
          <p:nvPr/>
        </p:nvSpPr>
        <p:spPr>
          <a:xfrm>
            <a:off x="609600" y="4024612"/>
            <a:ext cx="11582400" cy="160020"/>
          </a:xfrm>
          <a:prstGeom prst="rect">
            <a:avLst/>
          </a:prstGeom>
          <a:noFill/>
          <a:ln/>
        </p:spPr>
        <p:txBody>
          <a:bodyPr wrap="none" lIns="0" tIns="0" rIns="0" bIns="0" rtlCol="0" anchor="t"/>
          <a:lstStyle/>
          <a:p>
            <a:pPr algn="l" indent="0" marL="0">
              <a:buNone/>
            </a:pPr>
            <a:r>
              <a:rPr lang="en-US" sz="1050" b="1" dirty="0">
                <a:solidFill>
                  <a:srgbClr val="2B2A22"/>
                </a:solidFill>
                <a:latin typeface="Microsoft YaHei" pitchFamily="34" charset="0"/>
                <a:ea typeface="Microsoft YaHei" pitchFamily="34" charset="-122"/>
                <a:cs typeface="Microsoft YaHei" pitchFamily="34" charset="-120"/>
              </a:rPr>
              <a:t>tCO₂ per tonne of steel, worldsteel full scope (not CBAM</a:t>
            </a:r>
            <a:pPr algn="l" indent="0" marL="0">
              <a:buNone/>
            </a:pPr>
            <a:r>
              <a:rPr lang="en-US" sz="1050" b="1" dirty="0">
                <a:solidFill>
                  <a:srgbClr val="2B2A22"/>
                </a:solidFill>
                <a:latin typeface="Microsoft YaHei" pitchFamily="34" charset="0"/>
                <a:ea typeface="Microsoft YaHei" pitchFamily="34" charset="-122"/>
                <a:cs typeface="Microsoft YaHei" pitchFamily="34" charset="-120"/>
              </a:rPr>
              <a:t>'</a:t>
            </a:r>
            <a:pPr algn="l" indent="0" marL="0">
              <a:buNone/>
            </a:pPr>
            <a:r>
              <a:rPr lang="en-US" sz="1050" b="1" dirty="0">
                <a:solidFill>
                  <a:srgbClr val="2B2A22"/>
                </a:solidFill>
                <a:latin typeface="Microsoft YaHei" pitchFamily="34" charset="0"/>
                <a:ea typeface="Microsoft YaHei" pitchFamily="34" charset="-122"/>
                <a:cs typeface="Microsoft YaHei" pitchFamily="34" charset="-120"/>
              </a:rPr>
              <a:t>s)</a:t>
            </a:r>
            <a:endParaRPr lang="en-US" sz="1050" dirty="0">
              <a:latin typeface="Microsoft YaHei" pitchFamily="34" charset="0"/>
              <a:ea typeface="Microsoft YaHei" pitchFamily="34" charset="-122"/>
              <a:cs typeface="Microsoft YaHei" pitchFamily="34" charset="-120"/>
            </a:endParaRPr>
          </a:p>
        </p:txBody>
      </p:sp>
      <p:sp>
        <p:nvSpPr>
          <p:cNvPr id="37" name="Text 32"/>
          <p:cNvSpPr/>
          <p:nvPr/>
        </p:nvSpPr>
        <p:spPr>
          <a:xfrm>
            <a:off x="609600" y="4367512"/>
            <a:ext cx="11582400" cy="160020"/>
          </a:xfrm>
          <a:prstGeom prst="rect">
            <a:avLst/>
          </a:prstGeom>
          <a:noFill/>
          <a:ln/>
        </p:spPr>
        <p:txBody>
          <a:bodyPr wrap="none" lIns="0" tIns="0" rIns="0" bIns="0" rtlCol="0" anchor="t"/>
          <a:lstStyle/>
          <a:p>
            <a:pPr algn="l" indent="0" marL="0">
              <a:buNone/>
            </a:pPr>
            <a:r>
              <a:rPr lang="en-US" sz="1050" dirty="0">
                <a:solidFill>
                  <a:srgbClr val="2B2A22"/>
                </a:solidFill>
                <a:latin typeface="Microsoft YaHei" pitchFamily="34" charset="0"/>
                <a:ea typeface="Microsoft YaHei" pitchFamily="34" charset="-122"/>
                <a:cs typeface="Microsoft YaHei" pitchFamily="34" charset="-120"/>
              </a:rPr>
              <a:t>BF-BOF</a:t>
            </a:r>
            <a:endParaRPr lang="en-US" sz="1050" dirty="0">
              <a:latin typeface="Microsoft YaHei" pitchFamily="34" charset="0"/>
              <a:ea typeface="Microsoft YaHei" pitchFamily="34" charset="-122"/>
              <a:cs typeface="Microsoft YaHei" pitchFamily="34" charset="-120"/>
            </a:endParaRPr>
          </a:p>
        </p:txBody>
      </p:sp>
      <p:sp>
        <p:nvSpPr>
          <p:cNvPr id="38" name="Shape 33"/>
          <p:cNvSpPr/>
          <p:nvPr/>
        </p:nvSpPr>
        <p:spPr>
          <a:xfrm>
            <a:off x="2000250" y="4343400"/>
            <a:ext cx="3577298" cy="247650"/>
          </a:xfrm>
          <a:prstGeom prst="roundRect">
            <a:avLst>
              <a:gd name="adj" fmla="val 7692"/>
            </a:avLst>
          </a:prstGeom>
          <a:solidFill>
            <a:srgbClr val="C9BFA8"/>
          </a:solidFill>
          <a:ln/>
        </p:spPr>
      </p:sp>
      <p:sp>
        <p:nvSpPr>
          <p:cNvPr id="39" name="Text 34"/>
          <p:cNvSpPr/>
          <p:nvPr/>
        </p:nvSpPr>
        <p:spPr>
          <a:xfrm>
            <a:off x="5653748" y="4389130"/>
            <a:ext cx="6538252" cy="160020"/>
          </a:xfrm>
          <a:prstGeom prst="rect">
            <a:avLst/>
          </a:prstGeom>
          <a:noFill/>
          <a:ln/>
        </p:spPr>
        <p:txBody>
          <a:bodyPr wrap="none" lIns="0" tIns="0" rIns="0" bIns="0" rtlCol="0" anchor="t"/>
          <a:lstStyle/>
          <a:p>
            <a:pPr algn="l" indent="0" marL="0">
              <a:buNone/>
            </a:pPr>
            <a:r>
              <a:rPr lang="en-US" sz="1050" b="1" dirty="0">
                <a:solidFill>
                  <a:srgbClr val="656155"/>
                </a:solidFill>
                <a:latin typeface="Consolas" pitchFamily="34" charset="0"/>
                <a:ea typeface="Microsoft YaHei" pitchFamily="34" charset="-122"/>
                <a:cs typeface="Consolas" pitchFamily="34" charset="-120"/>
              </a:rPr>
              <a:t>2.34 · baseline</a:t>
            </a:r>
            <a:endParaRPr lang="en-US" sz="1050" dirty="0">
              <a:latin typeface="Consolas" pitchFamily="34" charset="0"/>
              <a:ea typeface="Microsoft YaHei" pitchFamily="34" charset="-122"/>
              <a:cs typeface="Consolas" pitchFamily="34" charset="-120"/>
            </a:endParaRPr>
          </a:p>
        </p:txBody>
      </p:sp>
      <p:sp>
        <p:nvSpPr>
          <p:cNvPr id="40" name="Text 35"/>
          <p:cNvSpPr/>
          <p:nvPr/>
        </p:nvSpPr>
        <p:spPr>
          <a:xfrm>
            <a:off x="609600" y="4767562"/>
            <a:ext cx="11582400" cy="160020"/>
          </a:xfrm>
          <a:prstGeom prst="rect">
            <a:avLst/>
          </a:prstGeom>
          <a:noFill/>
          <a:ln/>
        </p:spPr>
        <p:txBody>
          <a:bodyPr wrap="none" lIns="0" tIns="0" rIns="0" bIns="0" rtlCol="0" anchor="t"/>
          <a:lstStyle/>
          <a:p>
            <a:pPr algn="l" indent="0" marL="0">
              <a:buNone/>
            </a:pPr>
            <a:r>
              <a:rPr lang="en-US" sz="1050" dirty="0">
                <a:solidFill>
                  <a:srgbClr val="2B2A22"/>
                </a:solidFill>
                <a:latin typeface="Microsoft YaHei" pitchFamily="34" charset="0"/>
                <a:ea typeface="Microsoft YaHei" pitchFamily="34" charset="-122"/>
                <a:cs typeface="Microsoft YaHei" pitchFamily="34" charset="-120"/>
              </a:rPr>
              <a:t>DRI-EAF</a:t>
            </a:r>
            <a:endParaRPr lang="en-US" sz="1050" dirty="0">
              <a:latin typeface="Microsoft YaHei" pitchFamily="34" charset="0"/>
              <a:ea typeface="Microsoft YaHei" pitchFamily="34" charset="-122"/>
              <a:cs typeface="Microsoft YaHei" pitchFamily="34" charset="-120"/>
            </a:endParaRPr>
          </a:p>
        </p:txBody>
      </p:sp>
      <p:sp>
        <p:nvSpPr>
          <p:cNvPr id="41" name="Shape 36"/>
          <p:cNvSpPr/>
          <p:nvPr/>
        </p:nvSpPr>
        <p:spPr>
          <a:xfrm>
            <a:off x="2000250" y="4743450"/>
            <a:ext cx="2247277" cy="247650"/>
          </a:xfrm>
          <a:prstGeom prst="roundRect">
            <a:avLst>
              <a:gd name="adj" fmla="val 7692"/>
            </a:avLst>
          </a:prstGeom>
          <a:solidFill>
            <a:srgbClr val="8C7B54"/>
          </a:solidFill>
          <a:ln/>
        </p:spPr>
      </p:sp>
      <p:sp>
        <p:nvSpPr>
          <p:cNvPr id="42" name="Text 37"/>
          <p:cNvSpPr/>
          <p:nvPr/>
        </p:nvSpPr>
        <p:spPr>
          <a:xfrm>
            <a:off x="4323727" y="4789180"/>
            <a:ext cx="7868273" cy="160020"/>
          </a:xfrm>
          <a:prstGeom prst="rect">
            <a:avLst/>
          </a:prstGeom>
          <a:noFill/>
          <a:ln/>
        </p:spPr>
        <p:txBody>
          <a:bodyPr wrap="none" lIns="0" tIns="0" rIns="0" bIns="0" rtlCol="0" anchor="t"/>
          <a:lstStyle/>
          <a:p>
            <a:pPr algn="l" indent="0" marL="0">
              <a:buNone/>
            </a:pPr>
            <a:r>
              <a:rPr lang="en-US" sz="1050" b="1" dirty="0">
                <a:solidFill>
                  <a:srgbClr val="726547"/>
                </a:solidFill>
                <a:latin typeface="Consolas" pitchFamily="34" charset="0"/>
                <a:ea typeface="Microsoft YaHei" pitchFamily="34" charset="-122"/>
                <a:cs typeface="Consolas" pitchFamily="34" charset="-120"/>
              </a:rPr>
              <a:t>1.47 · 37% lower</a:t>
            </a:r>
            <a:endParaRPr lang="en-US" sz="1050" dirty="0">
              <a:latin typeface="Consolas" pitchFamily="34" charset="0"/>
              <a:ea typeface="Microsoft YaHei" pitchFamily="34" charset="-122"/>
              <a:cs typeface="Consolas" pitchFamily="34" charset="-120"/>
            </a:endParaRPr>
          </a:p>
        </p:txBody>
      </p:sp>
      <p:sp>
        <p:nvSpPr>
          <p:cNvPr id="43" name="Text 38"/>
          <p:cNvSpPr/>
          <p:nvPr/>
        </p:nvSpPr>
        <p:spPr>
          <a:xfrm>
            <a:off x="609600" y="5167612"/>
            <a:ext cx="11582400" cy="160020"/>
          </a:xfrm>
          <a:prstGeom prst="rect">
            <a:avLst/>
          </a:prstGeom>
          <a:noFill/>
          <a:ln/>
        </p:spPr>
        <p:txBody>
          <a:bodyPr wrap="none" lIns="0" tIns="0" rIns="0" bIns="0" rtlCol="0" anchor="t"/>
          <a:lstStyle/>
          <a:p>
            <a:pPr algn="l" indent="0" marL="0">
              <a:buNone/>
            </a:pPr>
            <a:r>
              <a:rPr lang="en-US" sz="1050" dirty="0">
                <a:solidFill>
                  <a:srgbClr val="2B2A22"/>
                </a:solidFill>
                <a:latin typeface="Microsoft YaHei" pitchFamily="34" charset="0"/>
                <a:ea typeface="Microsoft YaHei" pitchFamily="34" charset="-122"/>
                <a:cs typeface="Microsoft YaHei" pitchFamily="34" charset="-120"/>
              </a:rPr>
              <a:t>Scrap EAF</a:t>
            </a:r>
            <a:endParaRPr lang="en-US" sz="1050" dirty="0">
              <a:latin typeface="Microsoft YaHei" pitchFamily="34" charset="0"/>
              <a:ea typeface="Microsoft YaHei" pitchFamily="34" charset="-122"/>
              <a:cs typeface="Microsoft YaHei" pitchFamily="34" charset="-120"/>
            </a:endParaRPr>
          </a:p>
        </p:txBody>
      </p:sp>
      <p:sp>
        <p:nvSpPr>
          <p:cNvPr id="44" name="Shape 39"/>
          <p:cNvSpPr/>
          <p:nvPr/>
        </p:nvSpPr>
        <p:spPr>
          <a:xfrm>
            <a:off x="2000250" y="5143500"/>
            <a:ext cx="1054844" cy="247650"/>
          </a:xfrm>
          <a:prstGeom prst="roundRect">
            <a:avLst>
              <a:gd name="adj" fmla="val 7692"/>
            </a:avLst>
          </a:prstGeom>
          <a:solidFill>
            <a:srgbClr val="4D5D39"/>
          </a:solidFill>
          <a:ln/>
        </p:spPr>
      </p:sp>
      <p:sp>
        <p:nvSpPr>
          <p:cNvPr id="45" name="Text 40"/>
          <p:cNvSpPr/>
          <p:nvPr/>
        </p:nvSpPr>
        <p:spPr>
          <a:xfrm>
            <a:off x="3131294" y="5189230"/>
            <a:ext cx="9060706" cy="160020"/>
          </a:xfrm>
          <a:prstGeom prst="rect">
            <a:avLst/>
          </a:prstGeom>
          <a:noFill/>
          <a:ln/>
        </p:spPr>
        <p:txBody>
          <a:bodyPr wrap="none" lIns="0" tIns="0" rIns="0" bIns="0" rtlCol="0" anchor="t"/>
          <a:lstStyle/>
          <a:p>
            <a:pPr algn="l" indent="0" marL="0">
              <a:buNone/>
            </a:pPr>
            <a:r>
              <a:rPr lang="en-US" sz="1050" b="1" dirty="0">
                <a:solidFill>
                  <a:srgbClr val="4D5D39"/>
                </a:solidFill>
                <a:latin typeface="Consolas" pitchFamily="34" charset="0"/>
                <a:ea typeface="Microsoft YaHei" pitchFamily="34" charset="-122"/>
                <a:cs typeface="Consolas" pitchFamily="34" charset="-120"/>
              </a:rPr>
              <a:t>0.69 · 70% lower</a:t>
            </a:r>
            <a:endParaRPr lang="en-US" sz="1050" dirty="0">
              <a:latin typeface="Consolas" pitchFamily="34" charset="0"/>
              <a:ea typeface="Microsoft YaHei" pitchFamily="34" charset="-122"/>
              <a:cs typeface="Consolas" pitchFamily="34" charset="-120"/>
            </a:endParaRPr>
          </a:p>
        </p:txBody>
      </p:sp>
      <p:sp>
        <p:nvSpPr>
          <p:cNvPr id="46" name="Shape 41"/>
          <p:cNvSpPr/>
          <p:nvPr/>
        </p:nvSpPr>
        <p:spPr>
          <a:xfrm>
            <a:off x="7627144" y="4007644"/>
            <a:ext cx="3948112" cy="1509713"/>
          </a:xfrm>
          <a:prstGeom prst="roundRect">
            <a:avLst>
              <a:gd name="adj" fmla="val 3785"/>
            </a:avLst>
          </a:prstGeom>
          <a:solidFill>
            <a:srgbClr val="F7F3E8"/>
          </a:solidFill>
          <a:ln w="14288">
            <a:solidFill>
              <a:srgbClr val="8C7B54"/>
            </a:solidFill>
            <a:prstDash val="solid"/>
          </a:ln>
        </p:spPr>
      </p:sp>
      <p:sp>
        <p:nvSpPr>
          <p:cNvPr id="47" name="Shape 42"/>
          <p:cNvSpPr/>
          <p:nvPr/>
        </p:nvSpPr>
        <p:spPr>
          <a:xfrm>
            <a:off x="7906544" y="4287044"/>
            <a:ext cx="17463" cy="17463"/>
          </a:xfrm>
          <a:prstGeom prst="ellipse">
            <a:avLst/>
          </a:prstGeom>
          <a:noFill/>
          <a:ln w="17463">
            <a:solidFill>
              <a:srgbClr val="8C7B54"/>
            </a:solidFill>
            <a:prstDash val="solid"/>
          </a:ln>
        </p:spPr>
      </p:sp>
      <p:sp>
        <p:nvSpPr>
          <p:cNvPr id="48" name="Shape 43"/>
          <p:cNvSpPr/>
          <p:nvPr/>
        </p:nvSpPr>
        <p:spPr>
          <a:xfrm>
            <a:off x="7825867" y="4206367"/>
            <a:ext cx="178816" cy="178816"/>
          </a:xfrm>
          <a:custGeom>
            <a:avLst/>
            <a:gdLst/>
            <a:ahLst/>
            <a:cxnLst/>
            <a:rect l="l" t="t" r="r" b="b"/>
            <a:pathLst>
              <a:path w="178816" h="178816">
                <a:moveTo>
                  <a:pt x="161004" y="161004"/>
                </a:moveTo>
                <a:cubicBezTo>
                  <a:pt x="178816" y="143280"/>
                  <a:pt x="161179" y="96742"/>
                  <a:pt x="121714" y="57102"/>
                </a:cubicBezTo>
                <a:cubicBezTo>
                  <a:pt x="82074" y="17637"/>
                  <a:pt x="35536" y="0"/>
                  <a:pt x="17812" y="17812"/>
                </a:cubicBezTo>
                <a:cubicBezTo>
                  <a:pt x="0" y="35536"/>
                  <a:pt x="17637" y="82074"/>
                  <a:pt x="57102" y="121714"/>
                </a:cubicBezTo>
                <a:cubicBezTo>
                  <a:pt x="96742" y="161179"/>
                  <a:pt x="143280" y="178816"/>
                  <a:pt x="161004" y="161004"/>
                </a:cubicBezTo>
                <a:close/>
              </a:path>
            </a:pathLst>
          </a:custGeom>
          <a:noFill/>
          <a:ln w="17463">
            <a:solidFill>
              <a:srgbClr val="8C7B54"/>
            </a:solidFill>
            <a:prstDash val="solid"/>
          </a:ln>
        </p:spPr>
      </p:sp>
      <p:sp>
        <p:nvSpPr>
          <p:cNvPr id="49" name="Shape 44"/>
          <p:cNvSpPr/>
          <p:nvPr/>
        </p:nvSpPr>
        <p:spPr>
          <a:xfrm>
            <a:off x="7825867" y="4206367"/>
            <a:ext cx="178816" cy="178816"/>
          </a:xfrm>
          <a:custGeom>
            <a:avLst/>
            <a:gdLst/>
            <a:ahLst/>
            <a:cxnLst/>
            <a:rect l="l" t="t" r="r" b="b"/>
            <a:pathLst>
              <a:path w="178816" h="178816">
                <a:moveTo>
                  <a:pt x="121714" y="121714"/>
                </a:moveTo>
                <a:cubicBezTo>
                  <a:pt x="161179" y="82074"/>
                  <a:pt x="178816" y="35536"/>
                  <a:pt x="161004" y="17812"/>
                </a:cubicBezTo>
                <a:cubicBezTo>
                  <a:pt x="143280" y="0"/>
                  <a:pt x="96742" y="17637"/>
                  <a:pt x="57102" y="57102"/>
                </a:cubicBezTo>
                <a:cubicBezTo>
                  <a:pt x="17637" y="96742"/>
                  <a:pt x="0" y="143280"/>
                  <a:pt x="17812" y="161004"/>
                </a:cubicBezTo>
                <a:cubicBezTo>
                  <a:pt x="35536" y="178816"/>
                  <a:pt x="82074" y="161179"/>
                  <a:pt x="121714" y="121714"/>
                </a:cubicBezTo>
                <a:close/>
              </a:path>
            </a:pathLst>
          </a:custGeom>
          <a:noFill/>
          <a:ln w="17463">
            <a:solidFill>
              <a:srgbClr val="8C7B54"/>
            </a:solidFill>
            <a:prstDash val="solid"/>
          </a:ln>
        </p:spPr>
      </p:sp>
      <p:sp>
        <p:nvSpPr>
          <p:cNvPr id="50" name="Text 45"/>
          <p:cNvSpPr/>
          <p:nvPr/>
        </p:nvSpPr>
        <p:spPr>
          <a:xfrm>
            <a:off x="8115300" y="4196785"/>
            <a:ext cx="4076700" cy="182880"/>
          </a:xfrm>
          <a:prstGeom prst="rect">
            <a:avLst/>
          </a:prstGeom>
          <a:noFill/>
          <a:ln/>
        </p:spPr>
        <p:txBody>
          <a:bodyPr wrap="none" lIns="0" tIns="0" rIns="0" bIns="0" rtlCol="0" anchor="t"/>
          <a:lstStyle/>
          <a:p>
            <a:pPr algn="l" indent="0" marL="0">
              <a:buNone/>
            </a:pPr>
            <a:r>
              <a:rPr lang="en-US" sz="1200" b="1" dirty="0">
                <a:solidFill>
                  <a:srgbClr val="2B2A22"/>
                </a:solidFill>
                <a:latin typeface="Microsoft YaHei" pitchFamily="34" charset="0"/>
                <a:ea typeface="Microsoft YaHei" pitchFamily="34" charset="-122"/>
                <a:cs typeface="Microsoft YaHei" pitchFamily="34" charset="-120"/>
              </a:rPr>
              <a:t>Hydrogen pilot: about 70% less CO₂</a:t>
            </a:r>
            <a:endParaRPr lang="en-US" sz="1200" dirty="0">
              <a:latin typeface="Microsoft YaHei" pitchFamily="34" charset="0"/>
              <a:ea typeface="Microsoft YaHei" pitchFamily="34" charset="-122"/>
              <a:cs typeface="Microsoft YaHei" pitchFamily="34" charset="-120"/>
            </a:endParaRPr>
          </a:p>
        </p:txBody>
      </p:sp>
      <p:sp>
        <p:nvSpPr>
          <p:cNvPr id="51" name="Text 46"/>
          <p:cNvSpPr/>
          <p:nvPr/>
        </p:nvSpPr>
        <p:spPr>
          <a:xfrm>
            <a:off x="7810500" y="4519912"/>
            <a:ext cx="4381500" cy="160020"/>
          </a:xfrm>
          <a:prstGeom prst="rect">
            <a:avLst/>
          </a:prstGeom>
          <a:noFill/>
          <a:ln/>
        </p:spPr>
        <p:txBody>
          <a:bodyPr wrap="none" lIns="0" tIns="0" rIns="0" bIns="0" rtlCol="0" anchor="t"/>
          <a:lstStyle/>
          <a:p>
            <a:pPr algn="l" indent="0" marL="0">
              <a:buNone/>
            </a:pPr>
            <a:r>
              <a:rPr lang="en-US" sz="1050" dirty="0">
                <a:solidFill>
                  <a:srgbClr val="656155"/>
                </a:solidFill>
                <a:latin typeface="Microsoft YaHei" pitchFamily="34" charset="0"/>
                <a:ea typeface="Microsoft YaHei" pitchFamily="34" charset="-122"/>
                <a:cs typeface="Microsoft YaHei" pitchFamily="34" charset="-120"/>
              </a:rPr>
              <a:t>HBIS Zhangxuan</a:t>
            </a:r>
            <a:pPr algn="l" indent="0" marL="0">
              <a:buNone/>
            </a:pPr>
            <a:r>
              <a:rPr lang="en-US" sz="1050" dirty="0">
                <a:solidFill>
                  <a:srgbClr val="656155"/>
                </a:solidFill>
                <a:latin typeface="Microsoft YaHei" pitchFamily="34" charset="0"/>
                <a:ea typeface="Microsoft YaHei" pitchFamily="34" charset="-122"/>
                <a:cs typeface="Microsoft YaHei" pitchFamily="34" charset="-120"/>
              </a:rPr>
              <a:t>'</a:t>
            </a:r>
            <a:pPr algn="l" indent="0" marL="0">
              <a:buNone/>
            </a:pPr>
            <a:r>
              <a:rPr lang="en-US" sz="1050" dirty="0">
                <a:solidFill>
                  <a:srgbClr val="656155"/>
                </a:solidFill>
                <a:latin typeface="Microsoft YaHei" pitchFamily="34" charset="0"/>
                <a:ea typeface="Microsoft YaHei" pitchFamily="34" charset="-122"/>
                <a:cs typeface="Microsoft YaHei" pitchFamily="34" charset="-120"/>
              </a:rPr>
              <a:t>s 1.2 Mt plant, against a long-process</a:t>
            </a:r>
            <a:endParaRPr lang="en-US" sz="1050" dirty="0">
              <a:latin typeface="Microsoft YaHei" pitchFamily="34" charset="0"/>
              <a:ea typeface="Microsoft YaHei" pitchFamily="34" charset="-122"/>
              <a:cs typeface="Microsoft YaHei" pitchFamily="34" charset="-120"/>
            </a:endParaRPr>
          </a:p>
        </p:txBody>
      </p:sp>
      <p:sp>
        <p:nvSpPr>
          <p:cNvPr id="52" name="Text 47"/>
          <p:cNvSpPr/>
          <p:nvPr/>
        </p:nvSpPr>
        <p:spPr>
          <a:xfrm>
            <a:off x="7810500" y="4729462"/>
            <a:ext cx="4381500" cy="160020"/>
          </a:xfrm>
          <a:prstGeom prst="rect">
            <a:avLst/>
          </a:prstGeom>
          <a:noFill/>
          <a:ln/>
        </p:spPr>
        <p:txBody>
          <a:bodyPr wrap="none" lIns="0" tIns="0" rIns="0" bIns="0" rtlCol="0" anchor="t"/>
          <a:lstStyle/>
          <a:p>
            <a:pPr algn="l" indent="0" marL="0">
              <a:buNone/>
            </a:pPr>
            <a:r>
              <a:rPr lang="en-US" sz="1050" dirty="0">
                <a:solidFill>
                  <a:srgbClr val="656155"/>
                </a:solidFill>
                <a:latin typeface="Microsoft YaHei" pitchFamily="34" charset="0"/>
                <a:ea typeface="Microsoft YaHei" pitchFamily="34" charset="-122"/>
                <a:cs typeface="Microsoft YaHei" pitchFamily="34" charset="-120"/>
              </a:rPr>
              <a:t>plant of its size.</a:t>
            </a:r>
            <a:endParaRPr lang="en-US" sz="1050" dirty="0">
              <a:latin typeface="Microsoft YaHei" pitchFamily="34" charset="0"/>
              <a:ea typeface="Microsoft YaHei" pitchFamily="34" charset="-122"/>
              <a:cs typeface="Microsoft YaHei" pitchFamily="34" charset="-120"/>
            </a:endParaRPr>
          </a:p>
        </p:txBody>
      </p:sp>
      <p:sp>
        <p:nvSpPr>
          <p:cNvPr id="53" name="Shape 48"/>
          <p:cNvSpPr/>
          <p:nvPr/>
        </p:nvSpPr>
        <p:spPr>
          <a:xfrm>
            <a:off x="7815263" y="5148263"/>
            <a:ext cx="2057400" cy="200025"/>
          </a:xfrm>
          <a:prstGeom prst="roundRect">
            <a:avLst>
              <a:gd name="adj" fmla="val 50000"/>
            </a:avLst>
          </a:prstGeom>
          <a:noFill/>
          <a:ln w="9525">
            <a:solidFill>
              <a:srgbClr val="8C7B54"/>
            </a:solidFill>
            <a:prstDash val="solid"/>
          </a:ln>
        </p:spPr>
      </p:sp>
      <p:sp>
        <p:nvSpPr>
          <p:cNvPr id="54" name="Text 49"/>
          <p:cNvSpPr/>
          <p:nvPr/>
        </p:nvSpPr>
        <p:spPr>
          <a:xfrm>
            <a:off x="5495925" y="5185939"/>
            <a:ext cx="6696075" cy="137160"/>
          </a:xfrm>
          <a:prstGeom prst="rect">
            <a:avLst/>
          </a:prstGeom>
          <a:noFill/>
          <a:ln/>
        </p:spPr>
        <p:txBody>
          <a:bodyPr wrap="none" lIns="0" tIns="0" rIns="0" bIns="0" rtlCol="0" anchor="t"/>
          <a:lstStyle/>
          <a:p>
            <a:pPr algn="ctr" indent="0" marL="0">
              <a:buNone/>
            </a:pPr>
            <a:r>
              <a:rPr lang="en-US" sz="900" b="1" dirty="0">
                <a:solidFill>
                  <a:srgbClr val="796B4A"/>
                </a:solidFill>
                <a:latin typeface="Microsoft YaHei" pitchFamily="34" charset="0"/>
                <a:ea typeface="Microsoft YaHei" pitchFamily="34" charset="-122"/>
                <a:cs typeface="Microsoft YaHei" pitchFamily="34" charset="-120"/>
              </a:rPr>
              <a:t>Company figure, as reported</a:t>
            </a:r>
            <a:endParaRPr lang="en-US" sz="900" dirty="0">
              <a:latin typeface="Microsoft YaHei" pitchFamily="34" charset="0"/>
              <a:ea typeface="Microsoft YaHei" pitchFamily="34" charset="-122"/>
              <a:cs typeface="Microsoft YaHei" pitchFamily="34" charset="-120"/>
            </a:endParaRPr>
          </a:p>
        </p:txBody>
      </p:sp>
      <p:sp>
        <p:nvSpPr>
          <p:cNvPr id="55" name="Text 50"/>
          <p:cNvSpPr/>
          <p:nvPr/>
        </p:nvSpPr>
        <p:spPr>
          <a:xfrm>
            <a:off x="609600" y="6186064"/>
            <a:ext cx="11582400"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Source: worldsteel Sustainability Indicators 2025, HBIS Zhangxuan pilot (company figure). The photos are AI illustrations</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FE9DC"/>
          </a:solidFill>
          <a:ln/>
        </p:spPr>
      </p:sp>
      <p:sp>
        <p:nvSpPr>
          <p:cNvPr id="3" name="Shape 1"/>
          <p:cNvSpPr/>
          <p:nvPr/>
        </p:nvSpPr>
        <p:spPr>
          <a:xfrm>
            <a:off x="695325" y="250031"/>
            <a:ext cx="57150" cy="128588"/>
          </a:xfrm>
          <a:custGeom>
            <a:avLst/>
            <a:gdLst/>
            <a:ahLst/>
            <a:cxnLst/>
            <a:rect l="l" t="t" r="r" b="b"/>
            <a:pathLst>
              <a:path w="57150" h="128588">
                <a:moveTo>
                  <a:pt x="14288" y="46692"/>
                </a:moveTo>
                <a:lnTo>
                  <a:pt x="14288" y="28575"/>
                </a:lnTo>
                <a:arcTo hR="28575" wR="28575" stAng="10800000" swAng="5400000"/>
                <a:lnTo>
                  <a:pt x="53578" y="0"/>
                </a:lnTo>
                <a:arcTo hR="3572" wR="3572" stAng="16200000" swAng="5400000"/>
                <a:lnTo>
                  <a:pt x="57150" y="14288"/>
                </a:lnTo>
                <a:arcTo hR="28575" wR="28575" stAng="0" swAng="5400000"/>
                <a:arcTo hR="28575" wR="28575" stAng="16200000" swAng="-5400000"/>
                <a:cubicBezTo>
                  <a:pt x="0" y="85725"/>
                  <a:pt x="7144" y="92869"/>
                  <a:pt x="7144" y="107156"/>
                </a:cubicBezTo>
                <a:arcTo hR="35719" wR="35719" stAng="0" swAng="2212194"/>
              </a:path>
            </a:pathLst>
          </a:custGeom>
          <a:noFill/>
          <a:ln w="14288">
            <a:solidFill>
              <a:srgbClr val="4D5D39"/>
            </a:solidFill>
            <a:prstDash val="solid"/>
          </a:ln>
        </p:spPr>
      </p:sp>
      <p:sp>
        <p:nvSpPr>
          <p:cNvPr id="4" name="Shape 2"/>
          <p:cNvSpPr/>
          <p:nvPr/>
        </p:nvSpPr>
        <p:spPr>
          <a:xfrm>
            <a:off x="638175" y="285750"/>
            <a:ext cx="57150" cy="42863"/>
          </a:xfrm>
          <a:custGeom>
            <a:avLst/>
            <a:gdLst/>
            <a:ahLst/>
            <a:cxnLst/>
            <a:rect l="l" t="t" r="r" b="b"/>
            <a:pathLst>
              <a:path w="57150" h="42863">
                <a:moveTo>
                  <a:pt x="0" y="7144"/>
                </a:moveTo>
                <a:arcTo hR="35719" wR="35719" stAng="13987806" swAng="7612194"/>
                <a:arcTo hR="35719" wR="35719" stAng="3187806" swAng="7612194"/>
              </a:path>
            </a:pathLst>
          </a:custGeom>
          <a:noFill/>
          <a:ln w="14288">
            <a:solidFill>
              <a:srgbClr val="4D5D39"/>
            </a:solidFill>
            <a:prstDash val="solid"/>
          </a:ln>
        </p:spPr>
      </p:sp>
      <p:sp>
        <p:nvSpPr>
          <p:cNvPr id="5" name="Shape 3"/>
          <p:cNvSpPr/>
          <p:nvPr/>
        </p:nvSpPr>
        <p:spPr>
          <a:xfrm>
            <a:off x="645319" y="378619"/>
            <a:ext cx="100013" cy="5358"/>
          </a:xfrm>
          <a:custGeom>
            <a:avLst/>
            <a:gdLst/>
            <a:ahLst/>
            <a:cxnLst/>
            <a:rect l="l" t="t" r="r" b="b"/>
            <a:pathLst>
              <a:path w="100013" h="5358">
                <a:moveTo>
                  <a:pt x="0" y="0"/>
                </a:moveTo>
                <a:lnTo>
                  <a:pt x="100013" y="0"/>
                </a:lnTo>
              </a:path>
            </a:pathLst>
          </a:custGeom>
          <a:noFill/>
          <a:ln w="14288">
            <a:solidFill>
              <a:srgbClr val="4D5D39"/>
            </a:solidFill>
            <a:prstDash val="solid"/>
          </a:ln>
        </p:spPr>
      </p:sp>
      <p:sp>
        <p:nvSpPr>
          <p:cNvPr id="6" name="Text 4"/>
          <p:cNvSpPr/>
          <p:nvPr/>
        </p:nvSpPr>
        <p:spPr>
          <a:xfrm>
            <a:off x="609600" y="6557539"/>
            <a:ext cx="11582400"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Sustainability Department</a:t>
            </a:r>
            <a:endParaRPr lang="en-US" sz="900" dirty="0">
              <a:latin typeface="Microsoft YaHei" pitchFamily="34" charset="0"/>
              <a:ea typeface="Microsoft YaHei" pitchFamily="34" charset="-122"/>
              <a:cs typeface="Microsoft YaHei" pitchFamily="34" charset="-120"/>
            </a:endParaRPr>
          </a:p>
        </p:txBody>
      </p:sp>
      <p:sp>
        <p:nvSpPr>
          <p:cNvPr id="7" name="pptwise-slidenum-s0014"/>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656155"/>
                </a:solidFill>
                <a:latin typeface="Microsoft YaHei" pitchFamily="34" charset="0"/>
                <a:ea typeface="Microsoft YaHei" pitchFamily="34" charset="-122"/>
                <a:cs typeface="Microsoft YaHei" pitchFamily="34" charset="-120"/>
              </a:rPr>
              <a:t>15</a:t>
            </a:fld>
            <a:endParaRPr lang="en-US" sz="900" dirty="0">
              <a:latin typeface="Microsoft YaHei" pitchFamily="34" charset="0"/>
              <a:ea typeface="Microsoft YaHei" pitchFamily="34" charset="-122"/>
              <a:cs typeface="Microsoft YaHei" pitchFamily="34" charset="-120"/>
            </a:endParaRPr>
          </a:p>
        </p:txBody>
      </p:sp>
      <p:sp>
        <p:nvSpPr>
          <p:cNvPr id="8" name="Text 6"/>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 17</a:t>
            </a:r>
            <a:endParaRPr lang="en-US" sz="900" dirty="0">
              <a:latin typeface="Microsoft YaHei" pitchFamily="34" charset="0"/>
              <a:ea typeface="Microsoft YaHei" pitchFamily="34" charset="-122"/>
              <a:cs typeface="Microsoft YaHei" pitchFamily="34" charset="-120"/>
            </a:endParaRPr>
          </a:p>
        </p:txBody>
      </p:sp>
      <p:sp>
        <p:nvSpPr>
          <p:cNvPr id="9" name="Text 7"/>
          <p:cNvSpPr/>
          <p:nvPr/>
        </p:nvSpPr>
        <p:spPr>
          <a:xfrm>
            <a:off x="857250" y="252350"/>
            <a:ext cx="11334750" cy="148590"/>
          </a:xfrm>
          <a:prstGeom prst="rect">
            <a:avLst/>
          </a:prstGeom>
          <a:noFill/>
          <a:ln/>
        </p:spPr>
        <p:txBody>
          <a:bodyPr wrap="none" lIns="0" tIns="0" rIns="0" bIns="0" rtlCol="0" anchor="t"/>
          <a:lstStyle/>
          <a:p>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R</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u</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l</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e</a:t>
            </a:r>
            <a:pPr algn="l" indent="0" marL="0">
              <a:buNone/>
            </a:pPr>
            <a:r>
              <a:rPr lang="en-US" sz="975" b="1" dirty="0">
                <a:solidFill>
                  <a:srgbClr val="4D5D39"/>
                </a:solidFill>
                <a:latin typeface="Microsoft YaHei" pitchFamily="34" charset="0"/>
                <a:ea typeface="Microsoft YaHei" pitchFamily="34" charset="-122"/>
                <a:cs typeface="Microsoft YaHei" pitchFamily="34" charset="-120"/>
              </a:rPr>
              <a:t>s</a:t>
            </a:r>
            <a:endParaRPr lang="en-US" sz="975" dirty="0">
              <a:latin typeface="Microsoft YaHei" pitchFamily="34" charset="0"/>
              <a:ea typeface="Microsoft YaHei" pitchFamily="34" charset="-122"/>
              <a:cs typeface="Microsoft YaHei" pitchFamily="34" charset="-120"/>
            </a:endParaRPr>
          </a:p>
        </p:txBody>
      </p:sp>
      <p:sp>
        <p:nvSpPr>
          <p:cNvPr id="10" name="Shape 8"/>
          <p:cNvSpPr/>
          <p:nvPr/>
        </p:nvSpPr>
        <p:spPr>
          <a:xfrm>
            <a:off x="8191500" y="342900"/>
            <a:ext cx="3390900" cy="0"/>
          </a:xfrm>
          <a:prstGeom prst="line">
            <a:avLst/>
          </a:prstGeom>
          <a:noFill/>
          <a:ln w="14288">
            <a:solidFill>
              <a:srgbClr val="D8D0BC"/>
            </a:solidFill>
            <a:prstDash val="solid"/>
          </a:ln>
        </p:spPr>
      </p:sp>
      <p:sp>
        <p:nvSpPr>
          <p:cNvPr id="11" name="Shape 9"/>
          <p:cNvSpPr/>
          <p:nvPr/>
        </p:nvSpPr>
        <p:spPr>
          <a:xfrm>
            <a:off x="8158163" y="309563"/>
            <a:ext cx="66675" cy="66675"/>
          </a:xfrm>
          <a:prstGeom prst="ellipse">
            <a:avLst/>
          </a:prstGeom>
          <a:solidFill>
            <a:srgbClr val="EFE9DC"/>
          </a:solidFill>
          <a:ln w="14288">
            <a:solidFill>
              <a:srgbClr val="C9BFA8"/>
            </a:solidFill>
            <a:prstDash val="solid"/>
          </a:ln>
        </p:spPr>
      </p:sp>
      <p:sp>
        <p:nvSpPr>
          <p:cNvPr id="12" name="Text 10"/>
          <p:cNvSpPr/>
          <p:nvPr/>
        </p:nvSpPr>
        <p:spPr>
          <a:xfrm>
            <a:off x="4191000" y="148870"/>
            <a:ext cx="8001000" cy="125730"/>
          </a:xfrm>
          <a:prstGeom prst="rect">
            <a:avLst/>
          </a:prstGeom>
          <a:noFill/>
          <a:ln/>
        </p:spPr>
        <p:txBody>
          <a:bodyPr wrap="none" lIns="0" tIns="0" rIns="0" bIns="0" rtlCol="0" anchor="t"/>
          <a:lstStyle/>
          <a:p>
            <a:pPr algn="ctr" indent="0" marL="0">
              <a:buNone/>
            </a:pPr>
            <a:r>
              <a:rPr lang="en-US" sz="825" dirty="0">
                <a:solidFill>
                  <a:srgbClr val="656155"/>
                </a:solidFill>
                <a:latin typeface="Consolas" pitchFamily="34" charset="0"/>
                <a:ea typeface="Microsoft YaHei" pitchFamily="34" charset="-122"/>
                <a:cs typeface="Consolas" pitchFamily="34" charset="-120"/>
              </a:rPr>
              <a:t>2026</a:t>
            </a:r>
            <a:endParaRPr lang="en-US" sz="825" dirty="0">
              <a:latin typeface="Consolas" pitchFamily="34" charset="0"/>
              <a:ea typeface="Microsoft YaHei" pitchFamily="34" charset="-122"/>
              <a:cs typeface="Consolas" pitchFamily="34" charset="-120"/>
            </a:endParaRPr>
          </a:p>
        </p:txBody>
      </p:sp>
      <p:sp>
        <p:nvSpPr>
          <p:cNvPr id="13" name="Shape 11"/>
          <p:cNvSpPr/>
          <p:nvPr/>
        </p:nvSpPr>
        <p:spPr>
          <a:xfrm>
            <a:off x="8567738" y="295275"/>
            <a:ext cx="95250" cy="95250"/>
          </a:xfrm>
          <a:prstGeom prst="ellipse">
            <a:avLst/>
          </a:prstGeom>
          <a:solidFill>
            <a:srgbClr val="4D5D39"/>
          </a:solidFill>
          <a:ln w="14288">
            <a:solidFill>
              <a:srgbClr val="4D5D39"/>
            </a:solidFill>
            <a:prstDash val="solid"/>
          </a:ln>
        </p:spPr>
      </p:sp>
      <p:sp>
        <p:nvSpPr>
          <p:cNvPr id="14" name="Text 12"/>
          <p:cNvSpPr/>
          <p:nvPr/>
        </p:nvSpPr>
        <p:spPr>
          <a:xfrm>
            <a:off x="5038725" y="148870"/>
            <a:ext cx="7153275" cy="125730"/>
          </a:xfrm>
          <a:prstGeom prst="rect">
            <a:avLst/>
          </a:prstGeom>
          <a:noFill/>
          <a:ln/>
        </p:spPr>
        <p:txBody>
          <a:bodyPr wrap="none" lIns="0" tIns="0" rIns="0" bIns="0" rtlCol="0" anchor="t"/>
          <a:lstStyle/>
          <a:p>
            <a:pPr algn="ctr" indent="0" marL="0">
              <a:buNone/>
            </a:pPr>
            <a:r>
              <a:rPr lang="en-US" sz="825" b="1" dirty="0">
                <a:solidFill>
                  <a:srgbClr val="4D5D39"/>
                </a:solidFill>
                <a:latin typeface="Consolas" pitchFamily="34" charset="0"/>
                <a:ea typeface="Microsoft YaHei" pitchFamily="34" charset="-122"/>
                <a:cs typeface="Consolas" pitchFamily="34" charset="-120"/>
              </a:rPr>
              <a:t>2027</a:t>
            </a:r>
            <a:endParaRPr lang="en-US" sz="825" dirty="0">
              <a:latin typeface="Consolas" pitchFamily="34" charset="0"/>
              <a:ea typeface="Microsoft YaHei" pitchFamily="34" charset="-122"/>
              <a:cs typeface="Consolas" pitchFamily="34" charset="-120"/>
            </a:endParaRPr>
          </a:p>
        </p:txBody>
      </p:sp>
      <p:sp>
        <p:nvSpPr>
          <p:cNvPr id="15" name="Shape 13"/>
          <p:cNvSpPr/>
          <p:nvPr/>
        </p:nvSpPr>
        <p:spPr>
          <a:xfrm>
            <a:off x="8991600" y="295275"/>
            <a:ext cx="95250" cy="95250"/>
          </a:xfrm>
          <a:prstGeom prst="ellipse">
            <a:avLst/>
          </a:prstGeom>
          <a:solidFill>
            <a:srgbClr val="4D5D39"/>
          </a:solidFill>
          <a:ln w="14288">
            <a:solidFill>
              <a:srgbClr val="4D5D39"/>
            </a:solidFill>
            <a:prstDash val="solid"/>
          </a:ln>
        </p:spPr>
      </p:sp>
      <p:sp>
        <p:nvSpPr>
          <p:cNvPr id="16" name="Text 14"/>
          <p:cNvSpPr/>
          <p:nvPr/>
        </p:nvSpPr>
        <p:spPr>
          <a:xfrm>
            <a:off x="5886450" y="148870"/>
            <a:ext cx="6305550" cy="125730"/>
          </a:xfrm>
          <a:prstGeom prst="rect">
            <a:avLst/>
          </a:prstGeom>
          <a:noFill/>
          <a:ln/>
        </p:spPr>
        <p:txBody>
          <a:bodyPr wrap="none" lIns="0" tIns="0" rIns="0" bIns="0" rtlCol="0" anchor="t"/>
          <a:lstStyle/>
          <a:p>
            <a:pPr algn="ctr" indent="0" marL="0">
              <a:buNone/>
            </a:pPr>
            <a:r>
              <a:rPr lang="en-US" sz="825" b="1" dirty="0">
                <a:solidFill>
                  <a:srgbClr val="4D5D39"/>
                </a:solidFill>
                <a:latin typeface="Consolas" pitchFamily="34" charset="0"/>
                <a:ea typeface="Microsoft YaHei" pitchFamily="34" charset="-122"/>
                <a:cs typeface="Consolas" pitchFamily="34" charset="-120"/>
              </a:rPr>
              <a:t>2028</a:t>
            </a:r>
            <a:endParaRPr lang="en-US" sz="825" dirty="0">
              <a:latin typeface="Consolas" pitchFamily="34" charset="0"/>
              <a:ea typeface="Microsoft YaHei" pitchFamily="34" charset="-122"/>
              <a:cs typeface="Consolas" pitchFamily="34" charset="-120"/>
            </a:endParaRPr>
          </a:p>
        </p:txBody>
      </p:sp>
      <p:sp>
        <p:nvSpPr>
          <p:cNvPr id="17" name="Shape 15"/>
          <p:cNvSpPr/>
          <p:nvPr/>
        </p:nvSpPr>
        <p:spPr>
          <a:xfrm>
            <a:off x="9429750" y="309563"/>
            <a:ext cx="66675" cy="66675"/>
          </a:xfrm>
          <a:prstGeom prst="ellipse">
            <a:avLst/>
          </a:prstGeom>
          <a:solidFill>
            <a:srgbClr val="EFE9DC"/>
          </a:solidFill>
          <a:ln w="14288">
            <a:solidFill>
              <a:srgbClr val="C9BFA8"/>
            </a:solidFill>
            <a:prstDash val="solid"/>
          </a:ln>
        </p:spPr>
      </p:sp>
      <p:sp>
        <p:nvSpPr>
          <p:cNvPr id="18" name="Shape 16"/>
          <p:cNvSpPr/>
          <p:nvPr/>
        </p:nvSpPr>
        <p:spPr>
          <a:xfrm>
            <a:off x="9853613" y="309563"/>
            <a:ext cx="66675" cy="66675"/>
          </a:xfrm>
          <a:prstGeom prst="ellipse">
            <a:avLst/>
          </a:prstGeom>
          <a:solidFill>
            <a:srgbClr val="EFE9DC"/>
          </a:solidFill>
          <a:ln w="14288">
            <a:solidFill>
              <a:srgbClr val="C9BFA8"/>
            </a:solidFill>
            <a:prstDash val="solid"/>
          </a:ln>
        </p:spPr>
      </p:sp>
      <p:sp>
        <p:nvSpPr>
          <p:cNvPr id="19" name="Shape 17"/>
          <p:cNvSpPr/>
          <p:nvPr/>
        </p:nvSpPr>
        <p:spPr>
          <a:xfrm>
            <a:off x="10277475" y="309563"/>
            <a:ext cx="66675" cy="66675"/>
          </a:xfrm>
          <a:prstGeom prst="ellipse">
            <a:avLst/>
          </a:prstGeom>
          <a:solidFill>
            <a:srgbClr val="EFE9DC"/>
          </a:solidFill>
          <a:ln w="14288">
            <a:solidFill>
              <a:srgbClr val="C9BFA8"/>
            </a:solidFill>
            <a:prstDash val="solid"/>
          </a:ln>
        </p:spPr>
      </p:sp>
      <p:sp>
        <p:nvSpPr>
          <p:cNvPr id="20" name="Shape 18"/>
          <p:cNvSpPr/>
          <p:nvPr/>
        </p:nvSpPr>
        <p:spPr>
          <a:xfrm>
            <a:off x="10701338" y="309563"/>
            <a:ext cx="66675" cy="66675"/>
          </a:xfrm>
          <a:prstGeom prst="ellipse">
            <a:avLst/>
          </a:prstGeom>
          <a:solidFill>
            <a:srgbClr val="EFE9DC"/>
          </a:solidFill>
          <a:ln w="14288">
            <a:solidFill>
              <a:srgbClr val="C9BFA8"/>
            </a:solidFill>
            <a:prstDash val="solid"/>
          </a:ln>
        </p:spPr>
      </p:sp>
      <p:sp>
        <p:nvSpPr>
          <p:cNvPr id="21" name="Shape 19"/>
          <p:cNvSpPr/>
          <p:nvPr/>
        </p:nvSpPr>
        <p:spPr>
          <a:xfrm>
            <a:off x="11125200" y="309563"/>
            <a:ext cx="66675" cy="66675"/>
          </a:xfrm>
          <a:prstGeom prst="ellipse">
            <a:avLst/>
          </a:prstGeom>
          <a:solidFill>
            <a:srgbClr val="EFE9DC"/>
          </a:solidFill>
          <a:ln w="14288">
            <a:solidFill>
              <a:srgbClr val="C9BFA8"/>
            </a:solidFill>
            <a:prstDash val="solid"/>
          </a:ln>
        </p:spPr>
      </p:sp>
      <p:sp>
        <p:nvSpPr>
          <p:cNvPr id="22" name="Shape 20"/>
          <p:cNvSpPr/>
          <p:nvPr/>
        </p:nvSpPr>
        <p:spPr>
          <a:xfrm>
            <a:off x="11534775" y="295275"/>
            <a:ext cx="95250" cy="95250"/>
          </a:xfrm>
          <a:prstGeom prst="ellipse">
            <a:avLst/>
          </a:prstGeom>
          <a:solidFill>
            <a:srgbClr val="4D5D39"/>
          </a:solidFill>
          <a:ln w="14288">
            <a:solidFill>
              <a:srgbClr val="4D5D39"/>
            </a:solidFill>
            <a:prstDash val="solid"/>
          </a:ln>
        </p:spPr>
      </p:sp>
      <p:sp>
        <p:nvSpPr>
          <p:cNvPr id="23" name="Text 21"/>
          <p:cNvSpPr/>
          <p:nvPr/>
        </p:nvSpPr>
        <p:spPr>
          <a:xfrm>
            <a:off x="10972800" y="148870"/>
            <a:ext cx="1219200" cy="125730"/>
          </a:xfrm>
          <a:prstGeom prst="rect">
            <a:avLst/>
          </a:prstGeom>
          <a:noFill/>
          <a:ln/>
        </p:spPr>
        <p:txBody>
          <a:bodyPr wrap="none" lIns="0" tIns="0" rIns="0" bIns="0" rtlCol="0" anchor="t"/>
          <a:lstStyle/>
          <a:p>
            <a:pPr algn="ctr" indent="0" marL="0">
              <a:buNone/>
            </a:pPr>
            <a:r>
              <a:rPr lang="en-US" sz="825" b="1" dirty="0">
                <a:solidFill>
                  <a:srgbClr val="4D5D39"/>
                </a:solidFill>
                <a:latin typeface="Consolas" pitchFamily="34" charset="0"/>
                <a:ea typeface="Microsoft YaHei" pitchFamily="34" charset="-122"/>
                <a:cs typeface="Consolas" pitchFamily="34" charset="-120"/>
              </a:rPr>
              <a:t>2034</a:t>
            </a:r>
            <a:endParaRPr lang="en-US" sz="825" dirty="0">
              <a:latin typeface="Consolas" pitchFamily="34" charset="0"/>
              <a:ea typeface="Microsoft YaHei" pitchFamily="34" charset="-122"/>
              <a:cs typeface="Consolas" pitchFamily="34" charset="-120"/>
            </a:endParaRPr>
          </a:p>
        </p:txBody>
      </p:sp>
      <p:sp>
        <p:nvSpPr>
          <p:cNvPr id="24" name="Text 22"/>
          <p:cNvSpPr/>
          <p:nvPr/>
        </p:nvSpPr>
        <p:spPr>
          <a:xfrm>
            <a:off x="609600" y="1106221"/>
            <a:ext cx="11582400" cy="342900"/>
          </a:xfrm>
          <a:prstGeom prst="rect">
            <a:avLst/>
          </a:prstGeom>
          <a:noFill/>
          <a:ln/>
        </p:spPr>
        <p:txBody>
          <a:bodyPr wrap="none" lIns="0" tIns="0" rIns="0" bIns="0" rtlCol="0" anchor="t"/>
          <a:lstStyle/>
          <a:p>
            <a:pPr algn="l" indent="0" marL="0">
              <a:buNone/>
            </a:pPr>
            <a:r>
              <a:rPr lang="en-US" sz="2250" b="1" dirty="0">
                <a:solidFill>
                  <a:srgbClr val="2B2A22"/>
                </a:solidFill>
                <a:latin typeface="Microsoft YaHei" pitchFamily="34" charset="0"/>
                <a:ea typeface="Microsoft YaHei" pitchFamily="34" charset="-122"/>
                <a:cs typeface="Microsoft YaHei" pitchFamily="34" charset="-120"/>
              </a:rPr>
              <a:t>Three rules still moving, from 2027 to 2038</a:t>
            </a:r>
            <a:endParaRPr lang="en-US" sz="2250" dirty="0">
              <a:latin typeface="Microsoft YaHei" pitchFamily="34" charset="0"/>
              <a:ea typeface="Microsoft YaHei" pitchFamily="34" charset="-122"/>
              <a:cs typeface="Microsoft YaHei" pitchFamily="34" charset="-120"/>
            </a:endParaRPr>
          </a:p>
        </p:txBody>
      </p:sp>
      <p:sp>
        <p:nvSpPr>
          <p:cNvPr id="25" name="Shape 23"/>
          <p:cNvSpPr/>
          <p:nvPr/>
        </p:nvSpPr>
        <p:spPr>
          <a:xfrm>
            <a:off x="609600" y="1581150"/>
            <a:ext cx="10972800" cy="9525"/>
          </a:xfrm>
          <a:prstGeom prst="rect">
            <a:avLst/>
          </a:prstGeom>
          <a:solidFill>
            <a:srgbClr val="D8D0BC"/>
          </a:solidFill>
          <a:ln/>
        </p:spPr>
      </p:sp>
      <p:sp>
        <p:nvSpPr>
          <p:cNvPr id="26" name="Shape 24"/>
          <p:cNvSpPr/>
          <p:nvPr/>
        </p:nvSpPr>
        <p:spPr>
          <a:xfrm>
            <a:off x="952500" y="2971800"/>
            <a:ext cx="6858000" cy="95250"/>
          </a:xfrm>
          <a:prstGeom prst="roundRect">
            <a:avLst>
              <a:gd name="adj" fmla="val 30000"/>
            </a:avLst>
          </a:prstGeom>
          <a:solidFill>
            <a:srgbClr val="E0DFD0"/>
          </a:solidFill>
          <a:ln/>
        </p:spPr>
      </p:sp>
      <p:sp>
        <p:nvSpPr>
          <p:cNvPr id="27" name="Text 25"/>
          <p:cNvSpPr/>
          <p:nvPr/>
        </p:nvSpPr>
        <p:spPr>
          <a:xfrm>
            <a:off x="1009650" y="2804689"/>
            <a:ext cx="11182350" cy="137160"/>
          </a:xfrm>
          <a:prstGeom prst="rect">
            <a:avLst/>
          </a:prstGeom>
          <a:noFill/>
          <a:ln/>
        </p:spPr>
        <p:txBody>
          <a:bodyPr wrap="none" lIns="0" tIns="0" rIns="0" bIns="0" rtlCol="0" anchor="t"/>
          <a:lstStyle/>
          <a:p>
            <a:pPr algn="l" indent="0" marL="0">
              <a:buNone/>
            </a:pPr>
            <a:r>
              <a:rPr lang="en-US" sz="900" b="1" dirty="0">
                <a:solidFill>
                  <a:srgbClr val="4D5D39"/>
                </a:solidFill>
                <a:latin typeface="Microsoft YaHei" pitchFamily="34" charset="0"/>
                <a:ea typeface="Microsoft YaHei" pitchFamily="34" charset="-122"/>
                <a:cs typeface="Microsoft YaHei" pitchFamily="34" charset="-120"/>
              </a:rPr>
              <a:t>Current law: free allocation ends in 2034</a:t>
            </a:r>
            <a:endParaRPr lang="en-US" sz="900" dirty="0">
              <a:latin typeface="Microsoft YaHei" pitchFamily="34" charset="0"/>
              <a:ea typeface="Microsoft YaHei" pitchFamily="34" charset="-122"/>
              <a:cs typeface="Microsoft YaHei" pitchFamily="34" charset="-120"/>
            </a:endParaRPr>
          </a:p>
        </p:txBody>
      </p:sp>
      <p:sp>
        <p:nvSpPr>
          <p:cNvPr id="28" name="Shape 26"/>
          <p:cNvSpPr/>
          <p:nvPr/>
        </p:nvSpPr>
        <p:spPr>
          <a:xfrm>
            <a:off x="7815263" y="2976563"/>
            <a:ext cx="3419475" cy="85725"/>
          </a:xfrm>
          <a:prstGeom prst="roundRect">
            <a:avLst>
              <a:gd name="adj" fmla="val 33333"/>
            </a:avLst>
          </a:prstGeom>
          <a:noFill/>
          <a:ln w="9525">
            <a:solidFill>
              <a:srgbClr val="B25E38"/>
            </a:solidFill>
            <a:prstDash val="solid"/>
          </a:ln>
        </p:spPr>
      </p:sp>
      <p:sp>
        <p:nvSpPr>
          <p:cNvPr id="29" name="Text 27"/>
          <p:cNvSpPr/>
          <p:nvPr/>
        </p:nvSpPr>
        <p:spPr>
          <a:xfrm>
            <a:off x="7867650" y="2804689"/>
            <a:ext cx="4324350" cy="137160"/>
          </a:xfrm>
          <a:prstGeom prst="rect">
            <a:avLst/>
          </a:prstGeom>
          <a:noFill/>
          <a:ln/>
        </p:spPr>
        <p:txBody>
          <a:bodyPr wrap="none" lIns="0" tIns="0" rIns="0" bIns="0" rtlCol="0" anchor="t"/>
          <a:lstStyle/>
          <a:p>
            <a:pPr algn="l" indent="0" marL="0">
              <a:buNone/>
            </a:pPr>
            <a:r>
              <a:rPr lang="en-US" sz="900" b="1" dirty="0">
                <a:solidFill>
                  <a:srgbClr val="995233"/>
                </a:solidFill>
                <a:latin typeface="Microsoft YaHei" pitchFamily="34" charset="0"/>
                <a:ea typeface="Microsoft YaHei" pitchFamily="34" charset="-122"/>
                <a:cs typeface="Microsoft YaHei" pitchFamily="34" charset="-120"/>
              </a:rPr>
              <a:t>Proposal: to 2038</a:t>
            </a:r>
            <a:endParaRPr lang="en-US" sz="900" dirty="0">
              <a:latin typeface="Microsoft YaHei" pitchFamily="34" charset="0"/>
              <a:ea typeface="Microsoft YaHei" pitchFamily="34" charset="-122"/>
              <a:cs typeface="Microsoft YaHei" pitchFamily="34" charset="-120"/>
            </a:endParaRPr>
          </a:p>
        </p:txBody>
      </p:sp>
      <p:sp>
        <p:nvSpPr>
          <p:cNvPr id="30" name="Shape 28"/>
          <p:cNvSpPr/>
          <p:nvPr/>
        </p:nvSpPr>
        <p:spPr>
          <a:xfrm>
            <a:off x="952500" y="3143250"/>
            <a:ext cx="10287000" cy="0"/>
          </a:xfrm>
          <a:prstGeom prst="line">
            <a:avLst/>
          </a:prstGeom>
          <a:noFill/>
          <a:ln w="19050">
            <a:solidFill>
              <a:srgbClr val="2B2A22"/>
            </a:solidFill>
            <a:prstDash val="solid"/>
          </a:ln>
        </p:spPr>
      </p:sp>
      <p:sp>
        <p:nvSpPr>
          <p:cNvPr id="31" name="Shape 29"/>
          <p:cNvSpPr/>
          <p:nvPr/>
        </p:nvSpPr>
        <p:spPr>
          <a:xfrm>
            <a:off x="952500" y="3095625"/>
            <a:ext cx="0" cy="95250"/>
          </a:xfrm>
          <a:prstGeom prst="line">
            <a:avLst/>
          </a:prstGeom>
          <a:noFill/>
          <a:ln w="11430">
            <a:solidFill>
              <a:srgbClr val="2B2A22"/>
            </a:solidFill>
            <a:prstDash val="solid"/>
          </a:ln>
        </p:spPr>
      </p:sp>
      <p:sp>
        <p:nvSpPr>
          <p:cNvPr id="32" name="Text 30"/>
          <p:cNvSpPr/>
          <p:nvPr/>
        </p:nvSpPr>
        <p:spPr>
          <a:xfrm>
            <a:off x="0" y="3264090"/>
            <a:ext cx="1905000" cy="137160"/>
          </a:xfrm>
          <a:prstGeom prst="rect">
            <a:avLst/>
          </a:prstGeom>
          <a:noFill/>
          <a:ln/>
        </p:spPr>
        <p:txBody>
          <a:bodyPr wrap="none" lIns="0" tIns="0" rIns="0" bIns="0" rtlCol="0" anchor="t"/>
          <a:lstStyle/>
          <a:p>
            <a:pPr algn="ctr" indent="0" marL="0">
              <a:buNone/>
            </a:pPr>
            <a:r>
              <a:rPr lang="en-US" sz="900" dirty="0">
                <a:solidFill>
                  <a:srgbClr val="656155"/>
                </a:solidFill>
                <a:latin typeface="Consolas" pitchFamily="34" charset="0"/>
                <a:ea typeface="Microsoft YaHei" pitchFamily="34" charset="-122"/>
                <a:cs typeface="Consolas" pitchFamily="34" charset="-120"/>
              </a:rPr>
              <a:t>2026</a:t>
            </a:r>
            <a:endParaRPr lang="en-US" sz="900" dirty="0">
              <a:latin typeface="Consolas" pitchFamily="34" charset="0"/>
              <a:ea typeface="Microsoft YaHei" pitchFamily="34" charset="-122"/>
              <a:cs typeface="Consolas" pitchFamily="34" charset="-120"/>
            </a:endParaRPr>
          </a:p>
        </p:txBody>
      </p:sp>
      <p:sp>
        <p:nvSpPr>
          <p:cNvPr id="33" name="Shape 31"/>
          <p:cNvSpPr/>
          <p:nvPr/>
        </p:nvSpPr>
        <p:spPr>
          <a:xfrm>
            <a:off x="1809750" y="3095625"/>
            <a:ext cx="0" cy="95250"/>
          </a:xfrm>
          <a:prstGeom prst="line">
            <a:avLst/>
          </a:prstGeom>
          <a:noFill/>
          <a:ln w="11430">
            <a:solidFill>
              <a:srgbClr val="2B2A22"/>
            </a:solidFill>
            <a:prstDash val="solid"/>
          </a:ln>
        </p:spPr>
      </p:sp>
      <p:sp>
        <p:nvSpPr>
          <p:cNvPr id="34" name="Text 32"/>
          <p:cNvSpPr/>
          <p:nvPr/>
        </p:nvSpPr>
        <p:spPr>
          <a:xfrm>
            <a:off x="0" y="3264090"/>
            <a:ext cx="3619500" cy="137160"/>
          </a:xfrm>
          <a:prstGeom prst="rect">
            <a:avLst/>
          </a:prstGeom>
          <a:noFill/>
          <a:ln/>
        </p:spPr>
        <p:txBody>
          <a:bodyPr wrap="none" lIns="0" tIns="0" rIns="0" bIns="0" rtlCol="0" anchor="t"/>
          <a:lstStyle/>
          <a:p>
            <a:pPr algn="ctr" indent="0" marL="0">
              <a:buNone/>
            </a:pPr>
            <a:r>
              <a:rPr lang="en-US" sz="900" dirty="0">
                <a:solidFill>
                  <a:srgbClr val="656155"/>
                </a:solidFill>
                <a:latin typeface="Consolas" pitchFamily="34" charset="0"/>
                <a:ea typeface="Microsoft YaHei" pitchFamily="34" charset="-122"/>
                <a:cs typeface="Consolas" pitchFamily="34" charset="-120"/>
              </a:rPr>
              <a:t>2027</a:t>
            </a:r>
            <a:endParaRPr lang="en-US" sz="900" dirty="0">
              <a:latin typeface="Consolas" pitchFamily="34" charset="0"/>
              <a:ea typeface="Microsoft YaHei" pitchFamily="34" charset="-122"/>
              <a:cs typeface="Consolas" pitchFamily="34" charset="-120"/>
            </a:endParaRPr>
          </a:p>
        </p:txBody>
      </p:sp>
      <p:sp>
        <p:nvSpPr>
          <p:cNvPr id="35" name="Shape 33"/>
          <p:cNvSpPr/>
          <p:nvPr/>
        </p:nvSpPr>
        <p:spPr>
          <a:xfrm>
            <a:off x="2667000" y="3095625"/>
            <a:ext cx="0" cy="95250"/>
          </a:xfrm>
          <a:prstGeom prst="line">
            <a:avLst/>
          </a:prstGeom>
          <a:noFill/>
          <a:ln w="11430">
            <a:solidFill>
              <a:srgbClr val="2B2A22"/>
            </a:solidFill>
            <a:prstDash val="solid"/>
          </a:ln>
        </p:spPr>
      </p:sp>
      <p:sp>
        <p:nvSpPr>
          <p:cNvPr id="36" name="Text 34"/>
          <p:cNvSpPr/>
          <p:nvPr/>
        </p:nvSpPr>
        <p:spPr>
          <a:xfrm>
            <a:off x="0" y="3264090"/>
            <a:ext cx="5334000" cy="137160"/>
          </a:xfrm>
          <a:prstGeom prst="rect">
            <a:avLst/>
          </a:prstGeom>
          <a:noFill/>
          <a:ln/>
        </p:spPr>
        <p:txBody>
          <a:bodyPr wrap="none" lIns="0" tIns="0" rIns="0" bIns="0" rtlCol="0" anchor="t"/>
          <a:lstStyle/>
          <a:p>
            <a:pPr algn="ctr" indent="0" marL="0">
              <a:buNone/>
            </a:pPr>
            <a:r>
              <a:rPr lang="en-US" sz="900" dirty="0">
                <a:solidFill>
                  <a:srgbClr val="656155"/>
                </a:solidFill>
                <a:latin typeface="Consolas" pitchFamily="34" charset="0"/>
                <a:ea typeface="Microsoft YaHei" pitchFamily="34" charset="-122"/>
                <a:cs typeface="Consolas" pitchFamily="34" charset="-120"/>
              </a:rPr>
              <a:t>2028</a:t>
            </a:r>
            <a:endParaRPr lang="en-US" sz="900" dirty="0">
              <a:latin typeface="Consolas" pitchFamily="34" charset="0"/>
              <a:ea typeface="Microsoft YaHei" pitchFamily="34" charset="-122"/>
              <a:cs typeface="Consolas" pitchFamily="34" charset="-120"/>
            </a:endParaRPr>
          </a:p>
        </p:txBody>
      </p:sp>
      <p:sp>
        <p:nvSpPr>
          <p:cNvPr id="37" name="Shape 35"/>
          <p:cNvSpPr/>
          <p:nvPr/>
        </p:nvSpPr>
        <p:spPr>
          <a:xfrm>
            <a:off x="3524250" y="3095625"/>
            <a:ext cx="0" cy="95250"/>
          </a:xfrm>
          <a:prstGeom prst="line">
            <a:avLst/>
          </a:prstGeom>
          <a:noFill/>
          <a:ln w="11430">
            <a:solidFill>
              <a:srgbClr val="2B2A22"/>
            </a:solidFill>
            <a:prstDash val="solid"/>
          </a:ln>
        </p:spPr>
      </p:sp>
      <p:sp>
        <p:nvSpPr>
          <p:cNvPr id="38" name="Shape 36"/>
          <p:cNvSpPr/>
          <p:nvPr/>
        </p:nvSpPr>
        <p:spPr>
          <a:xfrm>
            <a:off x="4381500" y="3095625"/>
            <a:ext cx="0" cy="95250"/>
          </a:xfrm>
          <a:prstGeom prst="line">
            <a:avLst/>
          </a:prstGeom>
          <a:noFill/>
          <a:ln w="11430">
            <a:solidFill>
              <a:srgbClr val="2B2A22"/>
            </a:solidFill>
            <a:prstDash val="solid"/>
          </a:ln>
        </p:spPr>
      </p:sp>
      <p:sp>
        <p:nvSpPr>
          <p:cNvPr id="39" name="Text 37"/>
          <p:cNvSpPr/>
          <p:nvPr/>
        </p:nvSpPr>
        <p:spPr>
          <a:xfrm>
            <a:off x="0" y="3264090"/>
            <a:ext cx="8763000" cy="137160"/>
          </a:xfrm>
          <a:prstGeom prst="rect">
            <a:avLst/>
          </a:prstGeom>
          <a:noFill/>
          <a:ln/>
        </p:spPr>
        <p:txBody>
          <a:bodyPr wrap="none" lIns="0" tIns="0" rIns="0" bIns="0" rtlCol="0" anchor="t"/>
          <a:lstStyle/>
          <a:p>
            <a:pPr algn="ctr" indent="0" marL="0">
              <a:buNone/>
            </a:pPr>
            <a:r>
              <a:rPr lang="en-US" sz="900" dirty="0">
                <a:solidFill>
                  <a:srgbClr val="656155"/>
                </a:solidFill>
                <a:latin typeface="Consolas" pitchFamily="34" charset="0"/>
                <a:ea typeface="Microsoft YaHei" pitchFamily="34" charset="-122"/>
                <a:cs typeface="Consolas" pitchFamily="34" charset="-120"/>
              </a:rPr>
              <a:t>2030</a:t>
            </a:r>
            <a:endParaRPr lang="en-US" sz="900" dirty="0">
              <a:latin typeface="Consolas" pitchFamily="34" charset="0"/>
              <a:ea typeface="Microsoft YaHei" pitchFamily="34" charset="-122"/>
              <a:cs typeface="Consolas" pitchFamily="34" charset="-120"/>
            </a:endParaRPr>
          </a:p>
        </p:txBody>
      </p:sp>
      <p:sp>
        <p:nvSpPr>
          <p:cNvPr id="40" name="Shape 38"/>
          <p:cNvSpPr/>
          <p:nvPr/>
        </p:nvSpPr>
        <p:spPr>
          <a:xfrm>
            <a:off x="5238750" y="3095625"/>
            <a:ext cx="0" cy="95250"/>
          </a:xfrm>
          <a:prstGeom prst="line">
            <a:avLst/>
          </a:prstGeom>
          <a:noFill/>
          <a:ln w="11430">
            <a:solidFill>
              <a:srgbClr val="2B2A22"/>
            </a:solidFill>
            <a:prstDash val="solid"/>
          </a:ln>
        </p:spPr>
      </p:sp>
      <p:sp>
        <p:nvSpPr>
          <p:cNvPr id="41" name="Shape 39"/>
          <p:cNvSpPr/>
          <p:nvPr/>
        </p:nvSpPr>
        <p:spPr>
          <a:xfrm>
            <a:off x="6096000" y="3095625"/>
            <a:ext cx="0" cy="95250"/>
          </a:xfrm>
          <a:prstGeom prst="line">
            <a:avLst/>
          </a:prstGeom>
          <a:noFill/>
          <a:ln w="11430">
            <a:solidFill>
              <a:srgbClr val="2B2A22"/>
            </a:solidFill>
            <a:prstDash val="solid"/>
          </a:ln>
        </p:spPr>
      </p:sp>
      <p:sp>
        <p:nvSpPr>
          <p:cNvPr id="42" name="Shape 40"/>
          <p:cNvSpPr/>
          <p:nvPr/>
        </p:nvSpPr>
        <p:spPr>
          <a:xfrm>
            <a:off x="6953250" y="3095625"/>
            <a:ext cx="0" cy="95250"/>
          </a:xfrm>
          <a:prstGeom prst="line">
            <a:avLst/>
          </a:prstGeom>
          <a:noFill/>
          <a:ln w="11430">
            <a:solidFill>
              <a:srgbClr val="2B2A22"/>
            </a:solidFill>
            <a:prstDash val="solid"/>
          </a:ln>
        </p:spPr>
      </p:sp>
      <p:sp>
        <p:nvSpPr>
          <p:cNvPr id="43" name="Shape 41"/>
          <p:cNvSpPr/>
          <p:nvPr/>
        </p:nvSpPr>
        <p:spPr>
          <a:xfrm>
            <a:off x="7810500" y="3095625"/>
            <a:ext cx="0" cy="95250"/>
          </a:xfrm>
          <a:prstGeom prst="line">
            <a:avLst/>
          </a:prstGeom>
          <a:noFill/>
          <a:ln w="11430">
            <a:solidFill>
              <a:srgbClr val="2B2A22"/>
            </a:solidFill>
            <a:prstDash val="solid"/>
          </a:ln>
        </p:spPr>
      </p:sp>
      <p:sp>
        <p:nvSpPr>
          <p:cNvPr id="44" name="Text 42"/>
          <p:cNvSpPr/>
          <p:nvPr/>
        </p:nvSpPr>
        <p:spPr>
          <a:xfrm>
            <a:off x="3429000" y="3264090"/>
            <a:ext cx="8763000" cy="137160"/>
          </a:xfrm>
          <a:prstGeom prst="rect">
            <a:avLst/>
          </a:prstGeom>
          <a:noFill/>
          <a:ln/>
        </p:spPr>
        <p:txBody>
          <a:bodyPr wrap="none" lIns="0" tIns="0" rIns="0" bIns="0" rtlCol="0" anchor="t"/>
          <a:lstStyle/>
          <a:p>
            <a:pPr algn="ctr" indent="0" marL="0">
              <a:buNone/>
            </a:pPr>
            <a:r>
              <a:rPr lang="en-US" sz="900" dirty="0">
                <a:solidFill>
                  <a:srgbClr val="656155"/>
                </a:solidFill>
                <a:latin typeface="Consolas" pitchFamily="34" charset="0"/>
                <a:ea typeface="Microsoft YaHei" pitchFamily="34" charset="-122"/>
                <a:cs typeface="Consolas" pitchFamily="34" charset="-120"/>
              </a:rPr>
              <a:t>2034</a:t>
            </a:r>
            <a:endParaRPr lang="en-US" sz="900" dirty="0">
              <a:latin typeface="Consolas" pitchFamily="34" charset="0"/>
              <a:ea typeface="Microsoft YaHei" pitchFamily="34" charset="-122"/>
              <a:cs typeface="Consolas" pitchFamily="34" charset="-120"/>
            </a:endParaRPr>
          </a:p>
        </p:txBody>
      </p:sp>
      <p:sp>
        <p:nvSpPr>
          <p:cNvPr id="45" name="Shape 43"/>
          <p:cNvSpPr/>
          <p:nvPr/>
        </p:nvSpPr>
        <p:spPr>
          <a:xfrm>
            <a:off x="8667750" y="3095625"/>
            <a:ext cx="0" cy="95250"/>
          </a:xfrm>
          <a:prstGeom prst="line">
            <a:avLst/>
          </a:prstGeom>
          <a:noFill/>
          <a:ln w="11430">
            <a:solidFill>
              <a:srgbClr val="2B2A22"/>
            </a:solidFill>
            <a:prstDash val="solid"/>
          </a:ln>
        </p:spPr>
      </p:sp>
      <p:sp>
        <p:nvSpPr>
          <p:cNvPr id="46" name="Shape 44"/>
          <p:cNvSpPr/>
          <p:nvPr/>
        </p:nvSpPr>
        <p:spPr>
          <a:xfrm>
            <a:off x="9525000" y="3095625"/>
            <a:ext cx="0" cy="95250"/>
          </a:xfrm>
          <a:prstGeom prst="line">
            <a:avLst/>
          </a:prstGeom>
          <a:noFill/>
          <a:ln w="11430">
            <a:solidFill>
              <a:srgbClr val="2B2A22"/>
            </a:solidFill>
            <a:prstDash val="solid"/>
          </a:ln>
        </p:spPr>
      </p:sp>
      <p:sp>
        <p:nvSpPr>
          <p:cNvPr id="47" name="Shape 45"/>
          <p:cNvSpPr/>
          <p:nvPr/>
        </p:nvSpPr>
        <p:spPr>
          <a:xfrm>
            <a:off x="10382250" y="3095625"/>
            <a:ext cx="0" cy="95250"/>
          </a:xfrm>
          <a:prstGeom prst="line">
            <a:avLst/>
          </a:prstGeom>
          <a:noFill/>
          <a:ln w="11430">
            <a:solidFill>
              <a:srgbClr val="2B2A22"/>
            </a:solidFill>
            <a:prstDash val="solid"/>
          </a:ln>
        </p:spPr>
      </p:sp>
      <p:sp>
        <p:nvSpPr>
          <p:cNvPr id="48" name="Shape 46"/>
          <p:cNvSpPr/>
          <p:nvPr/>
        </p:nvSpPr>
        <p:spPr>
          <a:xfrm>
            <a:off x="11239500" y="3095625"/>
            <a:ext cx="0" cy="95250"/>
          </a:xfrm>
          <a:prstGeom prst="line">
            <a:avLst/>
          </a:prstGeom>
          <a:noFill/>
          <a:ln w="11430">
            <a:solidFill>
              <a:srgbClr val="2B2A22"/>
            </a:solidFill>
            <a:prstDash val="solid"/>
          </a:ln>
        </p:spPr>
      </p:sp>
      <p:sp>
        <p:nvSpPr>
          <p:cNvPr id="49" name="Text 47"/>
          <p:cNvSpPr/>
          <p:nvPr/>
        </p:nvSpPr>
        <p:spPr>
          <a:xfrm>
            <a:off x="10287000" y="3264090"/>
            <a:ext cx="1905000" cy="137160"/>
          </a:xfrm>
          <a:prstGeom prst="rect">
            <a:avLst/>
          </a:prstGeom>
          <a:noFill/>
          <a:ln/>
        </p:spPr>
        <p:txBody>
          <a:bodyPr wrap="none" lIns="0" tIns="0" rIns="0" bIns="0" rtlCol="0" anchor="t"/>
          <a:lstStyle/>
          <a:p>
            <a:pPr algn="ctr" indent="0" marL="0">
              <a:buNone/>
            </a:pPr>
            <a:r>
              <a:rPr lang="en-US" sz="900" dirty="0">
                <a:solidFill>
                  <a:srgbClr val="656155"/>
                </a:solidFill>
                <a:latin typeface="Consolas" pitchFamily="34" charset="0"/>
                <a:ea typeface="Microsoft YaHei" pitchFamily="34" charset="-122"/>
                <a:cs typeface="Consolas" pitchFamily="34" charset="-120"/>
              </a:rPr>
              <a:t>2038</a:t>
            </a:r>
            <a:endParaRPr lang="en-US" sz="900" dirty="0">
              <a:latin typeface="Consolas" pitchFamily="34" charset="0"/>
              <a:ea typeface="Microsoft YaHei" pitchFamily="34" charset="-122"/>
              <a:cs typeface="Consolas" pitchFamily="34" charset="-120"/>
            </a:endParaRPr>
          </a:p>
        </p:txBody>
      </p:sp>
      <p:sp>
        <p:nvSpPr>
          <p:cNvPr id="50" name="Shape 48"/>
          <p:cNvSpPr/>
          <p:nvPr/>
        </p:nvSpPr>
        <p:spPr>
          <a:xfrm>
            <a:off x="1809750" y="3429000"/>
            <a:ext cx="0" cy="266700"/>
          </a:xfrm>
          <a:prstGeom prst="line">
            <a:avLst/>
          </a:prstGeom>
          <a:noFill/>
          <a:ln w="11430">
            <a:solidFill>
              <a:srgbClr val="4D5D39"/>
            </a:solidFill>
            <a:prstDash val="dash"/>
          </a:ln>
        </p:spPr>
      </p:sp>
      <p:sp>
        <p:nvSpPr>
          <p:cNvPr id="51" name="Shape 49"/>
          <p:cNvSpPr/>
          <p:nvPr/>
        </p:nvSpPr>
        <p:spPr>
          <a:xfrm>
            <a:off x="1743075" y="3076575"/>
            <a:ext cx="133350" cy="133350"/>
          </a:xfrm>
          <a:prstGeom prst="ellipse">
            <a:avLst/>
          </a:prstGeom>
          <a:solidFill>
            <a:srgbClr val="4D5D39"/>
          </a:solidFill>
          <a:ln/>
        </p:spPr>
      </p:sp>
      <p:sp>
        <p:nvSpPr>
          <p:cNvPr id="52" name="Shape 50"/>
          <p:cNvSpPr/>
          <p:nvPr/>
        </p:nvSpPr>
        <p:spPr>
          <a:xfrm>
            <a:off x="614363" y="3738563"/>
            <a:ext cx="3495675" cy="1590675"/>
          </a:xfrm>
          <a:prstGeom prst="roundRect">
            <a:avLst>
              <a:gd name="adj" fmla="val 3593"/>
            </a:avLst>
          </a:prstGeom>
          <a:solidFill>
            <a:srgbClr val="F7F3E8"/>
          </a:solidFill>
          <a:ln w="9525">
            <a:solidFill>
              <a:srgbClr val="D8D0BC"/>
            </a:solidFill>
            <a:prstDash val="solid"/>
          </a:ln>
        </p:spPr>
      </p:sp>
      <p:sp>
        <p:nvSpPr>
          <p:cNvPr id="53" name="Shape 51"/>
          <p:cNvSpPr/>
          <p:nvPr/>
        </p:nvSpPr>
        <p:spPr>
          <a:xfrm>
            <a:off x="623888" y="3748087"/>
            <a:ext cx="3476625" cy="42863"/>
          </a:xfrm>
          <a:custGeom>
            <a:avLst/>
            <a:gdLst/>
            <a:ahLst/>
            <a:cxnLst/>
            <a:rect l="l" t="t" r="r" b="b"/>
            <a:pathLst>
              <a:path w="3476625" h="42863">
                <a:moveTo>
                  <a:pt x="0" y="42863"/>
                </a:moveTo>
                <a:arcTo hR="42863" wR="42863" stAng="10800000" swAng="5400000"/>
                <a:lnTo>
                  <a:pt x="3433763" y="0"/>
                </a:lnTo>
                <a:arcTo hR="42863" wR="42863" stAng="16200000" swAng="5400000"/>
              </a:path>
            </a:pathLst>
          </a:custGeom>
          <a:noFill/>
          <a:ln w="28575">
            <a:solidFill>
              <a:srgbClr val="4D5D39"/>
            </a:solidFill>
            <a:prstDash val="solid"/>
          </a:ln>
        </p:spPr>
      </p:sp>
      <p:sp>
        <p:nvSpPr>
          <p:cNvPr id="54" name="Shape 52"/>
          <p:cNvSpPr/>
          <p:nvPr/>
        </p:nvSpPr>
        <p:spPr>
          <a:xfrm>
            <a:off x="835025" y="3941762"/>
            <a:ext cx="139700" cy="174625"/>
          </a:xfrm>
          <a:custGeom>
            <a:avLst/>
            <a:gdLst/>
            <a:ahLst/>
            <a:cxnLst/>
            <a:rect l="l" t="t" r="r" b="b"/>
            <a:pathLst>
              <a:path w="139700" h="174625">
                <a:moveTo>
                  <a:pt x="17463" y="174625"/>
                </a:moveTo>
                <a:arcTo hR="17463" wR="17463" stAng="5400000" swAng="5400000"/>
                <a:lnTo>
                  <a:pt x="0" y="17463"/>
                </a:lnTo>
                <a:arcTo hR="17463" wR="17463" stAng="10800000" swAng="5400000"/>
                <a:lnTo>
                  <a:pt x="87313" y="0"/>
                </a:lnTo>
                <a:arcTo hR="20955" wR="20955" stAng="16194428" swAng="2711764"/>
                <a:lnTo>
                  <a:pt x="133518" y="37492"/>
                </a:lnTo>
                <a:arcTo hR="20955" wR="20955" stAng="18889766" swAng="2715819"/>
                <a:lnTo>
                  <a:pt x="139700" y="157163"/>
                </a:lnTo>
                <a:arcTo hR="17463" wR="17463" stAng="0" swAng="5400000"/>
                <a:close/>
              </a:path>
            </a:pathLst>
          </a:custGeom>
          <a:noFill/>
          <a:ln w="17463">
            <a:solidFill>
              <a:srgbClr val="4D5D39"/>
            </a:solidFill>
            <a:prstDash val="solid"/>
          </a:ln>
        </p:spPr>
      </p:sp>
      <p:sp>
        <p:nvSpPr>
          <p:cNvPr id="55" name="Shape 53"/>
          <p:cNvSpPr/>
          <p:nvPr/>
        </p:nvSpPr>
        <p:spPr>
          <a:xfrm>
            <a:off x="922338" y="3941763"/>
            <a:ext cx="52388" cy="52388"/>
          </a:xfrm>
          <a:custGeom>
            <a:avLst/>
            <a:gdLst/>
            <a:ahLst/>
            <a:cxnLst/>
            <a:rect l="l" t="t" r="r" b="b"/>
            <a:pathLst>
              <a:path w="52388" h="52388">
                <a:moveTo>
                  <a:pt x="0" y="0"/>
                </a:moveTo>
                <a:lnTo>
                  <a:pt x="0" y="43656"/>
                </a:lnTo>
                <a:arcTo hR="8731" wR="8731" stAng="10800000" swAng="-5400000"/>
                <a:lnTo>
                  <a:pt x="52388" y="52388"/>
                </a:lnTo>
              </a:path>
            </a:pathLst>
          </a:custGeom>
          <a:noFill/>
          <a:ln w="17463">
            <a:solidFill>
              <a:srgbClr val="4D5D39"/>
            </a:solidFill>
            <a:prstDash val="solid"/>
          </a:ln>
        </p:spPr>
      </p:sp>
      <p:sp>
        <p:nvSpPr>
          <p:cNvPr id="56" name="Shape 54"/>
          <p:cNvSpPr/>
          <p:nvPr/>
        </p:nvSpPr>
        <p:spPr>
          <a:xfrm>
            <a:off x="869950" y="4002881"/>
            <a:ext cx="17463" cy="6548"/>
          </a:xfrm>
          <a:custGeom>
            <a:avLst/>
            <a:gdLst/>
            <a:ahLst/>
            <a:cxnLst/>
            <a:rect l="l" t="t" r="r" b="b"/>
            <a:pathLst>
              <a:path w="17463" h="6548">
                <a:moveTo>
                  <a:pt x="17463" y="0"/>
                </a:moveTo>
                <a:lnTo>
                  <a:pt x="0" y="0"/>
                </a:lnTo>
              </a:path>
            </a:pathLst>
          </a:custGeom>
          <a:noFill/>
          <a:ln w="17463">
            <a:solidFill>
              <a:srgbClr val="4D5D39"/>
            </a:solidFill>
            <a:prstDash val="solid"/>
          </a:ln>
        </p:spPr>
      </p:sp>
      <p:sp>
        <p:nvSpPr>
          <p:cNvPr id="57" name="Shape 55"/>
          <p:cNvSpPr/>
          <p:nvPr/>
        </p:nvSpPr>
        <p:spPr>
          <a:xfrm>
            <a:off x="869950" y="4037806"/>
            <a:ext cx="69850" cy="6548"/>
          </a:xfrm>
          <a:custGeom>
            <a:avLst/>
            <a:gdLst/>
            <a:ahLst/>
            <a:cxnLst/>
            <a:rect l="l" t="t" r="r" b="b"/>
            <a:pathLst>
              <a:path w="69850" h="6548">
                <a:moveTo>
                  <a:pt x="69850" y="0"/>
                </a:moveTo>
                <a:lnTo>
                  <a:pt x="0" y="0"/>
                </a:lnTo>
              </a:path>
            </a:pathLst>
          </a:custGeom>
          <a:noFill/>
          <a:ln w="17463">
            <a:solidFill>
              <a:srgbClr val="4D5D39"/>
            </a:solidFill>
            <a:prstDash val="solid"/>
          </a:ln>
        </p:spPr>
      </p:sp>
      <p:sp>
        <p:nvSpPr>
          <p:cNvPr id="58" name="Shape 56"/>
          <p:cNvSpPr/>
          <p:nvPr/>
        </p:nvSpPr>
        <p:spPr>
          <a:xfrm>
            <a:off x="869950" y="4072731"/>
            <a:ext cx="69850" cy="6548"/>
          </a:xfrm>
          <a:custGeom>
            <a:avLst/>
            <a:gdLst/>
            <a:ahLst/>
            <a:cxnLst/>
            <a:rect l="l" t="t" r="r" b="b"/>
            <a:pathLst>
              <a:path w="69850" h="6548">
                <a:moveTo>
                  <a:pt x="69850" y="0"/>
                </a:moveTo>
                <a:lnTo>
                  <a:pt x="0" y="0"/>
                </a:lnTo>
              </a:path>
            </a:pathLst>
          </a:custGeom>
          <a:noFill/>
          <a:ln w="17463">
            <a:solidFill>
              <a:srgbClr val="4D5D39"/>
            </a:solidFill>
            <a:prstDash val="solid"/>
          </a:ln>
        </p:spPr>
      </p:sp>
      <p:sp>
        <p:nvSpPr>
          <p:cNvPr id="59" name="Text 57"/>
          <p:cNvSpPr/>
          <p:nvPr/>
        </p:nvSpPr>
        <p:spPr>
          <a:xfrm>
            <a:off x="1104900" y="3899279"/>
            <a:ext cx="11087100" cy="274320"/>
          </a:xfrm>
          <a:prstGeom prst="rect">
            <a:avLst/>
          </a:prstGeom>
          <a:noFill/>
          <a:ln/>
        </p:spPr>
        <p:txBody>
          <a:bodyPr wrap="none" lIns="0" tIns="0" rIns="0" bIns="0" rtlCol="0" anchor="t"/>
          <a:lstStyle/>
          <a:p>
            <a:pPr algn="l" indent="0" marL="0">
              <a:buNone/>
            </a:pPr>
            <a:r>
              <a:rPr lang="en-US" sz="1800" b="1" dirty="0">
                <a:solidFill>
                  <a:srgbClr val="2B2A22"/>
                </a:solidFill>
                <a:latin typeface="Consolas" pitchFamily="34" charset="0"/>
                <a:ea typeface="Microsoft YaHei" pitchFamily="34" charset="-122"/>
                <a:cs typeface="Consolas" pitchFamily="34" charset="-120"/>
              </a:rPr>
              <a:t>2027</a:t>
            </a:r>
            <a:endParaRPr lang="en-US" sz="1800" dirty="0">
              <a:latin typeface="Consolas" pitchFamily="34" charset="0"/>
              <a:ea typeface="Microsoft YaHei" pitchFamily="34" charset="-122"/>
              <a:cs typeface="Consolas" pitchFamily="34" charset="-120"/>
            </a:endParaRPr>
          </a:p>
        </p:txBody>
      </p:sp>
      <p:sp>
        <p:nvSpPr>
          <p:cNvPr id="60" name="Shape 58"/>
          <p:cNvSpPr/>
          <p:nvPr/>
        </p:nvSpPr>
        <p:spPr>
          <a:xfrm>
            <a:off x="3509963" y="3929063"/>
            <a:ext cx="409575" cy="200025"/>
          </a:xfrm>
          <a:prstGeom prst="roundRect">
            <a:avLst>
              <a:gd name="adj" fmla="val 50000"/>
            </a:avLst>
          </a:prstGeom>
          <a:noFill/>
          <a:ln w="9525">
            <a:solidFill>
              <a:srgbClr val="4D5D39"/>
            </a:solidFill>
            <a:prstDash val="solid"/>
          </a:ln>
        </p:spPr>
      </p:sp>
      <p:sp>
        <p:nvSpPr>
          <p:cNvPr id="61" name="Text 59"/>
          <p:cNvSpPr/>
          <p:nvPr/>
        </p:nvSpPr>
        <p:spPr>
          <a:xfrm>
            <a:off x="0" y="3966739"/>
            <a:ext cx="7429500" cy="137160"/>
          </a:xfrm>
          <a:prstGeom prst="rect">
            <a:avLst/>
          </a:prstGeom>
          <a:noFill/>
          <a:ln/>
        </p:spPr>
        <p:txBody>
          <a:bodyPr wrap="none" lIns="0" tIns="0" rIns="0" bIns="0" rtlCol="0" anchor="t"/>
          <a:lstStyle/>
          <a:p>
            <a:pPr algn="ctr" indent="0" marL="0">
              <a:buNone/>
            </a:pPr>
            <a:r>
              <a:rPr lang="en-US" sz="900" b="1" dirty="0">
                <a:solidFill>
                  <a:srgbClr val="4D5D39"/>
                </a:solidFill>
                <a:latin typeface="Microsoft YaHei" pitchFamily="34" charset="0"/>
                <a:ea typeface="Microsoft YaHei" pitchFamily="34" charset="-122"/>
                <a:cs typeface="Microsoft YaHei" pitchFamily="34" charset="-120"/>
              </a:rPr>
              <a:t>Set</a:t>
            </a:r>
            <a:endParaRPr lang="en-US" sz="900" dirty="0">
              <a:latin typeface="Microsoft YaHei" pitchFamily="34" charset="0"/>
              <a:ea typeface="Microsoft YaHei" pitchFamily="34" charset="-122"/>
              <a:cs typeface="Microsoft YaHei" pitchFamily="34" charset="-120"/>
            </a:endParaRPr>
          </a:p>
        </p:txBody>
      </p:sp>
      <p:sp>
        <p:nvSpPr>
          <p:cNvPr id="62" name="Text 60"/>
          <p:cNvSpPr/>
          <p:nvPr/>
        </p:nvSpPr>
        <p:spPr>
          <a:xfrm>
            <a:off x="800100" y="4320971"/>
            <a:ext cx="11391900" cy="194310"/>
          </a:xfrm>
          <a:prstGeom prst="rect">
            <a:avLst/>
          </a:prstGeom>
          <a:noFill/>
          <a:ln/>
        </p:spPr>
        <p:txBody>
          <a:bodyPr wrap="none" lIns="0" tIns="0" rIns="0" bIns="0" rtlCol="0" anchor="t"/>
          <a:lstStyle/>
          <a:p>
            <a:pPr algn="l" indent="0" marL="0">
              <a:buNone/>
            </a:pPr>
            <a:r>
              <a:rPr lang="en-US" sz="1275" b="1" dirty="0">
                <a:solidFill>
                  <a:srgbClr val="2B2A22"/>
                </a:solidFill>
                <a:latin typeface="Microsoft YaHei" pitchFamily="34" charset="0"/>
                <a:ea typeface="Microsoft YaHei" pitchFamily="34" charset="-122"/>
                <a:cs typeface="Microsoft YaHei" pitchFamily="34" charset="-120"/>
              </a:rPr>
              <a:t>Defaults reviewed</a:t>
            </a:r>
            <a:endParaRPr lang="en-US" sz="1275" dirty="0">
              <a:latin typeface="Microsoft YaHei" pitchFamily="34" charset="0"/>
              <a:ea typeface="Microsoft YaHei" pitchFamily="34" charset="-122"/>
              <a:cs typeface="Microsoft YaHei" pitchFamily="34" charset="-120"/>
            </a:endParaRPr>
          </a:p>
        </p:txBody>
      </p:sp>
      <p:sp>
        <p:nvSpPr>
          <p:cNvPr id="63" name="Text 61"/>
          <p:cNvSpPr/>
          <p:nvPr/>
        </p:nvSpPr>
        <p:spPr>
          <a:xfrm>
            <a:off x="800100" y="4577062"/>
            <a:ext cx="11391900" cy="160020"/>
          </a:xfrm>
          <a:prstGeom prst="rect">
            <a:avLst/>
          </a:prstGeom>
          <a:noFill/>
          <a:ln/>
        </p:spPr>
        <p:txBody>
          <a:bodyPr wrap="none" lIns="0" tIns="0" rIns="0" bIns="0" rtlCol="0" anchor="t"/>
          <a:lstStyle/>
          <a:p>
            <a:pPr algn="l" indent="0" marL="0">
              <a:buNone/>
            </a:pPr>
            <a:r>
              <a:rPr lang="en-US" sz="1050" dirty="0">
                <a:solidFill>
                  <a:srgbClr val="656155"/>
                </a:solidFill>
                <a:latin typeface="Microsoft YaHei" pitchFamily="34" charset="0"/>
                <a:ea typeface="Microsoft YaHei" pitchFamily="34" charset="-122"/>
                <a:cs typeface="Microsoft YaHei" pitchFamily="34" charset="-120"/>
              </a:rPr>
              <a:t>Markup rises to 30% from 2028</a:t>
            </a:r>
            <a:endParaRPr lang="en-US" sz="1050" dirty="0">
              <a:latin typeface="Microsoft YaHei" pitchFamily="34" charset="0"/>
              <a:ea typeface="Microsoft YaHei" pitchFamily="34" charset="-122"/>
              <a:cs typeface="Microsoft YaHei" pitchFamily="34" charset="-120"/>
            </a:endParaRPr>
          </a:p>
        </p:txBody>
      </p:sp>
      <p:sp>
        <p:nvSpPr>
          <p:cNvPr id="64" name="Text 62"/>
          <p:cNvSpPr/>
          <p:nvPr/>
        </p:nvSpPr>
        <p:spPr>
          <a:xfrm>
            <a:off x="800100" y="5024014"/>
            <a:ext cx="11391900" cy="137160"/>
          </a:xfrm>
          <a:prstGeom prst="rect">
            <a:avLst/>
          </a:prstGeom>
          <a:noFill/>
          <a:ln/>
        </p:spPr>
        <p:txBody>
          <a:bodyPr wrap="none" lIns="0" tIns="0" rIns="0" bIns="0" rtlCol="0" anchor="t"/>
          <a:lstStyle/>
          <a:p>
            <a:pPr algn="l" indent="0" marL="0">
              <a:buNone/>
            </a:pPr>
            <a:r>
              <a:rPr lang="en-US" sz="900" dirty="0">
                <a:solidFill>
                  <a:srgbClr val="796B4A"/>
                </a:solidFill>
                <a:latin typeface="Microsoft YaHei" pitchFamily="34" charset="0"/>
                <a:ea typeface="Microsoft YaHei" pitchFamily="34" charset="-122"/>
                <a:cs typeface="Microsoft YaHei" pitchFamily="34" charset="-120"/>
              </a:rPr>
              <a:t>Implementing Reg. (EU) 2025/2621</a:t>
            </a:r>
            <a:endParaRPr lang="en-US" sz="900" dirty="0">
              <a:latin typeface="Microsoft YaHei" pitchFamily="34" charset="0"/>
              <a:ea typeface="Microsoft YaHei" pitchFamily="34" charset="-122"/>
              <a:cs typeface="Microsoft YaHei" pitchFamily="34" charset="-120"/>
            </a:endParaRPr>
          </a:p>
        </p:txBody>
      </p:sp>
      <p:sp>
        <p:nvSpPr>
          <p:cNvPr id="65" name="Shape 63"/>
          <p:cNvSpPr/>
          <p:nvPr/>
        </p:nvSpPr>
        <p:spPr>
          <a:xfrm>
            <a:off x="2667000" y="3429000"/>
            <a:ext cx="0" cy="266700"/>
          </a:xfrm>
          <a:prstGeom prst="line">
            <a:avLst/>
          </a:prstGeom>
          <a:noFill/>
          <a:ln w="11430">
            <a:solidFill>
              <a:srgbClr val="B25E38"/>
            </a:solidFill>
            <a:prstDash val="dash"/>
          </a:ln>
        </p:spPr>
      </p:sp>
      <p:sp>
        <p:nvSpPr>
          <p:cNvPr id="66" name="Shape 64"/>
          <p:cNvSpPr/>
          <p:nvPr/>
        </p:nvSpPr>
        <p:spPr>
          <a:xfrm>
            <a:off x="2600325" y="3076575"/>
            <a:ext cx="133350" cy="133350"/>
          </a:xfrm>
          <a:prstGeom prst="ellipse">
            <a:avLst/>
          </a:prstGeom>
          <a:solidFill>
            <a:srgbClr val="B25E38"/>
          </a:solidFill>
          <a:ln/>
        </p:spPr>
      </p:sp>
      <p:sp>
        <p:nvSpPr>
          <p:cNvPr id="67" name="Shape 65"/>
          <p:cNvSpPr/>
          <p:nvPr/>
        </p:nvSpPr>
        <p:spPr>
          <a:xfrm>
            <a:off x="4348163" y="3738563"/>
            <a:ext cx="3495675" cy="1590675"/>
          </a:xfrm>
          <a:prstGeom prst="roundRect">
            <a:avLst>
              <a:gd name="adj" fmla="val 3593"/>
            </a:avLst>
          </a:prstGeom>
          <a:solidFill>
            <a:srgbClr val="F7F3E8"/>
          </a:solidFill>
          <a:ln w="9525">
            <a:solidFill>
              <a:srgbClr val="D8D0BC"/>
            </a:solidFill>
            <a:prstDash val="solid"/>
          </a:ln>
        </p:spPr>
      </p:sp>
      <p:sp>
        <p:nvSpPr>
          <p:cNvPr id="68" name="Shape 66"/>
          <p:cNvSpPr/>
          <p:nvPr/>
        </p:nvSpPr>
        <p:spPr>
          <a:xfrm>
            <a:off x="4357688" y="3748087"/>
            <a:ext cx="3476625" cy="42863"/>
          </a:xfrm>
          <a:custGeom>
            <a:avLst/>
            <a:gdLst/>
            <a:ahLst/>
            <a:cxnLst/>
            <a:rect l="l" t="t" r="r" b="b"/>
            <a:pathLst>
              <a:path w="3476625" h="42863">
                <a:moveTo>
                  <a:pt x="0" y="42863"/>
                </a:moveTo>
                <a:arcTo hR="42863" wR="42863" stAng="10800000" swAng="5400000"/>
                <a:lnTo>
                  <a:pt x="3433763" y="0"/>
                </a:lnTo>
                <a:arcTo hR="42863" wR="42863" stAng="16200000" swAng="5400000"/>
              </a:path>
            </a:pathLst>
          </a:custGeom>
          <a:noFill/>
          <a:ln w="28575">
            <a:solidFill>
              <a:srgbClr val="B25E38"/>
            </a:solidFill>
            <a:prstDash val="solid"/>
          </a:ln>
        </p:spPr>
      </p:sp>
      <p:sp>
        <p:nvSpPr>
          <p:cNvPr id="69" name="Shape 67"/>
          <p:cNvSpPr/>
          <p:nvPr/>
        </p:nvSpPr>
        <p:spPr>
          <a:xfrm>
            <a:off x="4551393" y="3941759"/>
            <a:ext cx="174739" cy="87319"/>
          </a:xfrm>
          <a:custGeom>
            <a:avLst/>
            <a:gdLst/>
            <a:ahLst/>
            <a:cxnLst/>
            <a:rect l="l" t="t" r="r" b="b"/>
            <a:pathLst>
              <a:path w="174739" h="87319">
                <a:moveTo>
                  <a:pt x="94529" y="1575"/>
                </a:moveTo>
                <a:arcTo hR="17463" wR="17463" stAng="17671159" swAng="-2942318"/>
                <a:lnTo>
                  <a:pt x="5209" y="35627"/>
                </a:lnTo>
                <a:arcTo hR="8731" wR="8731" stAng="14772344" swAng="-7944687"/>
                <a:lnTo>
                  <a:pt x="80123" y="85744"/>
                </a:lnTo>
                <a:arcTo hR="17463" wR="17463" stAng="6871159" swAng="-2942318"/>
                <a:lnTo>
                  <a:pt x="169531" y="51692"/>
                </a:lnTo>
                <a:arcTo hR="8731" wR="8731" stAng="3972344" swAng="-7944687"/>
                <a:close/>
              </a:path>
            </a:pathLst>
          </a:custGeom>
          <a:noFill/>
          <a:ln w="17463">
            <a:solidFill>
              <a:srgbClr val="B25E38"/>
            </a:solidFill>
            <a:prstDash val="solid"/>
          </a:ln>
        </p:spPr>
      </p:sp>
      <p:sp>
        <p:nvSpPr>
          <p:cNvPr id="70" name="Shape 68"/>
          <p:cNvSpPr/>
          <p:nvPr/>
        </p:nvSpPr>
        <p:spPr>
          <a:xfrm>
            <a:off x="4551362" y="4029075"/>
            <a:ext cx="174625" cy="43640"/>
          </a:xfrm>
          <a:custGeom>
            <a:avLst/>
            <a:gdLst/>
            <a:ahLst/>
            <a:cxnLst/>
            <a:rect l="l" t="t" r="r" b="b"/>
            <a:pathLst>
              <a:path w="174625" h="43640">
                <a:moveTo>
                  <a:pt x="0" y="0"/>
                </a:moveTo>
                <a:arcTo hR="8731" wR="8731" stAng="10808507" swAng="-3918443"/>
                <a:lnTo>
                  <a:pt x="80153" y="42085"/>
                </a:lnTo>
                <a:arcTo hR="17463" wR="17463" stAng="6861719" swAng="-2923437"/>
                <a:lnTo>
                  <a:pt x="169474" y="8033"/>
                </a:lnTo>
                <a:arcTo hR="8731" wR="8731" stAng="3947828" swAng="-3974988"/>
              </a:path>
            </a:pathLst>
          </a:custGeom>
          <a:noFill/>
          <a:ln w="17463">
            <a:solidFill>
              <a:srgbClr val="B25E38"/>
            </a:solidFill>
            <a:prstDash val="solid"/>
          </a:ln>
        </p:spPr>
      </p:sp>
      <p:sp>
        <p:nvSpPr>
          <p:cNvPr id="71" name="Shape 69"/>
          <p:cNvSpPr/>
          <p:nvPr/>
        </p:nvSpPr>
        <p:spPr>
          <a:xfrm>
            <a:off x="4551362" y="4072731"/>
            <a:ext cx="174625" cy="43640"/>
          </a:xfrm>
          <a:custGeom>
            <a:avLst/>
            <a:gdLst/>
            <a:ahLst/>
            <a:cxnLst/>
            <a:rect l="l" t="t" r="r" b="b"/>
            <a:pathLst>
              <a:path w="174625" h="43640">
                <a:moveTo>
                  <a:pt x="0" y="0"/>
                </a:moveTo>
                <a:arcTo hR="8731" wR="8731" stAng="10808507" swAng="-3918443"/>
                <a:lnTo>
                  <a:pt x="80153" y="42085"/>
                </a:lnTo>
                <a:arcTo hR="17463" wR="17463" stAng="6861719" swAng="-2923437"/>
                <a:lnTo>
                  <a:pt x="169474" y="8033"/>
                </a:lnTo>
                <a:arcTo hR="8731" wR="8731" stAng="3947828" swAng="-3974988"/>
              </a:path>
            </a:pathLst>
          </a:custGeom>
          <a:noFill/>
          <a:ln w="17463">
            <a:solidFill>
              <a:srgbClr val="B25E38"/>
            </a:solidFill>
            <a:prstDash val="solid"/>
          </a:ln>
        </p:spPr>
      </p:sp>
      <p:sp>
        <p:nvSpPr>
          <p:cNvPr id="72" name="Text 70"/>
          <p:cNvSpPr/>
          <p:nvPr/>
        </p:nvSpPr>
        <p:spPr>
          <a:xfrm>
            <a:off x="4838700" y="3899279"/>
            <a:ext cx="7353300" cy="274320"/>
          </a:xfrm>
          <a:prstGeom prst="rect">
            <a:avLst/>
          </a:prstGeom>
          <a:noFill/>
          <a:ln/>
        </p:spPr>
        <p:txBody>
          <a:bodyPr wrap="none" lIns="0" tIns="0" rIns="0" bIns="0" rtlCol="0" anchor="t"/>
          <a:lstStyle/>
          <a:p>
            <a:pPr algn="l" indent="0" marL="0">
              <a:buNone/>
            </a:pPr>
            <a:r>
              <a:rPr lang="en-US" sz="1800" b="1" dirty="0">
                <a:solidFill>
                  <a:srgbClr val="2B2A22"/>
                </a:solidFill>
                <a:latin typeface="Consolas" pitchFamily="34" charset="0"/>
                <a:ea typeface="Microsoft YaHei" pitchFamily="34" charset="-122"/>
                <a:cs typeface="Consolas" pitchFamily="34" charset="-120"/>
              </a:rPr>
              <a:t>2028</a:t>
            </a:r>
            <a:endParaRPr lang="en-US" sz="1800" dirty="0">
              <a:latin typeface="Consolas" pitchFamily="34" charset="0"/>
              <a:ea typeface="Microsoft YaHei" pitchFamily="34" charset="-122"/>
              <a:cs typeface="Consolas" pitchFamily="34" charset="-120"/>
            </a:endParaRPr>
          </a:p>
        </p:txBody>
      </p:sp>
      <p:sp>
        <p:nvSpPr>
          <p:cNvPr id="73" name="Shape 71"/>
          <p:cNvSpPr/>
          <p:nvPr/>
        </p:nvSpPr>
        <p:spPr>
          <a:xfrm>
            <a:off x="6900863" y="3929063"/>
            <a:ext cx="752475" cy="200025"/>
          </a:xfrm>
          <a:prstGeom prst="roundRect">
            <a:avLst>
              <a:gd name="adj" fmla="val 50000"/>
            </a:avLst>
          </a:prstGeom>
          <a:noFill/>
          <a:ln w="9525">
            <a:solidFill>
              <a:srgbClr val="B25E38"/>
            </a:solidFill>
            <a:prstDash val="solid"/>
          </a:ln>
        </p:spPr>
      </p:sp>
      <p:sp>
        <p:nvSpPr>
          <p:cNvPr id="74" name="Text 72"/>
          <p:cNvSpPr/>
          <p:nvPr/>
        </p:nvSpPr>
        <p:spPr>
          <a:xfrm>
            <a:off x="2362200" y="3966739"/>
            <a:ext cx="9829800" cy="137160"/>
          </a:xfrm>
          <a:prstGeom prst="rect">
            <a:avLst/>
          </a:prstGeom>
          <a:noFill/>
          <a:ln/>
        </p:spPr>
        <p:txBody>
          <a:bodyPr wrap="none" lIns="0" tIns="0" rIns="0" bIns="0" rtlCol="0" anchor="t"/>
          <a:lstStyle/>
          <a:p>
            <a:pPr algn="ctr" indent="0" marL="0">
              <a:buNone/>
            </a:pPr>
            <a:r>
              <a:rPr lang="en-US" sz="900" b="1" dirty="0">
                <a:solidFill>
                  <a:srgbClr val="A55936"/>
                </a:solidFill>
                <a:latin typeface="Microsoft YaHei" pitchFamily="34" charset="0"/>
                <a:ea typeface="Microsoft YaHei" pitchFamily="34" charset="-122"/>
                <a:cs typeface="Microsoft YaHei" pitchFamily="34" charset="-120"/>
              </a:rPr>
              <a:t>In talks</a:t>
            </a:r>
            <a:endParaRPr lang="en-US" sz="900" dirty="0">
              <a:latin typeface="Microsoft YaHei" pitchFamily="34" charset="0"/>
              <a:ea typeface="Microsoft YaHei" pitchFamily="34" charset="-122"/>
              <a:cs typeface="Microsoft YaHei" pitchFamily="34" charset="-120"/>
            </a:endParaRPr>
          </a:p>
        </p:txBody>
      </p:sp>
      <p:sp>
        <p:nvSpPr>
          <p:cNvPr id="75" name="Text 73"/>
          <p:cNvSpPr/>
          <p:nvPr/>
        </p:nvSpPr>
        <p:spPr>
          <a:xfrm>
            <a:off x="4533900" y="4320971"/>
            <a:ext cx="7658100" cy="194310"/>
          </a:xfrm>
          <a:prstGeom prst="rect">
            <a:avLst/>
          </a:prstGeom>
          <a:noFill/>
          <a:ln/>
        </p:spPr>
        <p:txBody>
          <a:bodyPr wrap="none" lIns="0" tIns="0" rIns="0" bIns="0" rtlCol="0" anchor="t"/>
          <a:lstStyle/>
          <a:p>
            <a:pPr algn="l" indent="0" marL="0">
              <a:buNone/>
            </a:pPr>
            <a:r>
              <a:rPr lang="en-US" sz="1275" b="1" dirty="0">
                <a:solidFill>
                  <a:srgbClr val="2B2A22"/>
                </a:solidFill>
                <a:latin typeface="Microsoft YaHei" pitchFamily="34" charset="0"/>
                <a:ea typeface="Microsoft YaHei" pitchFamily="34" charset="-122"/>
                <a:cs typeface="Microsoft YaHei" pitchFamily="34" charset="-120"/>
              </a:rPr>
              <a:t>Downstream goods join</a:t>
            </a:r>
            <a:endParaRPr lang="en-US" sz="1275" dirty="0">
              <a:latin typeface="Microsoft YaHei" pitchFamily="34" charset="0"/>
              <a:ea typeface="Microsoft YaHei" pitchFamily="34" charset="-122"/>
              <a:cs typeface="Microsoft YaHei" pitchFamily="34" charset="-120"/>
            </a:endParaRPr>
          </a:p>
        </p:txBody>
      </p:sp>
      <p:sp>
        <p:nvSpPr>
          <p:cNvPr id="76" name="Text 74"/>
          <p:cNvSpPr/>
          <p:nvPr/>
        </p:nvSpPr>
        <p:spPr>
          <a:xfrm>
            <a:off x="4533900" y="4577062"/>
            <a:ext cx="7658100" cy="160020"/>
          </a:xfrm>
          <a:prstGeom prst="rect">
            <a:avLst/>
          </a:prstGeom>
          <a:noFill/>
          <a:ln/>
        </p:spPr>
        <p:txBody>
          <a:bodyPr wrap="none" lIns="0" tIns="0" rIns="0" bIns="0" rtlCol="0" anchor="t"/>
          <a:lstStyle/>
          <a:p>
            <a:pPr algn="l" indent="0" marL="0">
              <a:buNone/>
            </a:pPr>
            <a:r>
              <a:rPr lang="en-US" sz="1050" dirty="0">
                <a:solidFill>
                  <a:srgbClr val="656155"/>
                </a:solidFill>
                <a:latin typeface="Microsoft YaHei" pitchFamily="34" charset="0"/>
                <a:ea typeface="Microsoft YaHei" pitchFamily="34" charset="-122"/>
                <a:cs typeface="Microsoft YaHei" pitchFamily="34" charset="-120"/>
              </a:rPr>
              <a:t>More steel and aluminium goods</a:t>
            </a:r>
            <a:endParaRPr lang="en-US" sz="1050" dirty="0">
              <a:latin typeface="Microsoft YaHei" pitchFamily="34" charset="0"/>
              <a:ea typeface="Microsoft YaHei" pitchFamily="34" charset="-122"/>
              <a:cs typeface="Microsoft YaHei" pitchFamily="34" charset="-120"/>
            </a:endParaRPr>
          </a:p>
        </p:txBody>
      </p:sp>
      <p:sp>
        <p:nvSpPr>
          <p:cNvPr id="77" name="Text 75"/>
          <p:cNvSpPr/>
          <p:nvPr/>
        </p:nvSpPr>
        <p:spPr>
          <a:xfrm>
            <a:off x="4533900" y="5024014"/>
            <a:ext cx="7658100" cy="137160"/>
          </a:xfrm>
          <a:prstGeom prst="rect">
            <a:avLst/>
          </a:prstGeom>
          <a:noFill/>
          <a:ln/>
        </p:spPr>
        <p:txBody>
          <a:bodyPr wrap="none" lIns="0" tIns="0" rIns="0" bIns="0" rtlCol="0" anchor="t"/>
          <a:lstStyle/>
          <a:p>
            <a:pPr algn="l" indent="0" marL="0">
              <a:buNone/>
            </a:pPr>
            <a:r>
              <a:rPr lang="en-US" sz="900" dirty="0">
                <a:solidFill>
                  <a:srgbClr val="796B4A"/>
                </a:solidFill>
                <a:latin typeface="Microsoft YaHei" pitchFamily="34" charset="0"/>
                <a:ea typeface="Microsoft YaHei" pitchFamily="34" charset="-122"/>
                <a:cs typeface="Microsoft YaHei" pitchFamily="34" charset="-120"/>
              </a:rPr>
              <a:t>COM(2025) 989, in trilogue</a:t>
            </a:r>
            <a:endParaRPr lang="en-US" sz="900" dirty="0">
              <a:latin typeface="Microsoft YaHei" pitchFamily="34" charset="0"/>
              <a:ea typeface="Microsoft YaHei" pitchFamily="34" charset="-122"/>
              <a:cs typeface="Microsoft YaHei" pitchFamily="34" charset="-120"/>
            </a:endParaRPr>
          </a:p>
        </p:txBody>
      </p:sp>
      <p:sp>
        <p:nvSpPr>
          <p:cNvPr id="78" name="Shape 76"/>
          <p:cNvSpPr/>
          <p:nvPr/>
        </p:nvSpPr>
        <p:spPr>
          <a:xfrm>
            <a:off x="11239500" y="3429000"/>
            <a:ext cx="0" cy="266700"/>
          </a:xfrm>
          <a:prstGeom prst="line">
            <a:avLst/>
          </a:prstGeom>
          <a:noFill/>
          <a:ln w="11430">
            <a:solidFill>
              <a:srgbClr val="B25E38"/>
            </a:solidFill>
            <a:prstDash val="dash"/>
          </a:ln>
        </p:spPr>
      </p:sp>
      <p:sp>
        <p:nvSpPr>
          <p:cNvPr id="79" name="Shape 77"/>
          <p:cNvSpPr/>
          <p:nvPr/>
        </p:nvSpPr>
        <p:spPr>
          <a:xfrm>
            <a:off x="11172825" y="3076575"/>
            <a:ext cx="133350" cy="133350"/>
          </a:xfrm>
          <a:prstGeom prst="ellipse">
            <a:avLst/>
          </a:prstGeom>
          <a:solidFill>
            <a:srgbClr val="B25E38"/>
          </a:solidFill>
          <a:ln/>
        </p:spPr>
      </p:sp>
      <p:sp>
        <p:nvSpPr>
          <p:cNvPr id="80" name="Shape 78"/>
          <p:cNvSpPr/>
          <p:nvPr/>
        </p:nvSpPr>
        <p:spPr>
          <a:xfrm>
            <a:off x="8081962" y="3738563"/>
            <a:ext cx="3495675" cy="1590675"/>
          </a:xfrm>
          <a:prstGeom prst="roundRect">
            <a:avLst>
              <a:gd name="adj" fmla="val 3593"/>
            </a:avLst>
          </a:prstGeom>
          <a:solidFill>
            <a:srgbClr val="F7F3E8"/>
          </a:solidFill>
          <a:ln w="9525">
            <a:solidFill>
              <a:srgbClr val="D8D0BC"/>
            </a:solidFill>
            <a:prstDash val="solid"/>
          </a:ln>
        </p:spPr>
      </p:sp>
      <p:sp>
        <p:nvSpPr>
          <p:cNvPr id="81" name="Shape 79"/>
          <p:cNvSpPr/>
          <p:nvPr/>
        </p:nvSpPr>
        <p:spPr>
          <a:xfrm>
            <a:off x="8091488" y="3748087"/>
            <a:ext cx="3476625" cy="42863"/>
          </a:xfrm>
          <a:custGeom>
            <a:avLst/>
            <a:gdLst/>
            <a:ahLst/>
            <a:cxnLst/>
            <a:rect l="l" t="t" r="r" b="b"/>
            <a:pathLst>
              <a:path w="3476625" h="42863">
                <a:moveTo>
                  <a:pt x="0" y="42863"/>
                </a:moveTo>
                <a:arcTo hR="42863" wR="42863" stAng="10800000" swAng="5400000"/>
                <a:lnTo>
                  <a:pt x="3433763" y="0"/>
                </a:lnTo>
                <a:arcTo hR="42863" wR="42863" stAng="16200000" swAng="5400000"/>
              </a:path>
            </a:pathLst>
          </a:custGeom>
          <a:noFill/>
          <a:ln w="28575">
            <a:solidFill>
              <a:srgbClr val="B25E38"/>
            </a:solidFill>
            <a:prstDash val="solid"/>
          </a:ln>
        </p:spPr>
      </p:sp>
      <p:sp>
        <p:nvSpPr>
          <p:cNvPr id="82" name="Shape 80"/>
          <p:cNvSpPr/>
          <p:nvPr/>
        </p:nvSpPr>
        <p:spPr>
          <a:xfrm>
            <a:off x="8311356" y="4116388"/>
            <a:ext cx="122238" cy="6548"/>
          </a:xfrm>
          <a:custGeom>
            <a:avLst/>
            <a:gdLst/>
            <a:ahLst/>
            <a:cxnLst/>
            <a:rect l="l" t="t" r="r" b="b"/>
            <a:pathLst>
              <a:path w="122238" h="6548">
                <a:moveTo>
                  <a:pt x="0" y="0"/>
                </a:moveTo>
                <a:lnTo>
                  <a:pt x="122238" y="0"/>
                </a:lnTo>
              </a:path>
            </a:pathLst>
          </a:custGeom>
          <a:noFill/>
          <a:ln w="17463">
            <a:solidFill>
              <a:srgbClr val="B25E38"/>
            </a:solidFill>
            <a:prstDash val="solid"/>
          </a:ln>
        </p:spPr>
      </p:sp>
      <p:sp>
        <p:nvSpPr>
          <p:cNvPr id="83" name="Shape 81"/>
          <p:cNvSpPr/>
          <p:nvPr/>
        </p:nvSpPr>
        <p:spPr>
          <a:xfrm>
            <a:off x="8311356" y="3941763"/>
            <a:ext cx="122238" cy="6548"/>
          </a:xfrm>
          <a:custGeom>
            <a:avLst/>
            <a:gdLst/>
            <a:ahLst/>
            <a:cxnLst/>
            <a:rect l="l" t="t" r="r" b="b"/>
            <a:pathLst>
              <a:path w="122238" h="6548">
                <a:moveTo>
                  <a:pt x="0" y="0"/>
                </a:moveTo>
                <a:lnTo>
                  <a:pt x="122238" y="0"/>
                </a:lnTo>
              </a:path>
            </a:pathLst>
          </a:custGeom>
          <a:noFill/>
          <a:ln w="17463">
            <a:solidFill>
              <a:srgbClr val="B25E38"/>
            </a:solidFill>
            <a:prstDash val="solid"/>
          </a:ln>
        </p:spPr>
      </p:sp>
      <p:sp>
        <p:nvSpPr>
          <p:cNvPr id="84" name="Shape 82"/>
          <p:cNvSpPr/>
          <p:nvPr/>
        </p:nvSpPr>
        <p:spPr>
          <a:xfrm>
            <a:off x="8328819" y="4029075"/>
            <a:ext cx="87313" cy="87313"/>
          </a:xfrm>
          <a:custGeom>
            <a:avLst/>
            <a:gdLst/>
            <a:ahLst/>
            <a:cxnLst/>
            <a:rect l="l" t="t" r="r" b="b"/>
            <a:pathLst>
              <a:path w="87313" h="87313">
                <a:moveTo>
                  <a:pt x="87313" y="87313"/>
                </a:moveTo>
                <a:lnTo>
                  <a:pt x="87313" y="50886"/>
                </a:lnTo>
                <a:arcTo hR="17463" wR="17463" stAng="21599266" swAng="-2699785"/>
                <a:lnTo>
                  <a:pt x="43656" y="0"/>
                </a:lnTo>
                <a:lnTo>
                  <a:pt x="5117" y="38540"/>
                </a:lnTo>
                <a:arcTo hR="17463" wR="17463" stAng="13500519" swAng="-2699785"/>
                <a:lnTo>
                  <a:pt x="0" y="87313"/>
                </a:lnTo>
              </a:path>
            </a:pathLst>
          </a:custGeom>
          <a:noFill/>
          <a:ln w="17463">
            <a:solidFill>
              <a:srgbClr val="B25E38"/>
            </a:solidFill>
            <a:prstDash val="solid"/>
          </a:ln>
        </p:spPr>
      </p:sp>
      <p:sp>
        <p:nvSpPr>
          <p:cNvPr id="85" name="Shape 83"/>
          <p:cNvSpPr/>
          <p:nvPr/>
        </p:nvSpPr>
        <p:spPr>
          <a:xfrm>
            <a:off x="8328819" y="3941763"/>
            <a:ext cx="87313" cy="87313"/>
          </a:xfrm>
          <a:custGeom>
            <a:avLst/>
            <a:gdLst/>
            <a:ahLst/>
            <a:cxnLst/>
            <a:rect l="l" t="t" r="r" b="b"/>
            <a:pathLst>
              <a:path w="87313" h="87313">
                <a:moveTo>
                  <a:pt x="0" y="0"/>
                </a:moveTo>
                <a:lnTo>
                  <a:pt x="0" y="36427"/>
                </a:lnTo>
                <a:arcTo hR="17463" wR="17463" stAng="10799266" swAng="-2699785"/>
                <a:lnTo>
                  <a:pt x="43656" y="87313"/>
                </a:lnTo>
                <a:lnTo>
                  <a:pt x="82196" y="48773"/>
                </a:lnTo>
                <a:arcTo hR="17463" wR="17463" stAng="2700519" swAng="-2699785"/>
                <a:lnTo>
                  <a:pt x="87313" y="0"/>
                </a:lnTo>
              </a:path>
            </a:pathLst>
          </a:custGeom>
          <a:noFill/>
          <a:ln w="17463">
            <a:solidFill>
              <a:srgbClr val="B25E38"/>
            </a:solidFill>
            <a:prstDash val="solid"/>
          </a:ln>
        </p:spPr>
      </p:sp>
      <p:sp>
        <p:nvSpPr>
          <p:cNvPr id="86" name="Text 84"/>
          <p:cNvSpPr/>
          <p:nvPr/>
        </p:nvSpPr>
        <p:spPr>
          <a:xfrm>
            <a:off x="8572500" y="3899279"/>
            <a:ext cx="3619500" cy="274320"/>
          </a:xfrm>
          <a:prstGeom prst="rect">
            <a:avLst/>
          </a:prstGeom>
          <a:noFill/>
          <a:ln/>
        </p:spPr>
        <p:txBody>
          <a:bodyPr wrap="none" lIns="0" tIns="0" rIns="0" bIns="0" rtlCol="0" anchor="t"/>
          <a:lstStyle/>
          <a:p>
            <a:pPr algn="l" indent="0" marL="0">
              <a:buNone/>
            </a:pPr>
            <a:r>
              <a:rPr lang="en-US" sz="1800" b="1" dirty="0">
                <a:solidFill>
                  <a:srgbClr val="2B2A22"/>
                </a:solidFill>
                <a:latin typeface="Consolas" pitchFamily="34" charset="0"/>
                <a:ea typeface="Microsoft YaHei" pitchFamily="34" charset="-122"/>
                <a:cs typeface="Consolas" pitchFamily="34" charset="-120"/>
              </a:rPr>
              <a:t>2038</a:t>
            </a:r>
            <a:endParaRPr lang="en-US" sz="1800" dirty="0">
              <a:latin typeface="Consolas" pitchFamily="34" charset="0"/>
              <a:ea typeface="Microsoft YaHei" pitchFamily="34" charset="-122"/>
              <a:cs typeface="Consolas" pitchFamily="34" charset="-120"/>
            </a:endParaRPr>
          </a:p>
        </p:txBody>
      </p:sp>
      <p:sp>
        <p:nvSpPr>
          <p:cNvPr id="87" name="Shape 85"/>
          <p:cNvSpPr/>
          <p:nvPr/>
        </p:nvSpPr>
        <p:spPr>
          <a:xfrm>
            <a:off x="10634663" y="3929063"/>
            <a:ext cx="752475" cy="200025"/>
          </a:xfrm>
          <a:prstGeom prst="roundRect">
            <a:avLst>
              <a:gd name="adj" fmla="val 50000"/>
            </a:avLst>
          </a:prstGeom>
          <a:noFill/>
          <a:ln w="9525">
            <a:solidFill>
              <a:srgbClr val="B25E38"/>
            </a:solidFill>
            <a:prstDash val="solid"/>
          </a:ln>
        </p:spPr>
      </p:sp>
      <p:sp>
        <p:nvSpPr>
          <p:cNvPr id="88" name="Text 86"/>
          <p:cNvSpPr/>
          <p:nvPr/>
        </p:nvSpPr>
        <p:spPr>
          <a:xfrm>
            <a:off x="9829800" y="3966739"/>
            <a:ext cx="2362200" cy="137160"/>
          </a:xfrm>
          <a:prstGeom prst="rect">
            <a:avLst/>
          </a:prstGeom>
          <a:noFill/>
          <a:ln/>
        </p:spPr>
        <p:txBody>
          <a:bodyPr wrap="none" lIns="0" tIns="0" rIns="0" bIns="0" rtlCol="0" anchor="t"/>
          <a:lstStyle/>
          <a:p>
            <a:pPr algn="ctr" indent="0" marL="0">
              <a:buNone/>
            </a:pPr>
            <a:r>
              <a:rPr lang="en-US" sz="900" b="1" dirty="0">
                <a:solidFill>
                  <a:srgbClr val="A55936"/>
                </a:solidFill>
                <a:latin typeface="Microsoft YaHei" pitchFamily="34" charset="0"/>
                <a:ea typeface="Microsoft YaHei" pitchFamily="34" charset="-122"/>
                <a:cs typeface="Microsoft YaHei" pitchFamily="34" charset="-120"/>
              </a:rPr>
              <a:t>Proposal</a:t>
            </a:r>
            <a:endParaRPr lang="en-US" sz="900" dirty="0">
              <a:latin typeface="Microsoft YaHei" pitchFamily="34" charset="0"/>
              <a:ea typeface="Microsoft YaHei" pitchFamily="34" charset="-122"/>
              <a:cs typeface="Microsoft YaHei" pitchFamily="34" charset="-120"/>
            </a:endParaRPr>
          </a:p>
        </p:txBody>
      </p:sp>
      <p:sp>
        <p:nvSpPr>
          <p:cNvPr id="89" name="Text 87"/>
          <p:cNvSpPr/>
          <p:nvPr/>
        </p:nvSpPr>
        <p:spPr>
          <a:xfrm>
            <a:off x="8267700" y="4320971"/>
            <a:ext cx="3924300" cy="194310"/>
          </a:xfrm>
          <a:prstGeom prst="rect">
            <a:avLst/>
          </a:prstGeom>
          <a:noFill/>
          <a:ln/>
        </p:spPr>
        <p:txBody>
          <a:bodyPr wrap="none" lIns="0" tIns="0" rIns="0" bIns="0" rtlCol="0" anchor="t"/>
          <a:lstStyle/>
          <a:p>
            <a:pPr algn="l" indent="0" marL="0">
              <a:buNone/>
            </a:pPr>
            <a:r>
              <a:rPr lang="en-US" sz="1275" b="1" dirty="0">
                <a:solidFill>
                  <a:srgbClr val="2B2A22"/>
                </a:solidFill>
                <a:latin typeface="Microsoft YaHei" pitchFamily="34" charset="0"/>
                <a:ea typeface="Microsoft YaHei" pitchFamily="34" charset="-122"/>
                <a:cs typeface="Microsoft YaHei" pitchFamily="34" charset="-120"/>
              </a:rPr>
              <a:t>Free allocation ends later</a:t>
            </a:r>
            <a:endParaRPr lang="en-US" sz="1275" dirty="0">
              <a:latin typeface="Microsoft YaHei" pitchFamily="34" charset="0"/>
              <a:ea typeface="Microsoft YaHei" pitchFamily="34" charset="-122"/>
              <a:cs typeface="Microsoft YaHei" pitchFamily="34" charset="-120"/>
            </a:endParaRPr>
          </a:p>
        </p:txBody>
      </p:sp>
      <p:sp>
        <p:nvSpPr>
          <p:cNvPr id="90" name="Text 88"/>
          <p:cNvSpPr/>
          <p:nvPr/>
        </p:nvSpPr>
        <p:spPr>
          <a:xfrm>
            <a:off x="8267700" y="4577062"/>
            <a:ext cx="3924300" cy="160020"/>
          </a:xfrm>
          <a:prstGeom prst="rect">
            <a:avLst/>
          </a:prstGeom>
          <a:noFill/>
          <a:ln/>
        </p:spPr>
        <p:txBody>
          <a:bodyPr wrap="none" lIns="0" tIns="0" rIns="0" bIns="0" rtlCol="0" anchor="t"/>
          <a:lstStyle/>
          <a:p>
            <a:pPr algn="l" indent="0" marL="0">
              <a:buNone/>
            </a:pPr>
            <a:r>
              <a:rPr lang="en-US" sz="1050" dirty="0">
                <a:solidFill>
                  <a:srgbClr val="656155"/>
                </a:solidFill>
                <a:latin typeface="Microsoft YaHei" pitchFamily="34" charset="0"/>
                <a:ea typeface="Microsoft YaHei" pitchFamily="34" charset="-122"/>
                <a:cs typeface="Microsoft YaHei" pitchFamily="34" charset="-120"/>
              </a:rPr>
              <a:t>Coil about €297 in 2034 (proposal case)</a:t>
            </a:r>
            <a:endParaRPr lang="en-US" sz="1050" dirty="0">
              <a:latin typeface="Microsoft YaHei" pitchFamily="34" charset="0"/>
              <a:ea typeface="Microsoft YaHei" pitchFamily="34" charset="-122"/>
              <a:cs typeface="Microsoft YaHei" pitchFamily="34" charset="-120"/>
            </a:endParaRPr>
          </a:p>
        </p:txBody>
      </p:sp>
      <p:sp>
        <p:nvSpPr>
          <p:cNvPr id="91" name="Text 89"/>
          <p:cNvSpPr/>
          <p:nvPr/>
        </p:nvSpPr>
        <p:spPr>
          <a:xfrm>
            <a:off x="8267700" y="5024014"/>
            <a:ext cx="3924300" cy="137160"/>
          </a:xfrm>
          <a:prstGeom prst="rect">
            <a:avLst/>
          </a:prstGeom>
          <a:noFill/>
          <a:ln/>
        </p:spPr>
        <p:txBody>
          <a:bodyPr wrap="none" lIns="0" tIns="0" rIns="0" bIns="0" rtlCol="0" anchor="t"/>
          <a:lstStyle/>
          <a:p>
            <a:pPr algn="l" indent="0" marL="0">
              <a:buNone/>
            </a:pPr>
            <a:r>
              <a:rPr lang="en-US" sz="900" dirty="0">
                <a:solidFill>
                  <a:srgbClr val="796B4A"/>
                </a:solidFill>
                <a:latin typeface="Microsoft YaHei" pitchFamily="34" charset="0"/>
                <a:ea typeface="Microsoft YaHei" pitchFamily="34" charset="-122"/>
                <a:cs typeface="Microsoft YaHei" pitchFamily="34" charset="-120"/>
              </a:rPr>
              <a:t>COM(2026) 616 (2026-07-17)</a:t>
            </a:r>
            <a:endParaRPr lang="en-US" sz="900" dirty="0">
              <a:latin typeface="Microsoft YaHei" pitchFamily="34" charset="0"/>
              <a:ea typeface="Microsoft YaHei" pitchFamily="34" charset="-122"/>
              <a:cs typeface="Microsoft YaHei" pitchFamily="34" charset="-120"/>
            </a:endParaRPr>
          </a:p>
        </p:txBody>
      </p:sp>
      <p:sp>
        <p:nvSpPr>
          <p:cNvPr id="92" name="Text 90"/>
          <p:cNvSpPr/>
          <p:nvPr/>
        </p:nvSpPr>
        <p:spPr>
          <a:xfrm>
            <a:off x="609600" y="5558498"/>
            <a:ext cx="11582400" cy="171450"/>
          </a:xfrm>
          <a:prstGeom prst="rect">
            <a:avLst/>
          </a:prstGeom>
          <a:noFill/>
          <a:ln/>
        </p:spPr>
        <p:txBody>
          <a:bodyPr wrap="none" lIns="0" tIns="0" rIns="0" bIns="0" rtlCol="0" anchor="t"/>
          <a:lstStyle/>
          <a:p>
            <a:pPr algn="l" indent="0" marL="0">
              <a:buNone/>
            </a:pPr>
            <a:r>
              <a:rPr lang="en-US" sz="1125" dirty="0">
                <a:solidFill>
                  <a:srgbClr val="2B2A22"/>
                </a:solidFill>
                <a:latin typeface="Microsoft YaHei" pitchFamily="34" charset="0"/>
                <a:ea typeface="Microsoft YaHei" pitchFamily="34" charset="-122"/>
                <a:cs typeface="Microsoft YaHei" pitchFamily="34" charset="-120"/>
              </a:rPr>
              <a:t>Neither proposal is law yet, so our estimates follow current law. We review each quarter and return when they change.</a:t>
            </a:r>
            <a:endParaRPr lang="en-US" sz="1125" dirty="0">
              <a:latin typeface="Microsoft YaHei" pitchFamily="34" charset="0"/>
              <a:ea typeface="Microsoft YaHei" pitchFamily="34" charset="-122"/>
              <a:cs typeface="Microsoft YaHei" pitchFamily="34" charset="-120"/>
            </a:endParaRPr>
          </a:p>
        </p:txBody>
      </p:sp>
      <p:sp>
        <p:nvSpPr>
          <p:cNvPr id="93" name="Text 91"/>
          <p:cNvSpPr/>
          <p:nvPr/>
        </p:nvSpPr>
        <p:spPr>
          <a:xfrm>
            <a:off x="609600" y="6186064"/>
            <a:ext cx="11582400"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Source: European Parliament Legislative Observatory 2025/0419(COD), COM(2026) 616 (17 July 2026), Reg. 2025/2621</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FE9DC"/>
          </a:solidFill>
          <a:ln/>
        </p:spPr>
      </p:sp>
      <p:sp>
        <p:nvSpPr>
          <p:cNvPr id="3" name="Shape 1"/>
          <p:cNvSpPr/>
          <p:nvPr/>
        </p:nvSpPr>
        <p:spPr>
          <a:xfrm>
            <a:off x="695325" y="250031"/>
            <a:ext cx="57150" cy="128588"/>
          </a:xfrm>
          <a:custGeom>
            <a:avLst/>
            <a:gdLst/>
            <a:ahLst/>
            <a:cxnLst/>
            <a:rect l="l" t="t" r="r" b="b"/>
            <a:pathLst>
              <a:path w="57150" h="128588">
                <a:moveTo>
                  <a:pt x="14288" y="46692"/>
                </a:moveTo>
                <a:lnTo>
                  <a:pt x="14288" y="28575"/>
                </a:lnTo>
                <a:arcTo hR="28575" wR="28575" stAng="10800000" swAng="5400000"/>
                <a:lnTo>
                  <a:pt x="53578" y="0"/>
                </a:lnTo>
                <a:arcTo hR="3572" wR="3572" stAng="16200000" swAng="5400000"/>
                <a:lnTo>
                  <a:pt x="57150" y="14288"/>
                </a:lnTo>
                <a:arcTo hR="28575" wR="28575" stAng="0" swAng="5400000"/>
                <a:arcTo hR="28575" wR="28575" stAng="16200000" swAng="-5400000"/>
                <a:cubicBezTo>
                  <a:pt x="0" y="85725"/>
                  <a:pt x="7144" y="92869"/>
                  <a:pt x="7144" y="107156"/>
                </a:cubicBezTo>
                <a:arcTo hR="35719" wR="35719" stAng="0" swAng="2212194"/>
              </a:path>
            </a:pathLst>
          </a:custGeom>
          <a:noFill/>
          <a:ln w="14288">
            <a:solidFill>
              <a:srgbClr val="4D5D39"/>
            </a:solidFill>
            <a:prstDash val="solid"/>
          </a:ln>
        </p:spPr>
      </p:sp>
      <p:sp>
        <p:nvSpPr>
          <p:cNvPr id="4" name="Shape 2"/>
          <p:cNvSpPr/>
          <p:nvPr/>
        </p:nvSpPr>
        <p:spPr>
          <a:xfrm>
            <a:off x="638175" y="285750"/>
            <a:ext cx="57150" cy="42863"/>
          </a:xfrm>
          <a:custGeom>
            <a:avLst/>
            <a:gdLst/>
            <a:ahLst/>
            <a:cxnLst/>
            <a:rect l="l" t="t" r="r" b="b"/>
            <a:pathLst>
              <a:path w="57150" h="42863">
                <a:moveTo>
                  <a:pt x="0" y="7144"/>
                </a:moveTo>
                <a:arcTo hR="35719" wR="35719" stAng="13987806" swAng="7612194"/>
                <a:arcTo hR="35719" wR="35719" stAng="3187806" swAng="7612194"/>
              </a:path>
            </a:pathLst>
          </a:custGeom>
          <a:noFill/>
          <a:ln w="14288">
            <a:solidFill>
              <a:srgbClr val="4D5D39"/>
            </a:solidFill>
            <a:prstDash val="solid"/>
          </a:ln>
        </p:spPr>
      </p:sp>
      <p:sp>
        <p:nvSpPr>
          <p:cNvPr id="5" name="Shape 3"/>
          <p:cNvSpPr/>
          <p:nvPr/>
        </p:nvSpPr>
        <p:spPr>
          <a:xfrm>
            <a:off x="645319" y="378619"/>
            <a:ext cx="100013" cy="5358"/>
          </a:xfrm>
          <a:custGeom>
            <a:avLst/>
            <a:gdLst/>
            <a:ahLst/>
            <a:cxnLst/>
            <a:rect l="l" t="t" r="r" b="b"/>
            <a:pathLst>
              <a:path w="100013" h="5358">
                <a:moveTo>
                  <a:pt x="0" y="0"/>
                </a:moveTo>
                <a:lnTo>
                  <a:pt x="100013" y="0"/>
                </a:lnTo>
              </a:path>
            </a:pathLst>
          </a:custGeom>
          <a:noFill/>
          <a:ln w="14288">
            <a:solidFill>
              <a:srgbClr val="4D5D39"/>
            </a:solidFill>
            <a:prstDash val="solid"/>
          </a:ln>
        </p:spPr>
      </p:sp>
      <p:sp>
        <p:nvSpPr>
          <p:cNvPr id="6" name="Text 4"/>
          <p:cNvSpPr/>
          <p:nvPr/>
        </p:nvSpPr>
        <p:spPr>
          <a:xfrm>
            <a:off x="609600" y="6557539"/>
            <a:ext cx="11582400"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Sustainability Department</a:t>
            </a:r>
            <a:endParaRPr lang="en-US" sz="900" dirty="0">
              <a:latin typeface="Microsoft YaHei" pitchFamily="34" charset="0"/>
              <a:ea typeface="Microsoft YaHei" pitchFamily="34" charset="-122"/>
              <a:cs typeface="Microsoft YaHei" pitchFamily="34" charset="-120"/>
            </a:endParaRPr>
          </a:p>
        </p:txBody>
      </p:sp>
      <p:sp>
        <p:nvSpPr>
          <p:cNvPr id="7" name="pptwise-slidenum-s0015"/>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656155"/>
                </a:solidFill>
                <a:latin typeface="Microsoft YaHei" pitchFamily="34" charset="0"/>
                <a:ea typeface="Microsoft YaHei" pitchFamily="34" charset="-122"/>
                <a:cs typeface="Microsoft YaHei" pitchFamily="34" charset="-120"/>
              </a:rPr>
              <a:t>16</a:t>
            </a:fld>
            <a:endParaRPr lang="en-US" sz="900" dirty="0">
              <a:latin typeface="Microsoft YaHei" pitchFamily="34" charset="0"/>
              <a:ea typeface="Microsoft YaHei" pitchFamily="34" charset="-122"/>
              <a:cs typeface="Microsoft YaHei" pitchFamily="34" charset="-120"/>
            </a:endParaRPr>
          </a:p>
        </p:txBody>
      </p:sp>
      <p:sp>
        <p:nvSpPr>
          <p:cNvPr id="8" name="Text 6"/>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 17</a:t>
            </a:r>
            <a:endParaRPr lang="en-US" sz="900" dirty="0">
              <a:latin typeface="Microsoft YaHei" pitchFamily="34" charset="0"/>
              <a:ea typeface="Microsoft YaHei" pitchFamily="34" charset="-122"/>
              <a:cs typeface="Microsoft YaHei" pitchFamily="34" charset="-120"/>
            </a:endParaRPr>
          </a:p>
        </p:txBody>
      </p:sp>
      <p:sp>
        <p:nvSpPr>
          <p:cNvPr id="9" name="Text 7"/>
          <p:cNvSpPr/>
          <p:nvPr/>
        </p:nvSpPr>
        <p:spPr>
          <a:xfrm>
            <a:off x="857250" y="252350"/>
            <a:ext cx="11334750" cy="148590"/>
          </a:xfrm>
          <a:prstGeom prst="rect">
            <a:avLst/>
          </a:prstGeom>
          <a:noFill/>
          <a:ln/>
        </p:spPr>
        <p:txBody>
          <a:bodyPr wrap="none" lIns="0" tIns="0" rIns="0" bIns="0" rtlCol="0" anchor="t"/>
          <a:lstStyle/>
          <a:p>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R</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o</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a</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d</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m</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a</a:t>
            </a:r>
            <a:pPr algn="l" indent="0" marL="0">
              <a:buNone/>
            </a:pPr>
            <a:r>
              <a:rPr lang="en-US" sz="975" b="1" dirty="0">
                <a:solidFill>
                  <a:srgbClr val="4D5D39"/>
                </a:solidFill>
                <a:latin typeface="Microsoft YaHei" pitchFamily="34" charset="0"/>
                <a:ea typeface="Microsoft YaHei" pitchFamily="34" charset="-122"/>
                <a:cs typeface="Microsoft YaHei" pitchFamily="34" charset="-120"/>
              </a:rPr>
              <a:t>p</a:t>
            </a:r>
            <a:endParaRPr lang="en-US" sz="975" dirty="0">
              <a:latin typeface="Microsoft YaHei" pitchFamily="34" charset="0"/>
              <a:ea typeface="Microsoft YaHei" pitchFamily="34" charset="-122"/>
              <a:cs typeface="Microsoft YaHei" pitchFamily="34" charset="-120"/>
            </a:endParaRPr>
          </a:p>
        </p:txBody>
      </p:sp>
      <p:sp>
        <p:nvSpPr>
          <p:cNvPr id="10" name="Shape 8"/>
          <p:cNvSpPr/>
          <p:nvPr/>
        </p:nvSpPr>
        <p:spPr>
          <a:xfrm>
            <a:off x="8191500" y="342900"/>
            <a:ext cx="3390900" cy="0"/>
          </a:xfrm>
          <a:prstGeom prst="line">
            <a:avLst/>
          </a:prstGeom>
          <a:noFill/>
          <a:ln w="14288">
            <a:solidFill>
              <a:srgbClr val="D8D0BC"/>
            </a:solidFill>
            <a:prstDash val="solid"/>
          </a:ln>
        </p:spPr>
      </p:sp>
      <p:sp>
        <p:nvSpPr>
          <p:cNvPr id="11" name="Shape 9"/>
          <p:cNvSpPr/>
          <p:nvPr/>
        </p:nvSpPr>
        <p:spPr>
          <a:xfrm>
            <a:off x="8143875" y="295275"/>
            <a:ext cx="95250" cy="95250"/>
          </a:xfrm>
          <a:prstGeom prst="ellipse">
            <a:avLst/>
          </a:prstGeom>
          <a:solidFill>
            <a:srgbClr val="4D5D39"/>
          </a:solidFill>
          <a:ln w="14288">
            <a:solidFill>
              <a:srgbClr val="4D5D39"/>
            </a:solidFill>
            <a:prstDash val="solid"/>
          </a:ln>
        </p:spPr>
      </p:sp>
      <p:sp>
        <p:nvSpPr>
          <p:cNvPr id="12" name="Text 10"/>
          <p:cNvSpPr/>
          <p:nvPr/>
        </p:nvSpPr>
        <p:spPr>
          <a:xfrm>
            <a:off x="4191000" y="148870"/>
            <a:ext cx="8001000" cy="125730"/>
          </a:xfrm>
          <a:prstGeom prst="rect">
            <a:avLst/>
          </a:prstGeom>
          <a:noFill/>
          <a:ln/>
        </p:spPr>
        <p:txBody>
          <a:bodyPr wrap="none" lIns="0" tIns="0" rIns="0" bIns="0" rtlCol="0" anchor="t"/>
          <a:lstStyle/>
          <a:p>
            <a:pPr algn="ctr" indent="0" marL="0">
              <a:buNone/>
            </a:pPr>
            <a:r>
              <a:rPr lang="en-US" sz="825" b="1" dirty="0">
                <a:solidFill>
                  <a:srgbClr val="4D5D39"/>
                </a:solidFill>
                <a:latin typeface="Consolas" pitchFamily="34" charset="0"/>
                <a:ea typeface="Microsoft YaHei" pitchFamily="34" charset="-122"/>
                <a:cs typeface="Consolas" pitchFamily="34" charset="-120"/>
              </a:rPr>
              <a:t>2026</a:t>
            </a:r>
            <a:endParaRPr lang="en-US" sz="825" dirty="0">
              <a:latin typeface="Consolas" pitchFamily="34" charset="0"/>
              <a:ea typeface="Microsoft YaHei" pitchFamily="34" charset="-122"/>
              <a:cs typeface="Consolas" pitchFamily="34" charset="-120"/>
            </a:endParaRPr>
          </a:p>
        </p:txBody>
      </p:sp>
      <p:sp>
        <p:nvSpPr>
          <p:cNvPr id="13" name="Shape 11"/>
          <p:cNvSpPr/>
          <p:nvPr/>
        </p:nvSpPr>
        <p:spPr>
          <a:xfrm>
            <a:off x="8567738" y="295275"/>
            <a:ext cx="95250" cy="95250"/>
          </a:xfrm>
          <a:prstGeom prst="ellipse">
            <a:avLst/>
          </a:prstGeom>
          <a:solidFill>
            <a:srgbClr val="4D5D39"/>
          </a:solidFill>
          <a:ln w="14288">
            <a:solidFill>
              <a:srgbClr val="4D5D39"/>
            </a:solidFill>
            <a:prstDash val="solid"/>
          </a:ln>
        </p:spPr>
      </p:sp>
      <p:sp>
        <p:nvSpPr>
          <p:cNvPr id="14" name="Text 12"/>
          <p:cNvSpPr/>
          <p:nvPr/>
        </p:nvSpPr>
        <p:spPr>
          <a:xfrm>
            <a:off x="5038725" y="148870"/>
            <a:ext cx="7153275" cy="125730"/>
          </a:xfrm>
          <a:prstGeom prst="rect">
            <a:avLst/>
          </a:prstGeom>
          <a:noFill/>
          <a:ln/>
        </p:spPr>
        <p:txBody>
          <a:bodyPr wrap="none" lIns="0" tIns="0" rIns="0" bIns="0" rtlCol="0" anchor="t"/>
          <a:lstStyle/>
          <a:p>
            <a:pPr algn="ctr" indent="0" marL="0">
              <a:buNone/>
            </a:pPr>
            <a:r>
              <a:rPr lang="en-US" sz="825" b="1" dirty="0">
                <a:solidFill>
                  <a:srgbClr val="4D5D39"/>
                </a:solidFill>
                <a:latin typeface="Consolas" pitchFamily="34" charset="0"/>
                <a:ea typeface="Microsoft YaHei" pitchFamily="34" charset="-122"/>
                <a:cs typeface="Consolas" pitchFamily="34" charset="-120"/>
              </a:rPr>
              <a:t>2027</a:t>
            </a:r>
            <a:endParaRPr lang="en-US" sz="825" dirty="0">
              <a:latin typeface="Consolas" pitchFamily="34" charset="0"/>
              <a:ea typeface="Microsoft YaHei" pitchFamily="34" charset="-122"/>
              <a:cs typeface="Consolas" pitchFamily="34" charset="-120"/>
            </a:endParaRPr>
          </a:p>
        </p:txBody>
      </p:sp>
      <p:sp>
        <p:nvSpPr>
          <p:cNvPr id="15" name="Shape 13"/>
          <p:cNvSpPr/>
          <p:nvPr/>
        </p:nvSpPr>
        <p:spPr>
          <a:xfrm>
            <a:off x="8991600" y="295275"/>
            <a:ext cx="95250" cy="95250"/>
          </a:xfrm>
          <a:prstGeom prst="ellipse">
            <a:avLst/>
          </a:prstGeom>
          <a:solidFill>
            <a:srgbClr val="4D5D39"/>
          </a:solidFill>
          <a:ln w="14288">
            <a:solidFill>
              <a:srgbClr val="4D5D39"/>
            </a:solidFill>
            <a:prstDash val="solid"/>
          </a:ln>
        </p:spPr>
      </p:sp>
      <p:sp>
        <p:nvSpPr>
          <p:cNvPr id="16" name="Text 14"/>
          <p:cNvSpPr/>
          <p:nvPr/>
        </p:nvSpPr>
        <p:spPr>
          <a:xfrm>
            <a:off x="5886450" y="148870"/>
            <a:ext cx="6305550" cy="125730"/>
          </a:xfrm>
          <a:prstGeom prst="rect">
            <a:avLst/>
          </a:prstGeom>
          <a:noFill/>
          <a:ln/>
        </p:spPr>
        <p:txBody>
          <a:bodyPr wrap="none" lIns="0" tIns="0" rIns="0" bIns="0" rtlCol="0" anchor="t"/>
          <a:lstStyle/>
          <a:p>
            <a:pPr algn="ctr" indent="0" marL="0">
              <a:buNone/>
            </a:pPr>
            <a:r>
              <a:rPr lang="en-US" sz="825" b="1" dirty="0">
                <a:solidFill>
                  <a:srgbClr val="4D5D39"/>
                </a:solidFill>
                <a:latin typeface="Consolas" pitchFamily="34" charset="0"/>
                <a:ea typeface="Microsoft YaHei" pitchFamily="34" charset="-122"/>
                <a:cs typeface="Consolas" pitchFamily="34" charset="-120"/>
              </a:rPr>
              <a:t>2028</a:t>
            </a:r>
            <a:endParaRPr lang="en-US" sz="825" dirty="0">
              <a:latin typeface="Consolas" pitchFamily="34" charset="0"/>
              <a:ea typeface="Microsoft YaHei" pitchFamily="34" charset="-122"/>
              <a:cs typeface="Consolas" pitchFamily="34" charset="-120"/>
            </a:endParaRPr>
          </a:p>
        </p:txBody>
      </p:sp>
      <p:sp>
        <p:nvSpPr>
          <p:cNvPr id="17" name="Shape 15"/>
          <p:cNvSpPr/>
          <p:nvPr/>
        </p:nvSpPr>
        <p:spPr>
          <a:xfrm>
            <a:off x="9429750" y="309563"/>
            <a:ext cx="66675" cy="66675"/>
          </a:xfrm>
          <a:prstGeom prst="ellipse">
            <a:avLst/>
          </a:prstGeom>
          <a:solidFill>
            <a:srgbClr val="EFE9DC"/>
          </a:solidFill>
          <a:ln w="14288">
            <a:solidFill>
              <a:srgbClr val="C9BFA8"/>
            </a:solidFill>
            <a:prstDash val="solid"/>
          </a:ln>
        </p:spPr>
      </p:sp>
      <p:sp>
        <p:nvSpPr>
          <p:cNvPr id="18" name="Shape 16"/>
          <p:cNvSpPr/>
          <p:nvPr/>
        </p:nvSpPr>
        <p:spPr>
          <a:xfrm>
            <a:off x="9853613" y="309563"/>
            <a:ext cx="66675" cy="66675"/>
          </a:xfrm>
          <a:prstGeom prst="ellipse">
            <a:avLst/>
          </a:prstGeom>
          <a:solidFill>
            <a:srgbClr val="EFE9DC"/>
          </a:solidFill>
          <a:ln w="14288">
            <a:solidFill>
              <a:srgbClr val="C9BFA8"/>
            </a:solidFill>
            <a:prstDash val="solid"/>
          </a:ln>
        </p:spPr>
      </p:sp>
      <p:sp>
        <p:nvSpPr>
          <p:cNvPr id="19" name="Shape 17"/>
          <p:cNvSpPr/>
          <p:nvPr/>
        </p:nvSpPr>
        <p:spPr>
          <a:xfrm>
            <a:off x="10277475" y="309563"/>
            <a:ext cx="66675" cy="66675"/>
          </a:xfrm>
          <a:prstGeom prst="ellipse">
            <a:avLst/>
          </a:prstGeom>
          <a:solidFill>
            <a:srgbClr val="EFE9DC"/>
          </a:solidFill>
          <a:ln w="14288">
            <a:solidFill>
              <a:srgbClr val="C9BFA8"/>
            </a:solidFill>
            <a:prstDash val="solid"/>
          </a:ln>
        </p:spPr>
      </p:sp>
      <p:sp>
        <p:nvSpPr>
          <p:cNvPr id="20" name="Shape 18"/>
          <p:cNvSpPr/>
          <p:nvPr/>
        </p:nvSpPr>
        <p:spPr>
          <a:xfrm>
            <a:off x="10701338" y="309563"/>
            <a:ext cx="66675" cy="66675"/>
          </a:xfrm>
          <a:prstGeom prst="ellipse">
            <a:avLst/>
          </a:prstGeom>
          <a:solidFill>
            <a:srgbClr val="EFE9DC"/>
          </a:solidFill>
          <a:ln w="14288">
            <a:solidFill>
              <a:srgbClr val="C9BFA8"/>
            </a:solidFill>
            <a:prstDash val="solid"/>
          </a:ln>
        </p:spPr>
      </p:sp>
      <p:sp>
        <p:nvSpPr>
          <p:cNvPr id="21" name="Shape 19"/>
          <p:cNvSpPr/>
          <p:nvPr/>
        </p:nvSpPr>
        <p:spPr>
          <a:xfrm>
            <a:off x="11125200" y="309563"/>
            <a:ext cx="66675" cy="66675"/>
          </a:xfrm>
          <a:prstGeom prst="ellipse">
            <a:avLst/>
          </a:prstGeom>
          <a:solidFill>
            <a:srgbClr val="EFE9DC"/>
          </a:solidFill>
          <a:ln w="14288">
            <a:solidFill>
              <a:srgbClr val="C9BFA8"/>
            </a:solidFill>
            <a:prstDash val="solid"/>
          </a:ln>
        </p:spPr>
      </p:sp>
      <p:sp>
        <p:nvSpPr>
          <p:cNvPr id="22" name="Shape 20"/>
          <p:cNvSpPr/>
          <p:nvPr/>
        </p:nvSpPr>
        <p:spPr>
          <a:xfrm>
            <a:off x="11549063" y="309563"/>
            <a:ext cx="66675" cy="66675"/>
          </a:xfrm>
          <a:prstGeom prst="ellipse">
            <a:avLst/>
          </a:prstGeom>
          <a:solidFill>
            <a:srgbClr val="EFE9DC"/>
          </a:solidFill>
          <a:ln w="14288">
            <a:solidFill>
              <a:srgbClr val="C9BFA8"/>
            </a:solidFill>
            <a:prstDash val="solid"/>
          </a:ln>
        </p:spPr>
      </p:sp>
      <p:sp>
        <p:nvSpPr>
          <p:cNvPr id="23" name="Text 21"/>
          <p:cNvSpPr/>
          <p:nvPr/>
        </p:nvSpPr>
        <p:spPr>
          <a:xfrm>
            <a:off x="10972800" y="148870"/>
            <a:ext cx="1219200" cy="125730"/>
          </a:xfrm>
          <a:prstGeom prst="rect">
            <a:avLst/>
          </a:prstGeom>
          <a:noFill/>
          <a:ln/>
        </p:spPr>
        <p:txBody>
          <a:bodyPr wrap="none" lIns="0" tIns="0" rIns="0" bIns="0" rtlCol="0" anchor="t"/>
          <a:lstStyle/>
          <a:p>
            <a:pPr algn="ctr" indent="0" marL="0">
              <a:buNone/>
            </a:pPr>
            <a:r>
              <a:rPr lang="en-US" sz="825" dirty="0">
                <a:solidFill>
                  <a:srgbClr val="656155"/>
                </a:solidFill>
                <a:latin typeface="Consolas" pitchFamily="34" charset="0"/>
                <a:ea typeface="Microsoft YaHei" pitchFamily="34" charset="-122"/>
                <a:cs typeface="Consolas" pitchFamily="34" charset="-120"/>
              </a:rPr>
              <a:t>2034</a:t>
            </a:r>
            <a:endParaRPr lang="en-US" sz="825" dirty="0">
              <a:latin typeface="Consolas" pitchFamily="34" charset="0"/>
              <a:ea typeface="Microsoft YaHei" pitchFamily="34" charset="-122"/>
              <a:cs typeface="Consolas" pitchFamily="34" charset="-120"/>
            </a:endParaRPr>
          </a:p>
        </p:txBody>
      </p:sp>
      <p:sp>
        <p:nvSpPr>
          <p:cNvPr id="24" name="Text 22"/>
          <p:cNvSpPr/>
          <p:nvPr/>
        </p:nvSpPr>
        <p:spPr>
          <a:xfrm>
            <a:off x="609600" y="1106221"/>
            <a:ext cx="11582400" cy="342900"/>
          </a:xfrm>
          <a:prstGeom prst="rect">
            <a:avLst/>
          </a:prstGeom>
          <a:noFill/>
          <a:ln/>
        </p:spPr>
        <p:txBody>
          <a:bodyPr wrap="none" lIns="0" tIns="0" rIns="0" bIns="0" rtlCol="0" anchor="t"/>
          <a:lstStyle/>
          <a:p>
            <a:pPr algn="l" indent="0" marL="0">
              <a:buNone/>
            </a:pPr>
            <a:r>
              <a:rPr lang="en-US" sz="2250" b="1" dirty="0">
                <a:solidFill>
                  <a:srgbClr val="2B2A22"/>
                </a:solidFill>
                <a:latin typeface="Microsoft YaHei" pitchFamily="34" charset="0"/>
                <a:ea typeface="Microsoft YaHei" pitchFamily="34" charset="-122"/>
                <a:cs typeface="Microsoft YaHei" pitchFamily="34" charset="-120"/>
              </a:rPr>
              <a:t>Roadmap: verified 2026 data by 30 September 2027</a:t>
            </a:r>
            <a:endParaRPr lang="en-US" sz="2250" dirty="0">
              <a:latin typeface="Microsoft YaHei" pitchFamily="34" charset="0"/>
              <a:ea typeface="Microsoft YaHei" pitchFamily="34" charset="-122"/>
              <a:cs typeface="Microsoft YaHei" pitchFamily="34" charset="-120"/>
            </a:endParaRPr>
          </a:p>
        </p:txBody>
      </p:sp>
      <p:sp>
        <p:nvSpPr>
          <p:cNvPr id="25" name="Shape 23"/>
          <p:cNvSpPr/>
          <p:nvPr/>
        </p:nvSpPr>
        <p:spPr>
          <a:xfrm>
            <a:off x="609600" y="1581150"/>
            <a:ext cx="10972800" cy="9525"/>
          </a:xfrm>
          <a:prstGeom prst="rect">
            <a:avLst/>
          </a:prstGeom>
          <a:solidFill>
            <a:srgbClr val="D8D0BC"/>
          </a:solidFill>
          <a:ln/>
        </p:spPr>
      </p:sp>
      <p:sp>
        <p:nvSpPr>
          <p:cNvPr id="26" name="Shape 24"/>
          <p:cNvSpPr/>
          <p:nvPr/>
        </p:nvSpPr>
        <p:spPr>
          <a:xfrm>
            <a:off x="609600" y="2038350"/>
            <a:ext cx="10972800" cy="0"/>
          </a:xfrm>
          <a:prstGeom prst="line">
            <a:avLst/>
          </a:prstGeom>
          <a:noFill/>
          <a:ln w="19050">
            <a:solidFill>
              <a:srgbClr val="4D5D39"/>
            </a:solidFill>
            <a:prstDash val="solid"/>
          </a:ln>
        </p:spPr>
      </p:sp>
      <p:sp>
        <p:nvSpPr>
          <p:cNvPr id="27" name="Shape 25"/>
          <p:cNvSpPr/>
          <p:nvPr/>
        </p:nvSpPr>
        <p:spPr>
          <a:xfrm>
            <a:off x="657225" y="1971675"/>
            <a:ext cx="133350" cy="133350"/>
          </a:xfrm>
          <a:prstGeom prst="ellipse">
            <a:avLst/>
          </a:prstGeom>
          <a:solidFill>
            <a:srgbClr val="4D5D39"/>
          </a:solidFill>
          <a:ln/>
        </p:spPr>
      </p:sp>
      <p:sp>
        <p:nvSpPr>
          <p:cNvPr id="28" name="Text 26"/>
          <p:cNvSpPr/>
          <p:nvPr/>
        </p:nvSpPr>
        <p:spPr>
          <a:xfrm>
            <a:off x="609600" y="2207360"/>
            <a:ext cx="11582400" cy="148590"/>
          </a:xfrm>
          <a:prstGeom prst="rect">
            <a:avLst/>
          </a:prstGeom>
          <a:noFill/>
          <a:ln/>
        </p:spPr>
        <p:txBody>
          <a:bodyPr wrap="none" lIns="0" tIns="0" rIns="0" bIns="0" rtlCol="0" anchor="t"/>
          <a:lstStyle/>
          <a:p>
            <a:pPr algn="l" indent="0" marL="0">
              <a:buNone/>
            </a:pPr>
            <a:r>
              <a:rPr lang="en-US" sz="975" b="1" dirty="0">
                <a:solidFill>
                  <a:srgbClr val="4D5D39"/>
                </a:solidFill>
                <a:latin typeface="Consolas" pitchFamily="34" charset="0"/>
                <a:ea typeface="Microsoft YaHei" pitchFamily="34" charset="-122"/>
                <a:cs typeface="Consolas" pitchFamily="34" charset="-120"/>
              </a:rPr>
              <a:t>Q4 2026</a:t>
            </a:r>
            <a:endParaRPr lang="en-US" sz="975" dirty="0">
              <a:latin typeface="Consolas" pitchFamily="34" charset="0"/>
              <a:ea typeface="Microsoft YaHei" pitchFamily="34" charset="-122"/>
              <a:cs typeface="Consolas" pitchFamily="34" charset="-120"/>
            </a:endParaRPr>
          </a:p>
        </p:txBody>
      </p:sp>
      <p:sp>
        <p:nvSpPr>
          <p:cNvPr id="29" name="Shape 27"/>
          <p:cNvSpPr/>
          <p:nvPr/>
        </p:nvSpPr>
        <p:spPr>
          <a:xfrm>
            <a:off x="614363" y="2443163"/>
            <a:ext cx="2590800" cy="3133725"/>
          </a:xfrm>
          <a:prstGeom prst="roundRect">
            <a:avLst>
              <a:gd name="adj" fmla="val 2206"/>
            </a:avLst>
          </a:prstGeom>
          <a:solidFill>
            <a:srgbClr val="F7F3E8"/>
          </a:solidFill>
          <a:ln w="9525">
            <a:solidFill>
              <a:srgbClr val="D8D0BC"/>
            </a:solidFill>
            <a:prstDash val="solid"/>
          </a:ln>
        </p:spPr>
      </p:sp>
      <p:sp>
        <p:nvSpPr>
          <p:cNvPr id="30" name="Shape 28"/>
          <p:cNvSpPr/>
          <p:nvPr/>
        </p:nvSpPr>
        <p:spPr>
          <a:xfrm>
            <a:off x="623888" y="2452688"/>
            <a:ext cx="2571750" cy="42863"/>
          </a:xfrm>
          <a:custGeom>
            <a:avLst/>
            <a:gdLst/>
            <a:ahLst/>
            <a:cxnLst/>
            <a:rect l="l" t="t" r="r" b="b"/>
            <a:pathLst>
              <a:path w="2571750" h="42863">
                <a:moveTo>
                  <a:pt x="0" y="42863"/>
                </a:moveTo>
                <a:arcTo hR="42863" wR="42863" stAng="10800000" swAng="5400000"/>
                <a:lnTo>
                  <a:pt x="2528888" y="0"/>
                </a:lnTo>
                <a:arcTo hR="42863" wR="42863" stAng="16200000" swAng="5400000"/>
              </a:path>
            </a:pathLst>
          </a:custGeom>
          <a:noFill/>
          <a:ln w="28575">
            <a:solidFill>
              <a:srgbClr val="4D5D39"/>
            </a:solidFill>
            <a:prstDash val="solid"/>
          </a:ln>
        </p:spPr>
      </p:sp>
      <p:sp>
        <p:nvSpPr>
          <p:cNvPr id="31" name="Text 29"/>
          <p:cNvSpPr/>
          <p:nvPr/>
        </p:nvSpPr>
        <p:spPr>
          <a:xfrm>
            <a:off x="800100" y="2626606"/>
            <a:ext cx="11391900" cy="228600"/>
          </a:xfrm>
          <a:prstGeom prst="rect">
            <a:avLst/>
          </a:prstGeom>
          <a:noFill/>
          <a:ln/>
        </p:spPr>
        <p:txBody>
          <a:bodyPr wrap="none" lIns="0" tIns="0" rIns="0" bIns="0" rtlCol="0" anchor="t"/>
          <a:lstStyle/>
          <a:p>
            <a:pPr algn="l" indent="0" marL="0">
              <a:buNone/>
            </a:pPr>
            <a:r>
              <a:rPr lang="en-US" sz="1500" b="1" dirty="0">
                <a:solidFill>
                  <a:srgbClr val="2B2A22"/>
                </a:solidFill>
                <a:latin typeface="Microsoft YaHei" pitchFamily="34" charset="0"/>
                <a:ea typeface="Microsoft YaHei" pitchFamily="34" charset="-122"/>
                <a:cs typeface="Microsoft YaHei" pitchFamily="34" charset="-120"/>
              </a:rPr>
              <a:t>Method and verifier</a:t>
            </a:r>
            <a:endParaRPr lang="en-US" sz="1500" dirty="0">
              <a:latin typeface="Microsoft YaHei" pitchFamily="34" charset="0"/>
              <a:ea typeface="Microsoft YaHei" pitchFamily="34" charset="-122"/>
              <a:cs typeface="Microsoft YaHei" pitchFamily="34" charset="-120"/>
            </a:endParaRPr>
          </a:p>
        </p:txBody>
      </p:sp>
      <p:sp>
        <p:nvSpPr>
          <p:cNvPr id="32" name="Shape 30"/>
          <p:cNvSpPr/>
          <p:nvPr/>
        </p:nvSpPr>
        <p:spPr>
          <a:xfrm>
            <a:off x="807244" y="3045619"/>
            <a:ext cx="119063" cy="119063"/>
          </a:xfrm>
          <a:prstGeom prst="roundRect">
            <a:avLst>
              <a:gd name="adj" fmla="val 16000"/>
            </a:avLst>
          </a:prstGeom>
          <a:noFill/>
          <a:ln w="14288">
            <a:solidFill>
              <a:srgbClr val="4D5D39"/>
            </a:solidFill>
            <a:prstDash val="solid"/>
          </a:ln>
        </p:spPr>
      </p:sp>
      <p:sp>
        <p:nvSpPr>
          <p:cNvPr id="33" name="Text 31"/>
          <p:cNvSpPr/>
          <p:nvPr/>
        </p:nvSpPr>
        <p:spPr>
          <a:xfrm>
            <a:off x="1009650" y="3042814"/>
            <a:ext cx="11182350" cy="137160"/>
          </a:xfrm>
          <a:prstGeom prst="rect">
            <a:avLst/>
          </a:prstGeom>
          <a:noFill/>
          <a:ln/>
        </p:spPr>
        <p:txBody>
          <a:bodyPr wrap="none" lIns="0" tIns="0" rIns="0" bIns="0" rtlCol="0" anchor="t"/>
          <a:lstStyle/>
          <a:p>
            <a:pPr algn="l" indent="0" marL="0">
              <a:buNone/>
            </a:pPr>
            <a:r>
              <a:rPr lang="en-US" sz="900" b="1" dirty="0">
                <a:solidFill>
                  <a:srgbClr val="656155"/>
                </a:solidFill>
                <a:latin typeface="Microsoft YaHei" pitchFamily="34" charset="0"/>
                <a:ea typeface="Microsoft YaHei" pitchFamily="34" charset="-122"/>
                <a:cs typeface="Microsoft YaHei" pitchFamily="34" charset="-120"/>
              </a:rPr>
              <a:t>Data</a:t>
            </a:r>
            <a:endParaRPr lang="en-US" sz="900" dirty="0">
              <a:latin typeface="Microsoft YaHei" pitchFamily="34" charset="0"/>
              <a:ea typeface="Microsoft YaHei" pitchFamily="34" charset="-122"/>
              <a:cs typeface="Microsoft YaHei" pitchFamily="34" charset="-120"/>
            </a:endParaRPr>
          </a:p>
        </p:txBody>
      </p:sp>
      <p:sp>
        <p:nvSpPr>
          <p:cNvPr id="34" name="Text 32"/>
          <p:cNvSpPr/>
          <p:nvPr/>
        </p:nvSpPr>
        <p:spPr>
          <a:xfrm>
            <a:off x="1009650" y="3214987"/>
            <a:ext cx="11182350" cy="160020"/>
          </a:xfrm>
          <a:prstGeom prst="rect">
            <a:avLst/>
          </a:prstGeom>
          <a:noFill/>
          <a:ln/>
        </p:spPr>
        <p:txBody>
          <a:bodyPr wrap="none" lIns="0" tIns="0" rIns="0" bIns="0" rtlCol="0" anchor="t"/>
          <a:lstStyle/>
          <a:p>
            <a:pPr algn="l" indent="0" marL="0">
              <a:buNone/>
            </a:pPr>
            <a:r>
              <a:rPr lang="en-US" sz="1050" dirty="0">
                <a:solidFill>
                  <a:srgbClr val="2B2A22"/>
                </a:solidFill>
                <a:latin typeface="Microsoft YaHei" pitchFamily="34" charset="0"/>
                <a:ea typeface="Microsoft YaHei" pitchFamily="34" charset="-122"/>
                <a:cs typeface="Microsoft YaHei" pitchFamily="34" charset="-120"/>
              </a:rPr>
              <a:t>2026 emissions by the</a:t>
            </a:r>
            <a:endParaRPr lang="en-US" sz="1050" dirty="0">
              <a:latin typeface="Microsoft YaHei" pitchFamily="34" charset="0"/>
              <a:ea typeface="Microsoft YaHei" pitchFamily="34" charset="-122"/>
              <a:cs typeface="Microsoft YaHei" pitchFamily="34" charset="-120"/>
            </a:endParaRPr>
          </a:p>
        </p:txBody>
      </p:sp>
      <p:sp>
        <p:nvSpPr>
          <p:cNvPr id="35" name="Text 33"/>
          <p:cNvSpPr/>
          <p:nvPr/>
        </p:nvSpPr>
        <p:spPr>
          <a:xfrm>
            <a:off x="1009650" y="3405487"/>
            <a:ext cx="11182350" cy="160020"/>
          </a:xfrm>
          <a:prstGeom prst="rect">
            <a:avLst/>
          </a:prstGeom>
          <a:noFill/>
          <a:ln/>
        </p:spPr>
        <p:txBody>
          <a:bodyPr wrap="none" lIns="0" tIns="0" rIns="0" bIns="0" rtlCol="0" anchor="t"/>
          <a:lstStyle/>
          <a:p>
            <a:pPr algn="l" indent="0" marL="0">
              <a:buNone/>
            </a:pPr>
            <a:r>
              <a:rPr lang="en-US" sz="1050" dirty="0">
                <a:solidFill>
                  <a:srgbClr val="2B2A22"/>
                </a:solidFill>
                <a:latin typeface="Microsoft YaHei" pitchFamily="34" charset="0"/>
                <a:ea typeface="Microsoft YaHei" pitchFamily="34" charset="-122"/>
                <a:cs typeface="Microsoft YaHei" pitchFamily="34" charset="-120"/>
              </a:rPr>
              <a:t>EU method</a:t>
            </a:r>
            <a:endParaRPr lang="en-US" sz="1050" dirty="0">
              <a:latin typeface="Microsoft YaHei" pitchFamily="34" charset="0"/>
              <a:ea typeface="Microsoft YaHei" pitchFamily="34" charset="-122"/>
              <a:cs typeface="Microsoft YaHei" pitchFamily="34" charset="-120"/>
            </a:endParaRPr>
          </a:p>
        </p:txBody>
      </p:sp>
      <p:sp>
        <p:nvSpPr>
          <p:cNvPr id="36" name="Shape 34"/>
          <p:cNvSpPr/>
          <p:nvPr/>
        </p:nvSpPr>
        <p:spPr>
          <a:xfrm>
            <a:off x="807244" y="3636169"/>
            <a:ext cx="119063" cy="119063"/>
          </a:xfrm>
          <a:prstGeom prst="roundRect">
            <a:avLst>
              <a:gd name="adj" fmla="val 16000"/>
            </a:avLst>
          </a:prstGeom>
          <a:noFill/>
          <a:ln w="14288">
            <a:solidFill>
              <a:srgbClr val="4D5D39"/>
            </a:solidFill>
            <a:prstDash val="solid"/>
          </a:ln>
        </p:spPr>
      </p:sp>
      <p:sp>
        <p:nvSpPr>
          <p:cNvPr id="37" name="Text 35"/>
          <p:cNvSpPr/>
          <p:nvPr/>
        </p:nvSpPr>
        <p:spPr>
          <a:xfrm>
            <a:off x="1009650" y="3633364"/>
            <a:ext cx="11182350" cy="137160"/>
          </a:xfrm>
          <a:prstGeom prst="rect">
            <a:avLst/>
          </a:prstGeom>
          <a:noFill/>
          <a:ln/>
        </p:spPr>
        <p:txBody>
          <a:bodyPr wrap="none" lIns="0" tIns="0" rIns="0" bIns="0" rtlCol="0" anchor="t"/>
          <a:lstStyle/>
          <a:p>
            <a:pPr algn="l" indent="0" marL="0">
              <a:buNone/>
            </a:pPr>
            <a:r>
              <a:rPr lang="en-US" sz="900" b="1" dirty="0">
                <a:solidFill>
                  <a:srgbClr val="656155"/>
                </a:solidFill>
                <a:latin typeface="Microsoft YaHei" pitchFamily="34" charset="0"/>
                <a:ea typeface="Microsoft YaHei" pitchFamily="34" charset="-122"/>
                <a:cs typeface="Microsoft YaHei" pitchFamily="34" charset="-120"/>
              </a:rPr>
              <a:t>Verify</a:t>
            </a:r>
            <a:endParaRPr lang="en-US" sz="900" dirty="0">
              <a:latin typeface="Microsoft YaHei" pitchFamily="34" charset="0"/>
              <a:ea typeface="Microsoft YaHei" pitchFamily="34" charset="-122"/>
              <a:cs typeface="Microsoft YaHei" pitchFamily="34" charset="-120"/>
            </a:endParaRPr>
          </a:p>
        </p:txBody>
      </p:sp>
      <p:sp>
        <p:nvSpPr>
          <p:cNvPr id="38" name="Text 36"/>
          <p:cNvSpPr/>
          <p:nvPr/>
        </p:nvSpPr>
        <p:spPr>
          <a:xfrm>
            <a:off x="1009650" y="3805537"/>
            <a:ext cx="11182350" cy="160020"/>
          </a:xfrm>
          <a:prstGeom prst="rect">
            <a:avLst/>
          </a:prstGeom>
          <a:noFill/>
          <a:ln/>
        </p:spPr>
        <p:txBody>
          <a:bodyPr wrap="none" lIns="0" tIns="0" rIns="0" bIns="0" rtlCol="0" anchor="t"/>
          <a:lstStyle/>
          <a:p>
            <a:pPr algn="l" indent="0" marL="0">
              <a:buNone/>
            </a:pPr>
            <a:r>
              <a:rPr lang="en-US" sz="1050" dirty="0">
                <a:solidFill>
                  <a:srgbClr val="2B2A22"/>
                </a:solidFill>
                <a:latin typeface="Microsoft YaHei" pitchFamily="34" charset="0"/>
                <a:ea typeface="Microsoft YaHei" pitchFamily="34" charset="-122"/>
                <a:cs typeface="Microsoft YaHei" pitchFamily="34" charset="-120"/>
              </a:rPr>
              <a:t>Book an accredited verifier</a:t>
            </a:r>
            <a:endParaRPr lang="en-US" sz="1050" dirty="0">
              <a:latin typeface="Microsoft YaHei" pitchFamily="34" charset="0"/>
              <a:ea typeface="Microsoft YaHei" pitchFamily="34" charset="-122"/>
              <a:cs typeface="Microsoft YaHei" pitchFamily="34" charset="-120"/>
            </a:endParaRPr>
          </a:p>
        </p:txBody>
      </p:sp>
      <p:sp>
        <p:nvSpPr>
          <p:cNvPr id="39" name="Shape 37"/>
          <p:cNvSpPr/>
          <p:nvPr/>
        </p:nvSpPr>
        <p:spPr>
          <a:xfrm>
            <a:off x="807244" y="4226719"/>
            <a:ext cx="119063" cy="119063"/>
          </a:xfrm>
          <a:prstGeom prst="roundRect">
            <a:avLst>
              <a:gd name="adj" fmla="val 16000"/>
            </a:avLst>
          </a:prstGeom>
          <a:noFill/>
          <a:ln w="14288">
            <a:solidFill>
              <a:srgbClr val="4D5D39"/>
            </a:solidFill>
            <a:prstDash val="solid"/>
          </a:ln>
        </p:spPr>
      </p:sp>
      <p:sp>
        <p:nvSpPr>
          <p:cNvPr id="40" name="Text 38"/>
          <p:cNvSpPr/>
          <p:nvPr/>
        </p:nvSpPr>
        <p:spPr>
          <a:xfrm>
            <a:off x="1009650" y="4223914"/>
            <a:ext cx="11182350" cy="137160"/>
          </a:xfrm>
          <a:prstGeom prst="rect">
            <a:avLst/>
          </a:prstGeom>
          <a:noFill/>
          <a:ln/>
        </p:spPr>
        <p:txBody>
          <a:bodyPr wrap="none" lIns="0" tIns="0" rIns="0" bIns="0" rtlCol="0" anchor="t"/>
          <a:lstStyle/>
          <a:p>
            <a:pPr algn="l" indent="0" marL="0">
              <a:buNone/>
            </a:pPr>
            <a:r>
              <a:rPr lang="en-US" sz="900" b="1" dirty="0">
                <a:solidFill>
                  <a:srgbClr val="656155"/>
                </a:solidFill>
                <a:latin typeface="Microsoft YaHei" pitchFamily="34" charset="0"/>
                <a:ea typeface="Microsoft YaHei" pitchFamily="34" charset="-122"/>
                <a:cs typeface="Microsoft YaHei" pitchFamily="34" charset="-120"/>
              </a:rPr>
              <a:t>Deals</a:t>
            </a:r>
            <a:endParaRPr lang="en-US" sz="900" dirty="0">
              <a:latin typeface="Microsoft YaHei" pitchFamily="34" charset="0"/>
              <a:ea typeface="Microsoft YaHei" pitchFamily="34" charset="-122"/>
              <a:cs typeface="Microsoft YaHei" pitchFamily="34" charset="-120"/>
            </a:endParaRPr>
          </a:p>
        </p:txBody>
      </p:sp>
      <p:sp>
        <p:nvSpPr>
          <p:cNvPr id="41" name="Text 39"/>
          <p:cNvSpPr/>
          <p:nvPr/>
        </p:nvSpPr>
        <p:spPr>
          <a:xfrm>
            <a:off x="1009650" y="4396087"/>
            <a:ext cx="11182350" cy="160020"/>
          </a:xfrm>
          <a:prstGeom prst="rect">
            <a:avLst/>
          </a:prstGeom>
          <a:noFill/>
          <a:ln/>
        </p:spPr>
        <p:txBody>
          <a:bodyPr wrap="none" lIns="0" tIns="0" rIns="0" bIns="0" rtlCol="0" anchor="t"/>
          <a:lstStyle/>
          <a:p>
            <a:pPr algn="l" indent="0" marL="0">
              <a:buNone/>
            </a:pPr>
            <a:r>
              <a:rPr lang="en-US" sz="1050" dirty="0">
                <a:solidFill>
                  <a:srgbClr val="2B2A22"/>
                </a:solidFill>
                <a:latin typeface="Microsoft YaHei" pitchFamily="34" charset="0"/>
                <a:ea typeface="Microsoft YaHei" pitchFamily="34" charset="-122"/>
                <a:cs typeface="Microsoft YaHei" pitchFamily="34" charset="-120"/>
              </a:rPr>
              <a:t>Review buyers</a:t>
            </a:r>
            <a:pPr algn="l" indent="0" marL="0">
              <a:buNone/>
            </a:pPr>
            <a:r>
              <a:rPr lang="en-US" sz="1050" dirty="0">
                <a:solidFill>
                  <a:srgbClr val="2B2A22"/>
                </a:solidFill>
                <a:latin typeface="Microsoft YaHei" pitchFamily="34" charset="0"/>
                <a:ea typeface="Microsoft YaHei" pitchFamily="34" charset="-122"/>
                <a:cs typeface="Microsoft YaHei" pitchFamily="34" charset="-120"/>
              </a:rPr>
              <a:t>'</a:t>
            </a:r>
            <a:pPr algn="l" indent="0" marL="0">
              <a:buNone/>
            </a:pPr>
            <a:r>
              <a:rPr lang="en-US" sz="1050" dirty="0">
                <a:solidFill>
                  <a:srgbClr val="2B2A22"/>
                </a:solidFill>
                <a:latin typeface="Microsoft YaHei" pitchFamily="34" charset="0"/>
                <a:ea typeface="Microsoft YaHei" pitchFamily="34" charset="-122"/>
                <a:cs typeface="Microsoft YaHei" pitchFamily="34" charset="-120"/>
              </a:rPr>
              <a:t> CBAM clauses</a:t>
            </a:r>
            <a:endParaRPr lang="en-US" sz="1050" dirty="0">
              <a:latin typeface="Microsoft YaHei" pitchFamily="34" charset="0"/>
              <a:ea typeface="Microsoft YaHei" pitchFamily="34" charset="-122"/>
              <a:cs typeface="Microsoft YaHei" pitchFamily="34" charset="-120"/>
            </a:endParaRPr>
          </a:p>
        </p:txBody>
      </p:sp>
      <p:sp>
        <p:nvSpPr>
          <p:cNvPr id="42" name="Shape 40"/>
          <p:cNvSpPr/>
          <p:nvPr/>
        </p:nvSpPr>
        <p:spPr>
          <a:xfrm>
            <a:off x="800100" y="5067300"/>
            <a:ext cx="2219325" cy="9525"/>
          </a:xfrm>
          <a:prstGeom prst="rect">
            <a:avLst/>
          </a:prstGeom>
          <a:solidFill>
            <a:srgbClr val="D8D0BC"/>
          </a:solidFill>
          <a:ln/>
        </p:spPr>
      </p:sp>
      <p:sp>
        <p:nvSpPr>
          <p:cNvPr id="43" name="Text 41"/>
          <p:cNvSpPr/>
          <p:nvPr/>
        </p:nvSpPr>
        <p:spPr>
          <a:xfrm>
            <a:off x="800100" y="5185939"/>
            <a:ext cx="11391900"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Budget</a:t>
            </a:r>
            <a:endParaRPr lang="en-US" sz="900" dirty="0">
              <a:latin typeface="Microsoft YaHei" pitchFamily="34" charset="0"/>
              <a:ea typeface="Microsoft YaHei" pitchFamily="34" charset="-122"/>
              <a:cs typeface="Microsoft YaHei" pitchFamily="34" charset="-120"/>
            </a:endParaRPr>
          </a:p>
        </p:txBody>
      </p:sp>
      <p:sp>
        <p:nvSpPr>
          <p:cNvPr id="44" name="Shape 42"/>
          <p:cNvSpPr/>
          <p:nvPr/>
        </p:nvSpPr>
        <p:spPr>
          <a:xfrm>
            <a:off x="1376363" y="5148263"/>
            <a:ext cx="1371600" cy="200025"/>
          </a:xfrm>
          <a:prstGeom prst="roundRect">
            <a:avLst>
              <a:gd name="adj" fmla="val 50000"/>
            </a:avLst>
          </a:prstGeom>
          <a:noFill/>
          <a:ln w="9525">
            <a:solidFill>
              <a:srgbClr val="8C7B54"/>
            </a:solidFill>
            <a:prstDash val="solid"/>
          </a:ln>
        </p:spPr>
      </p:sp>
      <p:sp>
        <p:nvSpPr>
          <p:cNvPr id="45" name="Text 43"/>
          <p:cNvSpPr/>
          <p:nvPr/>
        </p:nvSpPr>
        <p:spPr>
          <a:xfrm>
            <a:off x="0" y="5185939"/>
            <a:ext cx="4124325" cy="137160"/>
          </a:xfrm>
          <a:prstGeom prst="rect">
            <a:avLst/>
          </a:prstGeom>
          <a:noFill/>
          <a:ln/>
        </p:spPr>
        <p:txBody>
          <a:bodyPr wrap="none" lIns="0" tIns="0" rIns="0" bIns="0" rtlCol="0" anchor="t"/>
          <a:lstStyle/>
          <a:p>
            <a:pPr algn="ctr" indent="0" marL="0">
              <a:buNone/>
            </a:pPr>
            <a:r>
              <a:rPr lang="en-US" sz="900" b="1" dirty="0">
                <a:solidFill>
                  <a:srgbClr val="796B4A"/>
                </a:solidFill>
                <a:latin typeface="Microsoft YaHei" pitchFamily="34" charset="0"/>
                <a:ea typeface="Microsoft YaHei" pitchFamily="34" charset="-122"/>
                <a:cs typeface="Microsoft YaHei" pitchFamily="34" charset="-120"/>
              </a:rPr>
              <a:t>Verification: TBD</a:t>
            </a:r>
            <a:endParaRPr lang="en-US" sz="900" dirty="0">
              <a:latin typeface="Microsoft YaHei" pitchFamily="34" charset="0"/>
              <a:ea typeface="Microsoft YaHei" pitchFamily="34" charset="-122"/>
              <a:cs typeface="Microsoft YaHei" pitchFamily="34" charset="-120"/>
            </a:endParaRPr>
          </a:p>
        </p:txBody>
      </p:sp>
      <p:sp>
        <p:nvSpPr>
          <p:cNvPr id="46" name="Shape 44"/>
          <p:cNvSpPr/>
          <p:nvPr/>
        </p:nvSpPr>
        <p:spPr>
          <a:xfrm>
            <a:off x="3448050" y="1971675"/>
            <a:ext cx="133350" cy="133350"/>
          </a:xfrm>
          <a:prstGeom prst="ellipse">
            <a:avLst/>
          </a:prstGeom>
          <a:solidFill>
            <a:srgbClr val="4D5D39"/>
          </a:solidFill>
          <a:ln/>
        </p:spPr>
      </p:sp>
      <p:sp>
        <p:nvSpPr>
          <p:cNvPr id="47" name="Text 45"/>
          <p:cNvSpPr/>
          <p:nvPr/>
        </p:nvSpPr>
        <p:spPr>
          <a:xfrm>
            <a:off x="3400425" y="2207360"/>
            <a:ext cx="8791575" cy="148590"/>
          </a:xfrm>
          <a:prstGeom prst="rect">
            <a:avLst/>
          </a:prstGeom>
          <a:noFill/>
          <a:ln/>
        </p:spPr>
        <p:txBody>
          <a:bodyPr wrap="none" lIns="0" tIns="0" rIns="0" bIns="0" rtlCol="0" anchor="t"/>
          <a:lstStyle/>
          <a:p>
            <a:pPr algn="l" indent="0" marL="0">
              <a:buNone/>
            </a:pPr>
            <a:r>
              <a:rPr lang="en-US" sz="975" b="1" dirty="0">
                <a:solidFill>
                  <a:srgbClr val="4D5D39"/>
                </a:solidFill>
                <a:latin typeface="Consolas" pitchFamily="34" charset="0"/>
                <a:ea typeface="Microsoft YaHei" pitchFamily="34" charset="-122"/>
                <a:cs typeface="Consolas" pitchFamily="34" charset="-120"/>
              </a:rPr>
              <a:t>H1 2027</a:t>
            </a:r>
            <a:endParaRPr lang="en-US" sz="975" dirty="0">
              <a:latin typeface="Consolas" pitchFamily="34" charset="0"/>
              <a:ea typeface="Microsoft YaHei" pitchFamily="34" charset="-122"/>
              <a:cs typeface="Consolas" pitchFamily="34" charset="-120"/>
            </a:endParaRPr>
          </a:p>
        </p:txBody>
      </p:sp>
      <p:sp>
        <p:nvSpPr>
          <p:cNvPr id="48" name="Shape 46"/>
          <p:cNvSpPr/>
          <p:nvPr/>
        </p:nvSpPr>
        <p:spPr>
          <a:xfrm>
            <a:off x="3405188" y="2443163"/>
            <a:ext cx="2590800" cy="3133725"/>
          </a:xfrm>
          <a:prstGeom prst="roundRect">
            <a:avLst>
              <a:gd name="adj" fmla="val 2206"/>
            </a:avLst>
          </a:prstGeom>
          <a:solidFill>
            <a:srgbClr val="F7F3E8"/>
          </a:solidFill>
          <a:ln w="9525">
            <a:solidFill>
              <a:srgbClr val="D8D0BC"/>
            </a:solidFill>
            <a:prstDash val="solid"/>
          </a:ln>
        </p:spPr>
      </p:sp>
      <p:sp>
        <p:nvSpPr>
          <p:cNvPr id="49" name="Shape 47"/>
          <p:cNvSpPr/>
          <p:nvPr/>
        </p:nvSpPr>
        <p:spPr>
          <a:xfrm>
            <a:off x="3414713" y="2452688"/>
            <a:ext cx="2571750" cy="42863"/>
          </a:xfrm>
          <a:custGeom>
            <a:avLst/>
            <a:gdLst/>
            <a:ahLst/>
            <a:cxnLst/>
            <a:rect l="l" t="t" r="r" b="b"/>
            <a:pathLst>
              <a:path w="2571750" h="42863">
                <a:moveTo>
                  <a:pt x="0" y="42863"/>
                </a:moveTo>
                <a:arcTo hR="42863" wR="42863" stAng="10800000" swAng="5400000"/>
                <a:lnTo>
                  <a:pt x="2528888" y="0"/>
                </a:lnTo>
                <a:arcTo hR="42863" wR="42863" stAng="16200000" swAng="5400000"/>
              </a:path>
            </a:pathLst>
          </a:custGeom>
          <a:noFill/>
          <a:ln w="28575">
            <a:solidFill>
              <a:srgbClr val="4D5D39"/>
            </a:solidFill>
            <a:prstDash val="solid"/>
          </a:ln>
        </p:spPr>
      </p:sp>
      <p:sp>
        <p:nvSpPr>
          <p:cNvPr id="50" name="Text 48"/>
          <p:cNvSpPr/>
          <p:nvPr/>
        </p:nvSpPr>
        <p:spPr>
          <a:xfrm>
            <a:off x="3590925" y="2626606"/>
            <a:ext cx="8601075" cy="228600"/>
          </a:xfrm>
          <a:prstGeom prst="rect">
            <a:avLst/>
          </a:prstGeom>
          <a:noFill/>
          <a:ln/>
        </p:spPr>
        <p:txBody>
          <a:bodyPr wrap="none" lIns="0" tIns="0" rIns="0" bIns="0" rtlCol="0" anchor="t"/>
          <a:lstStyle/>
          <a:p>
            <a:pPr algn="l" indent="0" marL="0">
              <a:buNone/>
            </a:pPr>
            <a:r>
              <a:rPr lang="en-US" sz="1500" b="1" dirty="0">
                <a:solidFill>
                  <a:srgbClr val="2B2A22"/>
                </a:solidFill>
                <a:latin typeface="Microsoft YaHei" pitchFamily="34" charset="0"/>
                <a:ea typeface="Microsoft YaHei" pitchFamily="34" charset="-122"/>
                <a:cs typeface="Microsoft YaHei" pitchFamily="34" charset="-120"/>
              </a:rPr>
              <a:t>Site verification</a:t>
            </a:r>
            <a:endParaRPr lang="en-US" sz="1500" dirty="0">
              <a:latin typeface="Microsoft YaHei" pitchFamily="34" charset="0"/>
              <a:ea typeface="Microsoft YaHei" pitchFamily="34" charset="-122"/>
              <a:cs typeface="Microsoft YaHei" pitchFamily="34" charset="-120"/>
            </a:endParaRPr>
          </a:p>
        </p:txBody>
      </p:sp>
      <p:sp>
        <p:nvSpPr>
          <p:cNvPr id="51" name="Shape 49"/>
          <p:cNvSpPr/>
          <p:nvPr/>
        </p:nvSpPr>
        <p:spPr>
          <a:xfrm>
            <a:off x="3598069" y="3045619"/>
            <a:ext cx="119063" cy="119063"/>
          </a:xfrm>
          <a:prstGeom prst="roundRect">
            <a:avLst>
              <a:gd name="adj" fmla="val 16000"/>
            </a:avLst>
          </a:prstGeom>
          <a:noFill/>
          <a:ln w="14288">
            <a:solidFill>
              <a:srgbClr val="4D5D39"/>
            </a:solidFill>
            <a:prstDash val="solid"/>
          </a:ln>
        </p:spPr>
      </p:sp>
      <p:sp>
        <p:nvSpPr>
          <p:cNvPr id="52" name="Text 50"/>
          <p:cNvSpPr/>
          <p:nvPr/>
        </p:nvSpPr>
        <p:spPr>
          <a:xfrm>
            <a:off x="3800475" y="3042814"/>
            <a:ext cx="8391525" cy="137160"/>
          </a:xfrm>
          <a:prstGeom prst="rect">
            <a:avLst/>
          </a:prstGeom>
          <a:noFill/>
          <a:ln/>
        </p:spPr>
        <p:txBody>
          <a:bodyPr wrap="none" lIns="0" tIns="0" rIns="0" bIns="0" rtlCol="0" anchor="t"/>
          <a:lstStyle/>
          <a:p>
            <a:pPr algn="l" indent="0" marL="0">
              <a:buNone/>
            </a:pPr>
            <a:r>
              <a:rPr lang="en-US" sz="900" b="1" dirty="0">
                <a:solidFill>
                  <a:srgbClr val="656155"/>
                </a:solidFill>
                <a:latin typeface="Microsoft YaHei" pitchFamily="34" charset="0"/>
                <a:ea typeface="Microsoft YaHei" pitchFamily="34" charset="-122"/>
                <a:cs typeface="Microsoft YaHei" pitchFamily="34" charset="-120"/>
              </a:rPr>
              <a:t>Verify</a:t>
            </a:r>
            <a:endParaRPr lang="en-US" sz="900" dirty="0">
              <a:latin typeface="Microsoft YaHei" pitchFamily="34" charset="0"/>
              <a:ea typeface="Microsoft YaHei" pitchFamily="34" charset="-122"/>
              <a:cs typeface="Microsoft YaHei" pitchFamily="34" charset="-120"/>
            </a:endParaRPr>
          </a:p>
        </p:txBody>
      </p:sp>
      <p:sp>
        <p:nvSpPr>
          <p:cNvPr id="53" name="Text 51"/>
          <p:cNvSpPr/>
          <p:nvPr/>
        </p:nvSpPr>
        <p:spPr>
          <a:xfrm>
            <a:off x="3800475" y="3214987"/>
            <a:ext cx="8391525" cy="160020"/>
          </a:xfrm>
          <a:prstGeom prst="rect">
            <a:avLst/>
          </a:prstGeom>
          <a:noFill/>
          <a:ln/>
        </p:spPr>
        <p:txBody>
          <a:bodyPr wrap="none" lIns="0" tIns="0" rIns="0" bIns="0" rtlCol="0" anchor="t"/>
          <a:lstStyle/>
          <a:p>
            <a:pPr algn="l" indent="0" marL="0">
              <a:buNone/>
            </a:pPr>
            <a:r>
              <a:rPr lang="en-US" sz="1050" dirty="0">
                <a:solidFill>
                  <a:srgbClr val="2B2A22"/>
                </a:solidFill>
                <a:latin typeface="Microsoft YaHei" pitchFamily="34" charset="0"/>
                <a:ea typeface="Microsoft YaHei" pitchFamily="34" charset="-122"/>
                <a:cs typeface="Microsoft YaHei" pitchFamily="34" charset="-120"/>
              </a:rPr>
              <a:t>First-year site visit</a:t>
            </a:r>
            <a:endParaRPr lang="en-US" sz="1050" dirty="0">
              <a:latin typeface="Microsoft YaHei" pitchFamily="34" charset="0"/>
              <a:ea typeface="Microsoft YaHei" pitchFamily="34" charset="-122"/>
              <a:cs typeface="Microsoft YaHei" pitchFamily="34" charset="-120"/>
            </a:endParaRPr>
          </a:p>
        </p:txBody>
      </p:sp>
      <p:sp>
        <p:nvSpPr>
          <p:cNvPr id="54" name="Shape 52"/>
          <p:cNvSpPr/>
          <p:nvPr/>
        </p:nvSpPr>
        <p:spPr>
          <a:xfrm>
            <a:off x="3598069" y="3636169"/>
            <a:ext cx="119063" cy="119063"/>
          </a:xfrm>
          <a:prstGeom prst="roundRect">
            <a:avLst>
              <a:gd name="adj" fmla="val 16000"/>
            </a:avLst>
          </a:prstGeom>
          <a:noFill/>
          <a:ln w="14288">
            <a:solidFill>
              <a:srgbClr val="4D5D39"/>
            </a:solidFill>
            <a:prstDash val="solid"/>
          </a:ln>
        </p:spPr>
      </p:sp>
      <p:sp>
        <p:nvSpPr>
          <p:cNvPr id="55" name="Text 53"/>
          <p:cNvSpPr/>
          <p:nvPr/>
        </p:nvSpPr>
        <p:spPr>
          <a:xfrm>
            <a:off x="3800475" y="3633364"/>
            <a:ext cx="8391525" cy="137160"/>
          </a:xfrm>
          <a:prstGeom prst="rect">
            <a:avLst/>
          </a:prstGeom>
          <a:noFill/>
          <a:ln/>
        </p:spPr>
        <p:txBody>
          <a:bodyPr wrap="none" lIns="0" tIns="0" rIns="0" bIns="0" rtlCol="0" anchor="t"/>
          <a:lstStyle/>
          <a:p>
            <a:pPr algn="l" indent="0" marL="0">
              <a:buNone/>
            </a:pPr>
            <a:r>
              <a:rPr lang="en-US" sz="900" b="1" dirty="0">
                <a:solidFill>
                  <a:srgbClr val="656155"/>
                </a:solidFill>
                <a:latin typeface="Microsoft YaHei" pitchFamily="34" charset="0"/>
                <a:ea typeface="Microsoft YaHei" pitchFamily="34" charset="-122"/>
                <a:cs typeface="Microsoft YaHei" pitchFamily="34" charset="-120"/>
              </a:rPr>
              <a:t>Power</a:t>
            </a:r>
            <a:endParaRPr lang="en-US" sz="900" dirty="0">
              <a:latin typeface="Microsoft YaHei" pitchFamily="34" charset="0"/>
              <a:ea typeface="Microsoft YaHei" pitchFamily="34" charset="-122"/>
              <a:cs typeface="Microsoft YaHei" pitchFamily="34" charset="-120"/>
            </a:endParaRPr>
          </a:p>
        </p:txBody>
      </p:sp>
      <p:sp>
        <p:nvSpPr>
          <p:cNvPr id="56" name="Text 54"/>
          <p:cNvSpPr/>
          <p:nvPr/>
        </p:nvSpPr>
        <p:spPr>
          <a:xfrm>
            <a:off x="3800475" y="3805537"/>
            <a:ext cx="8391525" cy="160020"/>
          </a:xfrm>
          <a:prstGeom prst="rect">
            <a:avLst/>
          </a:prstGeom>
          <a:noFill/>
          <a:ln/>
        </p:spPr>
        <p:txBody>
          <a:bodyPr wrap="none" lIns="0" tIns="0" rIns="0" bIns="0" rtlCol="0" anchor="t"/>
          <a:lstStyle/>
          <a:p>
            <a:pPr algn="l" indent="0" marL="0">
              <a:buNone/>
            </a:pPr>
            <a:r>
              <a:rPr lang="en-US" sz="1050" dirty="0">
                <a:solidFill>
                  <a:srgbClr val="2B2A22"/>
                </a:solidFill>
                <a:latin typeface="Microsoft YaHei" pitchFamily="34" charset="0"/>
                <a:ea typeface="Microsoft YaHei" pitchFamily="34" charset="-122"/>
                <a:cs typeface="Microsoft YaHei" pitchFamily="34" charset="-120"/>
              </a:rPr>
              <a:t>Certificates to the quota</a:t>
            </a:r>
            <a:endParaRPr lang="en-US" sz="1050" dirty="0">
              <a:latin typeface="Microsoft YaHei" pitchFamily="34" charset="0"/>
              <a:ea typeface="Microsoft YaHei" pitchFamily="34" charset="-122"/>
              <a:cs typeface="Microsoft YaHei" pitchFamily="34" charset="-120"/>
            </a:endParaRPr>
          </a:p>
        </p:txBody>
      </p:sp>
      <p:sp>
        <p:nvSpPr>
          <p:cNvPr id="57" name="Shape 55"/>
          <p:cNvSpPr/>
          <p:nvPr/>
        </p:nvSpPr>
        <p:spPr>
          <a:xfrm>
            <a:off x="3598069" y="4226719"/>
            <a:ext cx="119063" cy="119063"/>
          </a:xfrm>
          <a:prstGeom prst="roundRect">
            <a:avLst>
              <a:gd name="adj" fmla="val 16000"/>
            </a:avLst>
          </a:prstGeom>
          <a:noFill/>
          <a:ln w="14288">
            <a:solidFill>
              <a:srgbClr val="4D5D39"/>
            </a:solidFill>
            <a:prstDash val="solid"/>
          </a:ln>
        </p:spPr>
      </p:sp>
      <p:sp>
        <p:nvSpPr>
          <p:cNvPr id="58" name="Text 56"/>
          <p:cNvSpPr/>
          <p:nvPr/>
        </p:nvSpPr>
        <p:spPr>
          <a:xfrm>
            <a:off x="3800475" y="4223914"/>
            <a:ext cx="8391525" cy="137160"/>
          </a:xfrm>
          <a:prstGeom prst="rect">
            <a:avLst/>
          </a:prstGeom>
          <a:noFill/>
          <a:ln/>
        </p:spPr>
        <p:txBody>
          <a:bodyPr wrap="none" lIns="0" tIns="0" rIns="0" bIns="0" rtlCol="0" anchor="t"/>
          <a:lstStyle/>
          <a:p>
            <a:pPr algn="l" indent="0" marL="0">
              <a:buNone/>
            </a:pPr>
            <a:r>
              <a:rPr lang="en-US" sz="900" b="1" dirty="0">
                <a:solidFill>
                  <a:srgbClr val="656155"/>
                </a:solidFill>
                <a:latin typeface="Microsoft YaHei" pitchFamily="34" charset="0"/>
                <a:ea typeface="Microsoft YaHei" pitchFamily="34" charset="-122"/>
                <a:cs typeface="Microsoft YaHei" pitchFamily="34" charset="-120"/>
              </a:rPr>
              <a:t>Report</a:t>
            </a:r>
            <a:endParaRPr lang="en-US" sz="900" dirty="0">
              <a:latin typeface="Microsoft YaHei" pitchFamily="34" charset="0"/>
              <a:ea typeface="Microsoft YaHei" pitchFamily="34" charset="-122"/>
              <a:cs typeface="Microsoft YaHei" pitchFamily="34" charset="-120"/>
            </a:endParaRPr>
          </a:p>
        </p:txBody>
      </p:sp>
      <p:sp>
        <p:nvSpPr>
          <p:cNvPr id="59" name="Text 57"/>
          <p:cNvSpPr/>
          <p:nvPr/>
        </p:nvSpPr>
        <p:spPr>
          <a:xfrm>
            <a:off x="3800475" y="4396087"/>
            <a:ext cx="8391525" cy="160020"/>
          </a:xfrm>
          <a:prstGeom prst="rect">
            <a:avLst/>
          </a:prstGeom>
          <a:noFill/>
          <a:ln/>
        </p:spPr>
        <p:txBody>
          <a:bodyPr wrap="none" lIns="0" tIns="0" rIns="0" bIns="0" rtlCol="0" anchor="t"/>
          <a:lstStyle/>
          <a:p>
            <a:pPr algn="l" indent="0" marL="0">
              <a:buNone/>
            </a:pPr>
            <a:r>
              <a:rPr lang="en-US" sz="1050" dirty="0">
                <a:solidFill>
                  <a:srgbClr val="2B2A22"/>
                </a:solidFill>
                <a:latin typeface="Microsoft YaHei" pitchFamily="34" charset="0"/>
                <a:ea typeface="Microsoft YaHei" pitchFamily="34" charset="-122"/>
                <a:cs typeface="Microsoft YaHei" pitchFamily="34" charset="-120"/>
              </a:rPr>
              <a:t>Align Scope 1 and 2</a:t>
            </a:r>
            <a:endParaRPr lang="en-US" sz="1050" dirty="0">
              <a:latin typeface="Microsoft YaHei" pitchFamily="34" charset="0"/>
              <a:ea typeface="Microsoft YaHei" pitchFamily="34" charset="-122"/>
              <a:cs typeface="Microsoft YaHei" pitchFamily="34" charset="-120"/>
            </a:endParaRPr>
          </a:p>
        </p:txBody>
      </p:sp>
      <p:sp>
        <p:nvSpPr>
          <p:cNvPr id="60" name="Text 58"/>
          <p:cNvSpPr/>
          <p:nvPr/>
        </p:nvSpPr>
        <p:spPr>
          <a:xfrm>
            <a:off x="3800475" y="4586587"/>
            <a:ext cx="8391525" cy="160020"/>
          </a:xfrm>
          <a:prstGeom prst="rect">
            <a:avLst/>
          </a:prstGeom>
          <a:noFill/>
          <a:ln/>
        </p:spPr>
        <p:txBody>
          <a:bodyPr wrap="none" lIns="0" tIns="0" rIns="0" bIns="0" rtlCol="0" anchor="t"/>
          <a:lstStyle/>
          <a:p>
            <a:pPr algn="l" indent="0" marL="0">
              <a:buNone/>
            </a:pPr>
            <a:r>
              <a:rPr lang="en-US" sz="1050" dirty="0">
                <a:solidFill>
                  <a:srgbClr val="2B2A22"/>
                </a:solidFill>
                <a:latin typeface="Microsoft YaHei" pitchFamily="34" charset="0"/>
                <a:ea typeface="Microsoft YaHei" pitchFamily="34" charset="-122"/>
                <a:cs typeface="Microsoft YaHei" pitchFamily="34" charset="-120"/>
              </a:rPr>
              <a:t>with verification</a:t>
            </a:r>
            <a:endParaRPr lang="en-US" sz="1050" dirty="0">
              <a:latin typeface="Microsoft YaHei" pitchFamily="34" charset="0"/>
              <a:ea typeface="Microsoft YaHei" pitchFamily="34" charset="-122"/>
              <a:cs typeface="Microsoft YaHei" pitchFamily="34" charset="-120"/>
            </a:endParaRPr>
          </a:p>
        </p:txBody>
      </p:sp>
      <p:sp>
        <p:nvSpPr>
          <p:cNvPr id="61" name="Shape 59"/>
          <p:cNvSpPr/>
          <p:nvPr/>
        </p:nvSpPr>
        <p:spPr>
          <a:xfrm>
            <a:off x="3590925" y="5067300"/>
            <a:ext cx="2219325" cy="9525"/>
          </a:xfrm>
          <a:prstGeom prst="rect">
            <a:avLst/>
          </a:prstGeom>
          <a:solidFill>
            <a:srgbClr val="D8D0BC"/>
          </a:solidFill>
          <a:ln/>
        </p:spPr>
      </p:sp>
      <p:sp>
        <p:nvSpPr>
          <p:cNvPr id="62" name="Text 60"/>
          <p:cNvSpPr/>
          <p:nvPr/>
        </p:nvSpPr>
        <p:spPr>
          <a:xfrm>
            <a:off x="3590925" y="5185939"/>
            <a:ext cx="8601075"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Budget</a:t>
            </a:r>
            <a:endParaRPr lang="en-US" sz="900" dirty="0">
              <a:latin typeface="Microsoft YaHei" pitchFamily="34" charset="0"/>
              <a:ea typeface="Microsoft YaHei" pitchFamily="34" charset="-122"/>
              <a:cs typeface="Microsoft YaHei" pitchFamily="34" charset="-120"/>
            </a:endParaRPr>
          </a:p>
        </p:txBody>
      </p:sp>
      <p:sp>
        <p:nvSpPr>
          <p:cNvPr id="63" name="Shape 61"/>
          <p:cNvSpPr/>
          <p:nvPr/>
        </p:nvSpPr>
        <p:spPr>
          <a:xfrm>
            <a:off x="4167188" y="5148263"/>
            <a:ext cx="1371600" cy="200025"/>
          </a:xfrm>
          <a:prstGeom prst="roundRect">
            <a:avLst>
              <a:gd name="adj" fmla="val 50000"/>
            </a:avLst>
          </a:prstGeom>
          <a:noFill/>
          <a:ln w="9525">
            <a:solidFill>
              <a:srgbClr val="8C7B54"/>
            </a:solidFill>
            <a:prstDash val="solid"/>
          </a:ln>
        </p:spPr>
      </p:sp>
      <p:sp>
        <p:nvSpPr>
          <p:cNvPr id="64" name="Text 62"/>
          <p:cNvSpPr/>
          <p:nvPr/>
        </p:nvSpPr>
        <p:spPr>
          <a:xfrm>
            <a:off x="0" y="5185939"/>
            <a:ext cx="9705975" cy="137160"/>
          </a:xfrm>
          <a:prstGeom prst="rect">
            <a:avLst/>
          </a:prstGeom>
          <a:noFill/>
          <a:ln/>
        </p:spPr>
        <p:txBody>
          <a:bodyPr wrap="none" lIns="0" tIns="0" rIns="0" bIns="0" rtlCol="0" anchor="t"/>
          <a:lstStyle/>
          <a:p>
            <a:pPr algn="ctr" indent="0" marL="0">
              <a:buNone/>
            </a:pPr>
            <a:r>
              <a:rPr lang="en-US" sz="900" b="1" dirty="0">
                <a:solidFill>
                  <a:srgbClr val="796B4A"/>
                </a:solidFill>
                <a:latin typeface="Microsoft YaHei" pitchFamily="34" charset="0"/>
                <a:ea typeface="Microsoft YaHei" pitchFamily="34" charset="-122"/>
                <a:cs typeface="Microsoft YaHei" pitchFamily="34" charset="-120"/>
              </a:rPr>
              <a:t>Certificates: TBD</a:t>
            </a:r>
            <a:endParaRPr lang="en-US" sz="900" dirty="0">
              <a:latin typeface="Microsoft YaHei" pitchFamily="34" charset="0"/>
              <a:ea typeface="Microsoft YaHei" pitchFamily="34" charset="-122"/>
              <a:cs typeface="Microsoft YaHei" pitchFamily="34" charset="-120"/>
            </a:endParaRPr>
          </a:p>
        </p:txBody>
      </p:sp>
      <p:sp>
        <p:nvSpPr>
          <p:cNvPr id="65" name="Shape 63"/>
          <p:cNvSpPr/>
          <p:nvPr/>
        </p:nvSpPr>
        <p:spPr>
          <a:xfrm>
            <a:off x="6219825" y="1952625"/>
            <a:ext cx="171450" cy="171450"/>
          </a:xfrm>
          <a:prstGeom prst="ellipse">
            <a:avLst/>
          </a:prstGeom>
          <a:solidFill>
            <a:srgbClr val="B25E38"/>
          </a:solidFill>
          <a:ln/>
        </p:spPr>
      </p:sp>
      <p:sp>
        <p:nvSpPr>
          <p:cNvPr id="66" name="Text 64"/>
          <p:cNvSpPr/>
          <p:nvPr/>
        </p:nvSpPr>
        <p:spPr>
          <a:xfrm>
            <a:off x="6191250" y="2207360"/>
            <a:ext cx="6000750" cy="148590"/>
          </a:xfrm>
          <a:prstGeom prst="rect">
            <a:avLst/>
          </a:prstGeom>
          <a:noFill/>
          <a:ln/>
        </p:spPr>
        <p:txBody>
          <a:bodyPr wrap="none" lIns="0" tIns="0" rIns="0" bIns="0" rtlCol="0" anchor="t"/>
          <a:lstStyle/>
          <a:p>
            <a:pPr algn="l" indent="0" marL="0">
              <a:buNone/>
            </a:pPr>
            <a:r>
              <a:rPr lang="en-US" sz="975" b="1" dirty="0">
                <a:solidFill>
                  <a:srgbClr val="995233"/>
                </a:solidFill>
                <a:latin typeface="Consolas" pitchFamily="34" charset="0"/>
                <a:ea typeface="Microsoft YaHei" pitchFamily="34" charset="-122"/>
                <a:cs typeface="Consolas" pitchFamily="34" charset="-120"/>
              </a:rPr>
              <a:t>30 Sept 2027</a:t>
            </a:r>
            <a:endParaRPr lang="en-US" sz="975" dirty="0">
              <a:latin typeface="Consolas" pitchFamily="34" charset="0"/>
              <a:ea typeface="Microsoft YaHei" pitchFamily="34" charset="-122"/>
              <a:cs typeface="Consolas" pitchFamily="34" charset="-120"/>
            </a:endParaRPr>
          </a:p>
        </p:txBody>
      </p:sp>
      <p:sp>
        <p:nvSpPr>
          <p:cNvPr id="67" name="Shape 65"/>
          <p:cNvSpPr/>
          <p:nvPr/>
        </p:nvSpPr>
        <p:spPr>
          <a:xfrm>
            <a:off x="6196013" y="2443163"/>
            <a:ext cx="2590800" cy="3133725"/>
          </a:xfrm>
          <a:prstGeom prst="roundRect">
            <a:avLst>
              <a:gd name="adj" fmla="val 2206"/>
            </a:avLst>
          </a:prstGeom>
          <a:solidFill>
            <a:srgbClr val="EDDDCE"/>
          </a:solidFill>
          <a:ln w="9525">
            <a:solidFill>
              <a:srgbClr val="D8D0BC"/>
            </a:solidFill>
            <a:prstDash val="solid"/>
          </a:ln>
        </p:spPr>
      </p:sp>
      <p:sp>
        <p:nvSpPr>
          <p:cNvPr id="68" name="Shape 66"/>
          <p:cNvSpPr/>
          <p:nvPr/>
        </p:nvSpPr>
        <p:spPr>
          <a:xfrm>
            <a:off x="6205538" y="2452688"/>
            <a:ext cx="2571750" cy="42863"/>
          </a:xfrm>
          <a:custGeom>
            <a:avLst/>
            <a:gdLst/>
            <a:ahLst/>
            <a:cxnLst/>
            <a:rect l="l" t="t" r="r" b="b"/>
            <a:pathLst>
              <a:path w="2571750" h="42863">
                <a:moveTo>
                  <a:pt x="0" y="42863"/>
                </a:moveTo>
                <a:arcTo hR="42863" wR="42863" stAng="10800000" swAng="5400000"/>
                <a:lnTo>
                  <a:pt x="2528888" y="0"/>
                </a:lnTo>
                <a:arcTo hR="42863" wR="42863" stAng="16200000" swAng="5400000"/>
              </a:path>
            </a:pathLst>
          </a:custGeom>
          <a:noFill/>
          <a:ln w="28575">
            <a:solidFill>
              <a:srgbClr val="B25E38"/>
            </a:solidFill>
            <a:prstDash val="solid"/>
          </a:ln>
        </p:spPr>
      </p:sp>
      <p:sp>
        <p:nvSpPr>
          <p:cNvPr id="69" name="Text 67"/>
          <p:cNvSpPr/>
          <p:nvPr/>
        </p:nvSpPr>
        <p:spPr>
          <a:xfrm>
            <a:off x="6381750" y="2626606"/>
            <a:ext cx="5810250" cy="228600"/>
          </a:xfrm>
          <a:prstGeom prst="rect">
            <a:avLst/>
          </a:prstGeom>
          <a:noFill/>
          <a:ln/>
        </p:spPr>
        <p:txBody>
          <a:bodyPr wrap="none" lIns="0" tIns="0" rIns="0" bIns="0" rtlCol="0" anchor="t"/>
          <a:lstStyle/>
          <a:p>
            <a:pPr algn="l" indent="0" marL="0">
              <a:buNone/>
            </a:pPr>
            <a:r>
              <a:rPr lang="en-US" sz="1500" b="1" dirty="0">
                <a:solidFill>
                  <a:srgbClr val="2B2A22"/>
                </a:solidFill>
                <a:latin typeface="Microsoft YaHei" pitchFamily="34" charset="0"/>
                <a:ea typeface="Microsoft YaHei" pitchFamily="34" charset="-122"/>
                <a:cs typeface="Microsoft YaHei" pitchFamily="34" charset="-120"/>
              </a:rPr>
              <a:t>First surrender</a:t>
            </a:r>
            <a:endParaRPr lang="en-US" sz="1500" dirty="0">
              <a:latin typeface="Microsoft YaHei" pitchFamily="34" charset="0"/>
              <a:ea typeface="Microsoft YaHei" pitchFamily="34" charset="-122"/>
              <a:cs typeface="Microsoft YaHei" pitchFamily="34" charset="-120"/>
            </a:endParaRPr>
          </a:p>
        </p:txBody>
      </p:sp>
      <p:sp>
        <p:nvSpPr>
          <p:cNvPr id="70" name="Shape 68"/>
          <p:cNvSpPr/>
          <p:nvPr/>
        </p:nvSpPr>
        <p:spPr>
          <a:xfrm>
            <a:off x="6388894" y="3045619"/>
            <a:ext cx="119063" cy="119063"/>
          </a:xfrm>
          <a:prstGeom prst="roundRect">
            <a:avLst>
              <a:gd name="adj" fmla="val 16000"/>
            </a:avLst>
          </a:prstGeom>
          <a:noFill/>
          <a:ln w="14288">
            <a:solidFill>
              <a:srgbClr val="B25E38"/>
            </a:solidFill>
            <a:prstDash val="solid"/>
          </a:ln>
        </p:spPr>
      </p:sp>
      <p:sp>
        <p:nvSpPr>
          <p:cNvPr id="71" name="Text 69"/>
          <p:cNvSpPr/>
          <p:nvPr/>
        </p:nvSpPr>
        <p:spPr>
          <a:xfrm>
            <a:off x="6591300" y="3042814"/>
            <a:ext cx="5600700" cy="137160"/>
          </a:xfrm>
          <a:prstGeom prst="rect">
            <a:avLst/>
          </a:prstGeom>
          <a:noFill/>
          <a:ln/>
        </p:spPr>
        <p:txBody>
          <a:bodyPr wrap="none" lIns="0" tIns="0" rIns="0" bIns="0" rtlCol="0" anchor="t"/>
          <a:lstStyle/>
          <a:p>
            <a:pPr algn="l" indent="0" marL="0">
              <a:buNone/>
            </a:pPr>
            <a:r>
              <a:rPr lang="en-US" sz="900" b="1" dirty="0">
                <a:solidFill>
                  <a:srgbClr val="656155"/>
                </a:solidFill>
                <a:latin typeface="Microsoft YaHei" pitchFamily="34" charset="0"/>
                <a:ea typeface="Microsoft YaHei" pitchFamily="34" charset="-122"/>
                <a:cs typeface="Microsoft YaHei" pitchFamily="34" charset="-120"/>
              </a:rPr>
              <a:t>Send</a:t>
            </a:r>
            <a:endParaRPr lang="en-US" sz="900" dirty="0">
              <a:latin typeface="Microsoft YaHei" pitchFamily="34" charset="0"/>
              <a:ea typeface="Microsoft YaHei" pitchFamily="34" charset="-122"/>
              <a:cs typeface="Microsoft YaHei" pitchFamily="34" charset="-120"/>
            </a:endParaRPr>
          </a:p>
        </p:txBody>
      </p:sp>
      <p:sp>
        <p:nvSpPr>
          <p:cNvPr id="72" name="Text 70"/>
          <p:cNvSpPr/>
          <p:nvPr/>
        </p:nvSpPr>
        <p:spPr>
          <a:xfrm>
            <a:off x="6591300" y="3214987"/>
            <a:ext cx="5600700" cy="160020"/>
          </a:xfrm>
          <a:prstGeom prst="rect">
            <a:avLst/>
          </a:prstGeom>
          <a:noFill/>
          <a:ln/>
        </p:spPr>
        <p:txBody>
          <a:bodyPr wrap="none" lIns="0" tIns="0" rIns="0" bIns="0" rtlCol="0" anchor="t"/>
          <a:lstStyle/>
          <a:p>
            <a:pPr algn="l" indent="0" marL="0">
              <a:buNone/>
            </a:pPr>
            <a:r>
              <a:rPr lang="en-US" sz="1050" dirty="0">
                <a:solidFill>
                  <a:srgbClr val="2B2A22"/>
                </a:solidFill>
                <a:latin typeface="Microsoft YaHei" pitchFamily="34" charset="0"/>
                <a:ea typeface="Microsoft YaHei" pitchFamily="34" charset="-122"/>
                <a:cs typeface="Microsoft YaHei" pitchFamily="34" charset="-120"/>
              </a:rPr>
              <a:t>Verified emissions to</a:t>
            </a:r>
            <a:endParaRPr lang="en-US" sz="1050" dirty="0">
              <a:latin typeface="Microsoft YaHei" pitchFamily="34" charset="0"/>
              <a:ea typeface="Microsoft YaHei" pitchFamily="34" charset="-122"/>
              <a:cs typeface="Microsoft YaHei" pitchFamily="34" charset="-120"/>
            </a:endParaRPr>
          </a:p>
        </p:txBody>
      </p:sp>
      <p:sp>
        <p:nvSpPr>
          <p:cNvPr id="73" name="Text 71"/>
          <p:cNvSpPr/>
          <p:nvPr/>
        </p:nvSpPr>
        <p:spPr>
          <a:xfrm>
            <a:off x="6591300" y="3405487"/>
            <a:ext cx="5600700" cy="160020"/>
          </a:xfrm>
          <a:prstGeom prst="rect">
            <a:avLst/>
          </a:prstGeom>
          <a:noFill/>
          <a:ln/>
        </p:spPr>
        <p:txBody>
          <a:bodyPr wrap="none" lIns="0" tIns="0" rIns="0" bIns="0" rtlCol="0" anchor="t"/>
          <a:lstStyle/>
          <a:p>
            <a:pPr algn="l" indent="0" marL="0">
              <a:buNone/>
            </a:pPr>
            <a:r>
              <a:rPr lang="en-US" sz="1050" dirty="0">
                <a:solidFill>
                  <a:srgbClr val="2B2A22"/>
                </a:solidFill>
                <a:latin typeface="Microsoft YaHei" pitchFamily="34" charset="0"/>
                <a:ea typeface="Microsoft YaHei" pitchFamily="34" charset="-122"/>
                <a:cs typeface="Microsoft YaHei" pitchFamily="34" charset="-120"/>
              </a:rPr>
              <a:t>the declarant</a:t>
            </a:r>
            <a:endParaRPr lang="en-US" sz="1050" dirty="0">
              <a:latin typeface="Microsoft YaHei" pitchFamily="34" charset="0"/>
              <a:ea typeface="Microsoft YaHei" pitchFamily="34" charset="-122"/>
              <a:cs typeface="Microsoft YaHei" pitchFamily="34" charset="-120"/>
            </a:endParaRPr>
          </a:p>
        </p:txBody>
      </p:sp>
      <p:sp>
        <p:nvSpPr>
          <p:cNvPr id="74" name="Shape 72"/>
          <p:cNvSpPr/>
          <p:nvPr/>
        </p:nvSpPr>
        <p:spPr>
          <a:xfrm>
            <a:off x="6388894" y="3636169"/>
            <a:ext cx="119063" cy="119063"/>
          </a:xfrm>
          <a:prstGeom prst="roundRect">
            <a:avLst>
              <a:gd name="adj" fmla="val 16000"/>
            </a:avLst>
          </a:prstGeom>
          <a:noFill/>
          <a:ln w="14288">
            <a:solidFill>
              <a:srgbClr val="B25E38"/>
            </a:solidFill>
            <a:prstDash val="solid"/>
          </a:ln>
        </p:spPr>
      </p:sp>
      <p:sp>
        <p:nvSpPr>
          <p:cNvPr id="75" name="Text 73"/>
          <p:cNvSpPr/>
          <p:nvPr/>
        </p:nvSpPr>
        <p:spPr>
          <a:xfrm>
            <a:off x="6591300" y="3633364"/>
            <a:ext cx="5600700" cy="137160"/>
          </a:xfrm>
          <a:prstGeom prst="rect">
            <a:avLst/>
          </a:prstGeom>
          <a:noFill/>
          <a:ln/>
        </p:spPr>
        <p:txBody>
          <a:bodyPr wrap="none" lIns="0" tIns="0" rIns="0" bIns="0" rtlCol="0" anchor="t"/>
          <a:lstStyle/>
          <a:p>
            <a:pPr algn="l" indent="0" marL="0">
              <a:buNone/>
            </a:pPr>
            <a:r>
              <a:rPr lang="en-US" sz="900" b="1" dirty="0">
                <a:solidFill>
                  <a:srgbClr val="656155"/>
                </a:solidFill>
                <a:latin typeface="Microsoft YaHei" pitchFamily="34" charset="0"/>
                <a:ea typeface="Microsoft YaHei" pitchFamily="34" charset="-122"/>
                <a:cs typeface="Microsoft YaHei" pitchFamily="34" charset="-120"/>
              </a:rPr>
              <a:t>Settle</a:t>
            </a:r>
            <a:endParaRPr lang="en-US" sz="900" dirty="0">
              <a:latin typeface="Microsoft YaHei" pitchFamily="34" charset="0"/>
              <a:ea typeface="Microsoft YaHei" pitchFamily="34" charset="-122"/>
              <a:cs typeface="Microsoft YaHei" pitchFamily="34" charset="-120"/>
            </a:endParaRPr>
          </a:p>
        </p:txBody>
      </p:sp>
      <p:sp>
        <p:nvSpPr>
          <p:cNvPr id="76" name="Text 74"/>
          <p:cNvSpPr/>
          <p:nvPr/>
        </p:nvSpPr>
        <p:spPr>
          <a:xfrm>
            <a:off x="6591300" y="3805537"/>
            <a:ext cx="5600700" cy="160020"/>
          </a:xfrm>
          <a:prstGeom prst="rect">
            <a:avLst/>
          </a:prstGeom>
          <a:noFill/>
          <a:ln/>
        </p:spPr>
        <p:txBody>
          <a:bodyPr wrap="none" lIns="0" tIns="0" rIns="0" bIns="0" rtlCol="0" anchor="t"/>
          <a:lstStyle/>
          <a:p>
            <a:pPr algn="l" indent="0" marL="0">
              <a:buNone/>
            </a:pPr>
            <a:r>
              <a:rPr lang="en-US" sz="1050" dirty="0">
                <a:solidFill>
                  <a:srgbClr val="2B2A22"/>
                </a:solidFill>
                <a:latin typeface="Microsoft YaHei" pitchFamily="34" charset="0"/>
                <a:ea typeface="Microsoft YaHei" pitchFamily="34" charset="-122"/>
                <a:cs typeface="Microsoft YaHei" pitchFamily="34" charset="-120"/>
              </a:rPr>
              <a:t>2026 certificates surrendered</a:t>
            </a:r>
            <a:endParaRPr lang="en-US" sz="1050" dirty="0">
              <a:latin typeface="Microsoft YaHei" pitchFamily="34" charset="0"/>
              <a:ea typeface="Microsoft YaHei" pitchFamily="34" charset="-122"/>
              <a:cs typeface="Microsoft YaHei" pitchFamily="34" charset="-120"/>
            </a:endParaRPr>
          </a:p>
        </p:txBody>
      </p:sp>
      <p:sp>
        <p:nvSpPr>
          <p:cNvPr id="77" name="Shape 75"/>
          <p:cNvSpPr/>
          <p:nvPr/>
        </p:nvSpPr>
        <p:spPr>
          <a:xfrm>
            <a:off x="9029700" y="1971675"/>
            <a:ext cx="133350" cy="133350"/>
          </a:xfrm>
          <a:prstGeom prst="ellipse">
            <a:avLst/>
          </a:prstGeom>
          <a:solidFill>
            <a:srgbClr val="4D5D39"/>
          </a:solidFill>
          <a:ln/>
        </p:spPr>
      </p:sp>
      <p:sp>
        <p:nvSpPr>
          <p:cNvPr id="78" name="Text 76"/>
          <p:cNvSpPr/>
          <p:nvPr/>
        </p:nvSpPr>
        <p:spPr>
          <a:xfrm>
            <a:off x="8982075" y="2207360"/>
            <a:ext cx="3209925" cy="148590"/>
          </a:xfrm>
          <a:prstGeom prst="rect">
            <a:avLst/>
          </a:prstGeom>
          <a:noFill/>
          <a:ln/>
        </p:spPr>
        <p:txBody>
          <a:bodyPr wrap="none" lIns="0" tIns="0" rIns="0" bIns="0" rtlCol="0" anchor="t"/>
          <a:lstStyle/>
          <a:p>
            <a:pPr algn="l" indent="0" marL="0">
              <a:buNone/>
            </a:pPr>
            <a:r>
              <a:rPr lang="en-US" sz="975" b="1" dirty="0">
                <a:solidFill>
                  <a:srgbClr val="4D5D39"/>
                </a:solidFill>
                <a:latin typeface="Consolas" pitchFamily="34" charset="0"/>
                <a:ea typeface="Microsoft YaHei" pitchFamily="34" charset="-122"/>
                <a:cs typeface="Consolas" pitchFamily="34" charset="-120"/>
              </a:rPr>
              <a:t>From 2028</a:t>
            </a:r>
            <a:endParaRPr lang="en-US" sz="975" dirty="0">
              <a:latin typeface="Consolas" pitchFamily="34" charset="0"/>
              <a:ea typeface="Microsoft YaHei" pitchFamily="34" charset="-122"/>
              <a:cs typeface="Consolas" pitchFamily="34" charset="-120"/>
            </a:endParaRPr>
          </a:p>
        </p:txBody>
      </p:sp>
      <p:sp>
        <p:nvSpPr>
          <p:cNvPr id="79" name="Shape 77"/>
          <p:cNvSpPr/>
          <p:nvPr/>
        </p:nvSpPr>
        <p:spPr>
          <a:xfrm>
            <a:off x="8986838" y="2443163"/>
            <a:ext cx="2590800" cy="3133725"/>
          </a:xfrm>
          <a:prstGeom prst="roundRect">
            <a:avLst>
              <a:gd name="adj" fmla="val 2206"/>
            </a:avLst>
          </a:prstGeom>
          <a:solidFill>
            <a:srgbClr val="F7F3E8"/>
          </a:solidFill>
          <a:ln w="9525">
            <a:solidFill>
              <a:srgbClr val="D8D0BC"/>
            </a:solidFill>
            <a:prstDash val="solid"/>
          </a:ln>
        </p:spPr>
      </p:sp>
      <p:sp>
        <p:nvSpPr>
          <p:cNvPr id="80" name="Shape 78"/>
          <p:cNvSpPr/>
          <p:nvPr/>
        </p:nvSpPr>
        <p:spPr>
          <a:xfrm>
            <a:off x="8996363" y="2452688"/>
            <a:ext cx="2571750" cy="42863"/>
          </a:xfrm>
          <a:custGeom>
            <a:avLst/>
            <a:gdLst/>
            <a:ahLst/>
            <a:cxnLst/>
            <a:rect l="l" t="t" r="r" b="b"/>
            <a:pathLst>
              <a:path w="2571750" h="42863">
                <a:moveTo>
                  <a:pt x="0" y="42863"/>
                </a:moveTo>
                <a:arcTo hR="42863" wR="42863" stAng="10800000" swAng="5400000"/>
                <a:lnTo>
                  <a:pt x="2528888" y="0"/>
                </a:lnTo>
                <a:arcTo hR="42863" wR="42863" stAng="16200000" swAng="5400000"/>
              </a:path>
            </a:pathLst>
          </a:custGeom>
          <a:noFill/>
          <a:ln w="28575">
            <a:solidFill>
              <a:srgbClr val="4D5D39"/>
            </a:solidFill>
            <a:prstDash val="solid"/>
          </a:ln>
        </p:spPr>
      </p:sp>
      <p:sp>
        <p:nvSpPr>
          <p:cNvPr id="81" name="Text 79"/>
          <p:cNvSpPr/>
          <p:nvPr/>
        </p:nvSpPr>
        <p:spPr>
          <a:xfrm>
            <a:off x="9172575" y="2626606"/>
            <a:ext cx="3019425" cy="228600"/>
          </a:xfrm>
          <a:prstGeom prst="rect">
            <a:avLst/>
          </a:prstGeom>
          <a:noFill/>
          <a:ln/>
        </p:spPr>
        <p:txBody>
          <a:bodyPr wrap="none" lIns="0" tIns="0" rIns="0" bIns="0" rtlCol="0" anchor="t"/>
          <a:lstStyle/>
          <a:p>
            <a:pPr algn="l" indent="0" marL="0">
              <a:buNone/>
            </a:pPr>
            <a:r>
              <a:rPr lang="en-US" sz="1500" b="1" dirty="0">
                <a:solidFill>
                  <a:srgbClr val="2B2A22"/>
                </a:solidFill>
                <a:latin typeface="Microsoft YaHei" pitchFamily="34" charset="0"/>
                <a:ea typeface="Microsoft YaHei" pitchFamily="34" charset="-122"/>
                <a:cs typeface="Microsoft YaHei" pitchFamily="34" charset="-120"/>
              </a:rPr>
              <a:t>Route study</a:t>
            </a:r>
            <a:endParaRPr lang="en-US" sz="1500" dirty="0">
              <a:latin typeface="Microsoft YaHei" pitchFamily="34" charset="0"/>
              <a:ea typeface="Microsoft YaHei" pitchFamily="34" charset="-122"/>
              <a:cs typeface="Microsoft YaHei" pitchFamily="34" charset="-120"/>
            </a:endParaRPr>
          </a:p>
        </p:txBody>
      </p:sp>
      <p:sp>
        <p:nvSpPr>
          <p:cNvPr id="82" name="Shape 80"/>
          <p:cNvSpPr/>
          <p:nvPr/>
        </p:nvSpPr>
        <p:spPr>
          <a:xfrm>
            <a:off x="9179719" y="3045619"/>
            <a:ext cx="119063" cy="119063"/>
          </a:xfrm>
          <a:prstGeom prst="roundRect">
            <a:avLst>
              <a:gd name="adj" fmla="val 16000"/>
            </a:avLst>
          </a:prstGeom>
          <a:noFill/>
          <a:ln w="14288">
            <a:solidFill>
              <a:srgbClr val="4D5D39"/>
            </a:solidFill>
            <a:prstDash val="solid"/>
          </a:ln>
        </p:spPr>
      </p:sp>
      <p:sp>
        <p:nvSpPr>
          <p:cNvPr id="83" name="Text 81"/>
          <p:cNvSpPr/>
          <p:nvPr/>
        </p:nvSpPr>
        <p:spPr>
          <a:xfrm>
            <a:off x="9382125" y="3042814"/>
            <a:ext cx="2809875" cy="137160"/>
          </a:xfrm>
          <a:prstGeom prst="rect">
            <a:avLst/>
          </a:prstGeom>
          <a:noFill/>
          <a:ln/>
        </p:spPr>
        <p:txBody>
          <a:bodyPr wrap="none" lIns="0" tIns="0" rIns="0" bIns="0" rtlCol="0" anchor="t"/>
          <a:lstStyle/>
          <a:p>
            <a:pPr algn="l" indent="0" marL="0">
              <a:buNone/>
            </a:pPr>
            <a:r>
              <a:rPr lang="en-US" sz="900" b="1" dirty="0">
                <a:solidFill>
                  <a:srgbClr val="656155"/>
                </a:solidFill>
                <a:latin typeface="Microsoft YaHei" pitchFamily="34" charset="0"/>
                <a:ea typeface="Microsoft YaHei" pitchFamily="34" charset="-122"/>
                <a:cs typeface="Microsoft YaHei" pitchFamily="34" charset="-120"/>
              </a:rPr>
              <a:t>Study</a:t>
            </a:r>
            <a:endParaRPr lang="en-US" sz="900" dirty="0">
              <a:latin typeface="Microsoft YaHei" pitchFamily="34" charset="0"/>
              <a:ea typeface="Microsoft YaHei" pitchFamily="34" charset="-122"/>
              <a:cs typeface="Microsoft YaHei" pitchFamily="34" charset="-120"/>
            </a:endParaRPr>
          </a:p>
        </p:txBody>
      </p:sp>
      <p:sp>
        <p:nvSpPr>
          <p:cNvPr id="84" name="Text 82"/>
          <p:cNvSpPr/>
          <p:nvPr/>
        </p:nvSpPr>
        <p:spPr>
          <a:xfrm>
            <a:off x="9382125" y="3214987"/>
            <a:ext cx="2809875" cy="160020"/>
          </a:xfrm>
          <a:prstGeom prst="rect">
            <a:avLst/>
          </a:prstGeom>
          <a:noFill/>
          <a:ln/>
        </p:spPr>
        <p:txBody>
          <a:bodyPr wrap="none" lIns="0" tIns="0" rIns="0" bIns="0" rtlCol="0" anchor="t"/>
          <a:lstStyle/>
          <a:p>
            <a:pPr algn="l" indent="0" marL="0">
              <a:buNone/>
            </a:pPr>
            <a:r>
              <a:rPr lang="en-US" sz="1050" dirty="0">
                <a:solidFill>
                  <a:srgbClr val="2B2A22"/>
                </a:solidFill>
                <a:latin typeface="Microsoft YaHei" pitchFamily="34" charset="0"/>
                <a:ea typeface="Microsoft YaHei" pitchFamily="34" charset="-122"/>
                <a:cs typeface="Microsoft YaHei" pitchFamily="34" charset="-120"/>
              </a:rPr>
              <a:t>Compare EAF and DRI routes</a:t>
            </a:r>
            <a:endParaRPr lang="en-US" sz="1050" dirty="0">
              <a:latin typeface="Microsoft YaHei" pitchFamily="34" charset="0"/>
              <a:ea typeface="Microsoft YaHei" pitchFamily="34" charset="-122"/>
              <a:cs typeface="Microsoft YaHei" pitchFamily="34" charset="-120"/>
            </a:endParaRPr>
          </a:p>
        </p:txBody>
      </p:sp>
      <p:sp>
        <p:nvSpPr>
          <p:cNvPr id="85" name="Shape 83"/>
          <p:cNvSpPr/>
          <p:nvPr/>
        </p:nvSpPr>
        <p:spPr>
          <a:xfrm>
            <a:off x="9172575" y="5067300"/>
            <a:ext cx="2219325" cy="9525"/>
          </a:xfrm>
          <a:prstGeom prst="rect">
            <a:avLst/>
          </a:prstGeom>
          <a:solidFill>
            <a:srgbClr val="D8D0BC"/>
          </a:solidFill>
          <a:ln/>
        </p:spPr>
      </p:sp>
      <p:sp>
        <p:nvSpPr>
          <p:cNvPr id="86" name="Text 84"/>
          <p:cNvSpPr/>
          <p:nvPr/>
        </p:nvSpPr>
        <p:spPr>
          <a:xfrm>
            <a:off x="9172575" y="5185939"/>
            <a:ext cx="3019425"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Budget</a:t>
            </a:r>
            <a:endParaRPr lang="en-US" sz="900" dirty="0">
              <a:latin typeface="Microsoft YaHei" pitchFamily="34" charset="0"/>
              <a:ea typeface="Microsoft YaHei" pitchFamily="34" charset="-122"/>
              <a:cs typeface="Microsoft YaHei" pitchFamily="34" charset="-120"/>
            </a:endParaRPr>
          </a:p>
        </p:txBody>
      </p:sp>
      <p:sp>
        <p:nvSpPr>
          <p:cNvPr id="87" name="Shape 85"/>
          <p:cNvSpPr/>
          <p:nvPr/>
        </p:nvSpPr>
        <p:spPr>
          <a:xfrm>
            <a:off x="9748838" y="5148263"/>
            <a:ext cx="895350" cy="200025"/>
          </a:xfrm>
          <a:prstGeom prst="roundRect">
            <a:avLst>
              <a:gd name="adj" fmla="val 50000"/>
            </a:avLst>
          </a:prstGeom>
          <a:noFill/>
          <a:ln w="9525">
            <a:solidFill>
              <a:srgbClr val="8C7B54"/>
            </a:solidFill>
            <a:prstDash val="solid"/>
          </a:ln>
        </p:spPr>
      </p:sp>
      <p:sp>
        <p:nvSpPr>
          <p:cNvPr id="88" name="Text 86"/>
          <p:cNvSpPr/>
          <p:nvPr/>
        </p:nvSpPr>
        <p:spPr>
          <a:xfrm>
            <a:off x="8201025" y="5185939"/>
            <a:ext cx="3990975" cy="137160"/>
          </a:xfrm>
          <a:prstGeom prst="rect">
            <a:avLst/>
          </a:prstGeom>
          <a:noFill/>
          <a:ln/>
        </p:spPr>
        <p:txBody>
          <a:bodyPr wrap="none" lIns="0" tIns="0" rIns="0" bIns="0" rtlCol="0" anchor="t"/>
          <a:lstStyle/>
          <a:p>
            <a:pPr algn="ctr" indent="0" marL="0">
              <a:buNone/>
            </a:pPr>
            <a:r>
              <a:rPr lang="en-US" sz="900" b="1" dirty="0">
                <a:solidFill>
                  <a:srgbClr val="796B4A"/>
                </a:solidFill>
                <a:latin typeface="Microsoft YaHei" pitchFamily="34" charset="0"/>
                <a:ea typeface="Microsoft YaHei" pitchFamily="34" charset="-122"/>
                <a:cs typeface="Microsoft YaHei" pitchFamily="34" charset="-120"/>
              </a:rPr>
              <a:t>Study: TBD</a:t>
            </a:r>
            <a:endParaRPr lang="en-US" sz="900" dirty="0">
              <a:latin typeface="Microsoft YaHei" pitchFamily="34" charset="0"/>
              <a:ea typeface="Microsoft YaHei" pitchFamily="34" charset="-122"/>
              <a:cs typeface="Microsoft YaHei" pitchFamily="34" charset="-120"/>
            </a:endParaRPr>
          </a:p>
        </p:txBody>
      </p:sp>
      <p:sp>
        <p:nvSpPr>
          <p:cNvPr id="89" name="Text 87"/>
          <p:cNvSpPr/>
          <p:nvPr/>
        </p:nvSpPr>
        <p:spPr>
          <a:xfrm>
            <a:off x="609600" y="6186064"/>
            <a:ext cx="11582400" cy="137160"/>
          </a:xfrm>
          <a:prstGeom prst="rect">
            <a:avLst/>
          </a:prstGeom>
          <a:noFill/>
          <a:ln/>
        </p:spPr>
        <p:txBody>
          <a:bodyPr wrap="none" lIns="0" tIns="0" rIns="0" bIns="0" rtlCol="0" anchor="t"/>
          <a:lstStyle/>
          <a:p>
            <a:pPr algn="l" indent="0" marL="0">
              <a:buNone/>
            </a:pPr>
            <a:r>
              <a:rPr lang="en-US" sz="900" dirty="0">
                <a:solidFill>
                  <a:srgbClr val="656155"/>
                </a:solidFill>
                <a:latin typeface="Microsoft YaHei" pitchFamily="34" charset="0"/>
                <a:ea typeface="Microsoft YaHei" pitchFamily="34" charset="-122"/>
                <a:cs typeface="Microsoft YaHei" pitchFamily="34" charset="-120"/>
              </a:rPr>
              <a:t>Source: Regulation (EU) 2025/2083 Art. 6(1) and 22, Reg. 2025/2546, China MOF climate standard Art. 28</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0" y="0"/>
            <a:ext cx="12192000" cy="6858000"/>
          </a:xfrm>
          <a:prstGeom prst="rect">
            <a:avLst/>
          </a:prstGeom>
        </p:spPr>
      </p:pic>
      <p:sp>
        <p:nvSpPr>
          <p:cNvPr id="3" name="svg2pptx-gradient-s0016-0000"/>
          <p:cNvSpPr/>
          <p:nvPr/>
        </p:nvSpPr>
        <p:spPr>
          <a:xfrm>
            <a:off x="0" y="0"/>
            <a:ext cx="7239000" cy="6858000"/>
          </a:xfrm>
          <a:prstGeom prst="rect">
            <a:avLst/>
          </a:prstGeom>
          <a:gradFill rotWithShape="1">
            <a:gsLst>
              <a:gs pos="0">
                <a:srgbClr val="EFE9DC">
                  <a:alpha val="97000"/>
                </a:srgbClr>
              </a:gs>
              <a:gs pos="70000">
                <a:srgbClr val="EFE9DC">
                  <a:alpha val="94000"/>
                </a:srgbClr>
              </a:gs>
              <a:gs pos="100000">
                <a:srgbClr val="EFE9DC">
                  <a:alpha val="0"/>
                </a:srgbClr>
              </a:gs>
            </a:gsLst>
            <a:lin ang="0" scaled="1"/>
          </a:gradFill>
          <a:ln/>
        </p:spPr>
      </p:sp>
      <p:sp>
        <p:nvSpPr>
          <p:cNvPr id="4" name="Shape 1"/>
          <p:cNvSpPr/>
          <p:nvPr/>
        </p:nvSpPr>
        <p:spPr>
          <a:xfrm>
            <a:off x="714375" y="635794"/>
            <a:ext cx="69850" cy="157163"/>
          </a:xfrm>
          <a:custGeom>
            <a:avLst/>
            <a:gdLst/>
            <a:ahLst/>
            <a:cxnLst/>
            <a:rect l="l" t="t" r="r" b="b"/>
            <a:pathLst>
              <a:path w="69850" h="157163">
                <a:moveTo>
                  <a:pt x="17463" y="57067"/>
                </a:moveTo>
                <a:lnTo>
                  <a:pt x="17463" y="34925"/>
                </a:lnTo>
                <a:arcTo hR="34925" wR="34925" stAng="10800000" swAng="5400000"/>
                <a:lnTo>
                  <a:pt x="65484" y="0"/>
                </a:lnTo>
                <a:arcTo hR="4366" wR="4366" stAng="16200000" swAng="5400000"/>
                <a:lnTo>
                  <a:pt x="69850" y="17463"/>
                </a:lnTo>
                <a:arcTo hR="34925" wR="34925" stAng="0" swAng="5400000"/>
                <a:arcTo hR="34925" wR="34925" stAng="16200000" swAng="-5400000"/>
                <a:cubicBezTo>
                  <a:pt x="0" y="104775"/>
                  <a:pt x="8731" y="113506"/>
                  <a:pt x="8731" y="130969"/>
                </a:cubicBezTo>
                <a:arcTo hR="43656" wR="43656" stAng="0" swAng="2212194"/>
              </a:path>
            </a:pathLst>
          </a:custGeom>
          <a:noFill/>
          <a:ln w="17463">
            <a:solidFill>
              <a:srgbClr val="4D5D39"/>
            </a:solidFill>
            <a:prstDash val="solid"/>
          </a:ln>
        </p:spPr>
      </p:sp>
      <p:sp>
        <p:nvSpPr>
          <p:cNvPr id="5" name="Shape 2"/>
          <p:cNvSpPr/>
          <p:nvPr/>
        </p:nvSpPr>
        <p:spPr>
          <a:xfrm>
            <a:off x="644525" y="679450"/>
            <a:ext cx="69850" cy="52388"/>
          </a:xfrm>
          <a:custGeom>
            <a:avLst/>
            <a:gdLst/>
            <a:ahLst/>
            <a:cxnLst/>
            <a:rect l="l" t="t" r="r" b="b"/>
            <a:pathLst>
              <a:path w="69850" h="52388">
                <a:moveTo>
                  <a:pt x="0" y="8731"/>
                </a:moveTo>
                <a:arcTo hR="43656" wR="43656" stAng="13987806" swAng="7612194"/>
                <a:arcTo hR="43656" wR="43656" stAng="3187806" swAng="7612194"/>
              </a:path>
            </a:pathLst>
          </a:custGeom>
          <a:noFill/>
          <a:ln w="17463">
            <a:solidFill>
              <a:srgbClr val="4D5D39"/>
            </a:solidFill>
            <a:prstDash val="solid"/>
          </a:ln>
        </p:spPr>
      </p:sp>
      <p:sp>
        <p:nvSpPr>
          <p:cNvPr id="6" name="Shape 3"/>
          <p:cNvSpPr/>
          <p:nvPr/>
        </p:nvSpPr>
        <p:spPr>
          <a:xfrm>
            <a:off x="653256" y="792956"/>
            <a:ext cx="122238" cy="6548"/>
          </a:xfrm>
          <a:custGeom>
            <a:avLst/>
            <a:gdLst/>
            <a:ahLst/>
            <a:cxnLst/>
            <a:rect l="l" t="t" r="r" b="b"/>
            <a:pathLst>
              <a:path w="122238" h="6548">
                <a:moveTo>
                  <a:pt x="0" y="0"/>
                </a:moveTo>
                <a:lnTo>
                  <a:pt x="122238" y="0"/>
                </a:lnTo>
              </a:path>
            </a:pathLst>
          </a:custGeom>
          <a:noFill/>
          <a:ln w="17463">
            <a:solidFill>
              <a:srgbClr val="4D5D39"/>
            </a:solidFill>
            <a:prstDash val="solid"/>
          </a:ln>
        </p:spPr>
      </p:sp>
      <p:sp>
        <p:nvSpPr>
          <p:cNvPr id="7" name="Text 4"/>
          <p:cNvSpPr/>
          <p:nvPr/>
        </p:nvSpPr>
        <p:spPr>
          <a:xfrm>
            <a:off x="914400" y="633712"/>
            <a:ext cx="11277600" cy="160020"/>
          </a:xfrm>
          <a:prstGeom prst="rect">
            <a:avLst/>
          </a:prstGeom>
          <a:noFill/>
          <a:ln/>
        </p:spPr>
        <p:txBody>
          <a:bodyPr wrap="none" lIns="0" tIns="0" rIns="0" bIns="0" rtlCol="0" anchor="t"/>
          <a:lstStyle/>
          <a:p>
            <a:pPr algn="l" indent="0" marL="0">
              <a:buNone/>
            </a:pPr>
            <a:r>
              <a:rPr lang="en-US" sz="1050" b="1" spc="150" kern="0" dirty="0">
                <a:solidFill>
                  <a:srgbClr val="4D5D39"/>
                </a:solidFill>
                <a:latin typeface="Microsoft YaHei" pitchFamily="34" charset="0"/>
                <a:ea typeface="Microsoft YaHei" pitchFamily="34" charset="-122"/>
                <a:cs typeface="Microsoft YaHei" pitchFamily="34" charset="-120"/>
              </a:rPr>
              <a:t>D</a:t>
            </a:r>
            <a:pPr algn="l" indent="0" marL="0">
              <a:buNone/>
            </a:pPr>
            <a:r>
              <a:rPr lang="en-US" sz="1050" b="1" spc="150" kern="0" dirty="0">
                <a:solidFill>
                  <a:srgbClr val="4D5D39"/>
                </a:solidFill>
                <a:latin typeface="Microsoft YaHei" pitchFamily="34" charset="0"/>
                <a:ea typeface="Microsoft YaHei" pitchFamily="34" charset="-122"/>
                <a:cs typeface="Microsoft YaHei" pitchFamily="34" charset="-120"/>
              </a:rPr>
              <a:t>e</a:t>
            </a:r>
            <a:pPr algn="l" indent="0" marL="0">
              <a:buNone/>
            </a:pPr>
            <a:r>
              <a:rPr lang="en-US" sz="1050" b="1" spc="150" kern="0" dirty="0">
                <a:solidFill>
                  <a:srgbClr val="4D5D39"/>
                </a:solidFill>
                <a:latin typeface="Microsoft YaHei" pitchFamily="34" charset="0"/>
                <a:ea typeface="Microsoft YaHei" pitchFamily="34" charset="-122"/>
                <a:cs typeface="Microsoft YaHei" pitchFamily="34" charset="-120"/>
              </a:rPr>
              <a:t>c</a:t>
            </a:r>
            <a:pPr algn="l" indent="0" marL="0">
              <a:buNone/>
            </a:pPr>
            <a:r>
              <a:rPr lang="en-US" sz="1050" b="1" spc="150" kern="0" dirty="0">
                <a:solidFill>
                  <a:srgbClr val="4D5D39"/>
                </a:solidFill>
                <a:latin typeface="Microsoft YaHei" pitchFamily="34" charset="0"/>
                <a:ea typeface="Microsoft YaHei" pitchFamily="34" charset="-122"/>
                <a:cs typeface="Microsoft YaHei" pitchFamily="34" charset="-120"/>
              </a:rPr>
              <a:t>i</a:t>
            </a:r>
            <a:pPr algn="l" indent="0" marL="0">
              <a:buNone/>
            </a:pPr>
            <a:r>
              <a:rPr lang="en-US" sz="1050" b="1" spc="150" kern="0" dirty="0">
                <a:solidFill>
                  <a:srgbClr val="4D5D39"/>
                </a:solidFill>
                <a:latin typeface="Microsoft YaHei" pitchFamily="34" charset="0"/>
                <a:ea typeface="Microsoft YaHei" pitchFamily="34" charset="-122"/>
                <a:cs typeface="Microsoft YaHei" pitchFamily="34" charset="-120"/>
              </a:rPr>
              <a:t>s</a:t>
            </a:r>
            <a:pPr algn="l" indent="0" marL="0">
              <a:buNone/>
            </a:pPr>
            <a:r>
              <a:rPr lang="en-US" sz="1050" b="1" spc="150" kern="0" dirty="0">
                <a:solidFill>
                  <a:srgbClr val="4D5D39"/>
                </a:solidFill>
                <a:latin typeface="Microsoft YaHei" pitchFamily="34" charset="0"/>
                <a:ea typeface="Microsoft YaHei" pitchFamily="34" charset="-122"/>
                <a:cs typeface="Microsoft YaHei" pitchFamily="34" charset="-120"/>
              </a:rPr>
              <a:t>i</a:t>
            </a:r>
            <a:pPr algn="l" indent="0" marL="0">
              <a:buNone/>
            </a:pPr>
            <a:r>
              <a:rPr lang="en-US" sz="1050" b="1" spc="150" kern="0" dirty="0">
                <a:solidFill>
                  <a:srgbClr val="4D5D39"/>
                </a:solidFill>
                <a:latin typeface="Microsoft YaHei" pitchFamily="34" charset="0"/>
                <a:ea typeface="Microsoft YaHei" pitchFamily="34" charset="-122"/>
                <a:cs typeface="Microsoft YaHei" pitchFamily="34" charset="-120"/>
              </a:rPr>
              <a:t>o</a:t>
            </a:r>
            <a:pPr algn="l" indent="0" marL="0">
              <a:buNone/>
            </a:pPr>
            <a:r>
              <a:rPr lang="en-US" sz="1050" b="1" dirty="0">
                <a:solidFill>
                  <a:srgbClr val="4D5D39"/>
                </a:solidFill>
                <a:latin typeface="Microsoft YaHei" pitchFamily="34" charset="0"/>
                <a:ea typeface="Microsoft YaHei" pitchFamily="34" charset="-122"/>
                <a:cs typeface="Microsoft YaHei" pitchFamily="34" charset="-120"/>
              </a:rPr>
              <a:t>n</a:t>
            </a:r>
            <a:endParaRPr lang="en-US" sz="1050" dirty="0">
              <a:latin typeface="Microsoft YaHei" pitchFamily="34" charset="0"/>
              <a:ea typeface="Microsoft YaHei" pitchFamily="34" charset="-122"/>
              <a:cs typeface="Microsoft YaHei" pitchFamily="34" charset="-120"/>
            </a:endParaRPr>
          </a:p>
        </p:txBody>
      </p:sp>
      <p:sp>
        <p:nvSpPr>
          <p:cNvPr id="8" name="Text 5"/>
          <p:cNvSpPr/>
          <p:nvPr/>
        </p:nvSpPr>
        <p:spPr>
          <a:xfrm>
            <a:off x="609600" y="1092233"/>
            <a:ext cx="11582400" cy="502920"/>
          </a:xfrm>
          <a:prstGeom prst="rect">
            <a:avLst/>
          </a:prstGeom>
          <a:noFill/>
          <a:ln/>
        </p:spPr>
        <p:txBody>
          <a:bodyPr wrap="none" lIns="0" tIns="0" rIns="0" bIns="0" rtlCol="0" anchor="t"/>
          <a:lstStyle/>
          <a:p>
            <a:pPr algn="l" indent="0" marL="0">
              <a:buNone/>
            </a:pPr>
            <a:r>
              <a:rPr lang="en-US" sz="3300" b="1" dirty="0">
                <a:solidFill>
                  <a:srgbClr val="2B2A22"/>
                </a:solidFill>
                <a:latin typeface="Microsoft YaHei" pitchFamily="34" charset="0"/>
                <a:ea typeface="Microsoft YaHei" pitchFamily="34" charset="-122"/>
                <a:cs typeface="Microsoft YaHei" pitchFamily="34" charset="-120"/>
              </a:rPr>
              <a:t>Three decisions for the</a:t>
            </a:r>
            <a:endParaRPr lang="en-US" sz="3300" dirty="0">
              <a:latin typeface="Microsoft YaHei" pitchFamily="34" charset="0"/>
              <a:ea typeface="Microsoft YaHei" pitchFamily="34" charset="-122"/>
              <a:cs typeface="Microsoft YaHei" pitchFamily="34" charset="-120"/>
            </a:endParaRPr>
          </a:p>
        </p:txBody>
      </p:sp>
      <p:sp>
        <p:nvSpPr>
          <p:cNvPr id="9" name="Text 6"/>
          <p:cNvSpPr/>
          <p:nvPr/>
        </p:nvSpPr>
        <p:spPr>
          <a:xfrm>
            <a:off x="609600" y="1663733"/>
            <a:ext cx="11582400" cy="502920"/>
          </a:xfrm>
          <a:prstGeom prst="rect">
            <a:avLst/>
          </a:prstGeom>
          <a:noFill/>
          <a:ln/>
        </p:spPr>
        <p:txBody>
          <a:bodyPr wrap="none" lIns="0" tIns="0" rIns="0" bIns="0" rtlCol="0" anchor="t"/>
          <a:lstStyle/>
          <a:p>
            <a:pPr algn="l" indent="0" marL="0">
              <a:buNone/>
            </a:pPr>
            <a:r>
              <a:rPr lang="en-US" sz="3300" b="1" dirty="0">
                <a:solidFill>
                  <a:srgbClr val="2B2A22"/>
                </a:solidFill>
                <a:latin typeface="Microsoft YaHei" pitchFamily="34" charset="0"/>
                <a:ea typeface="Microsoft YaHei" pitchFamily="34" charset="-122"/>
                <a:cs typeface="Microsoft YaHei" pitchFamily="34" charset="-120"/>
              </a:rPr>
              <a:t>committee today</a:t>
            </a:r>
            <a:endParaRPr lang="en-US" sz="3300" dirty="0">
              <a:latin typeface="Microsoft YaHei" pitchFamily="34" charset="0"/>
              <a:ea typeface="Microsoft YaHei" pitchFamily="34" charset="-122"/>
              <a:cs typeface="Microsoft YaHei" pitchFamily="34" charset="-120"/>
            </a:endParaRPr>
          </a:p>
        </p:txBody>
      </p:sp>
      <p:sp>
        <p:nvSpPr>
          <p:cNvPr id="10" name="Shape 7"/>
          <p:cNvSpPr/>
          <p:nvPr/>
        </p:nvSpPr>
        <p:spPr>
          <a:xfrm>
            <a:off x="609600" y="2343150"/>
            <a:ext cx="571500" cy="38100"/>
          </a:xfrm>
          <a:prstGeom prst="rect">
            <a:avLst/>
          </a:prstGeom>
          <a:solidFill>
            <a:srgbClr val="B25E38"/>
          </a:solidFill>
          <a:ln/>
        </p:spPr>
      </p:sp>
      <p:sp>
        <p:nvSpPr>
          <p:cNvPr id="11" name="Shape 8"/>
          <p:cNvSpPr/>
          <p:nvPr/>
        </p:nvSpPr>
        <p:spPr>
          <a:xfrm>
            <a:off x="614363" y="2786063"/>
            <a:ext cx="5705475" cy="815975"/>
          </a:xfrm>
          <a:prstGeom prst="roundRect">
            <a:avLst>
              <a:gd name="adj" fmla="val 7004"/>
            </a:avLst>
          </a:prstGeom>
          <a:solidFill>
            <a:srgbClr val="F7F3E8">
              <a:alpha val="95000"/>
            </a:srgbClr>
          </a:solidFill>
          <a:ln w="9525">
            <a:solidFill>
              <a:srgbClr val="B25E38"/>
            </a:solidFill>
            <a:prstDash val="solid"/>
          </a:ln>
        </p:spPr>
      </p:sp>
      <p:sp>
        <p:nvSpPr>
          <p:cNvPr id="12" name="Shape 9"/>
          <p:cNvSpPr/>
          <p:nvPr/>
        </p:nvSpPr>
        <p:spPr>
          <a:xfrm>
            <a:off x="847725" y="3079750"/>
            <a:ext cx="228600" cy="228600"/>
          </a:xfrm>
          <a:prstGeom prst="roundRect">
            <a:avLst>
              <a:gd name="adj" fmla="val 12500"/>
            </a:avLst>
          </a:prstGeom>
          <a:noFill/>
          <a:ln w="19050">
            <a:solidFill>
              <a:srgbClr val="B25E38"/>
            </a:solidFill>
            <a:prstDash val="solid"/>
          </a:ln>
        </p:spPr>
      </p:sp>
      <p:sp>
        <p:nvSpPr>
          <p:cNvPr id="13" name="Text 10"/>
          <p:cNvSpPr/>
          <p:nvPr/>
        </p:nvSpPr>
        <p:spPr>
          <a:xfrm>
            <a:off x="1257300" y="2966975"/>
            <a:ext cx="10934700" cy="148590"/>
          </a:xfrm>
          <a:prstGeom prst="rect">
            <a:avLst/>
          </a:prstGeom>
          <a:noFill/>
          <a:ln/>
        </p:spPr>
        <p:txBody>
          <a:bodyPr wrap="none" lIns="0" tIns="0" rIns="0" bIns="0" rtlCol="0" anchor="t"/>
          <a:lstStyle/>
          <a:p>
            <a:pPr algn="l" indent="0" marL="0">
              <a:buNone/>
            </a:pPr>
            <a:r>
              <a:rPr lang="en-US" sz="975" b="1" spc="150" kern="0" dirty="0">
                <a:solidFill>
                  <a:srgbClr val="A15634"/>
                </a:solidFill>
                <a:latin typeface="Microsoft YaHei" pitchFamily="34" charset="0"/>
                <a:ea typeface="Microsoft YaHei" pitchFamily="34" charset="-122"/>
                <a:cs typeface="Microsoft YaHei" pitchFamily="34" charset="-120"/>
              </a:rPr>
              <a:t>A</a:t>
            </a:r>
            <a:pPr algn="l" indent="0" marL="0">
              <a:buNone/>
            </a:pPr>
            <a:r>
              <a:rPr lang="en-US" sz="975" b="1" spc="150" kern="0" dirty="0">
                <a:solidFill>
                  <a:srgbClr val="A15634"/>
                </a:solidFill>
                <a:latin typeface="Microsoft YaHei" pitchFamily="34" charset="0"/>
                <a:ea typeface="Microsoft YaHei" pitchFamily="34" charset="-122"/>
                <a:cs typeface="Microsoft YaHei" pitchFamily="34" charset="-120"/>
              </a:rPr>
              <a:t>c</a:t>
            </a:r>
            <a:pPr algn="l" indent="0" marL="0">
              <a:buNone/>
            </a:pPr>
            <a:r>
              <a:rPr lang="en-US" sz="975" b="1" spc="150" kern="0" dirty="0">
                <a:solidFill>
                  <a:srgbClr val="A15634"/>
                </a:solidFill>
                <a:latin typeface="Microsoft YaHei" pitchFamily="34" charset="0"/>
                <a:ea typeface="Microsoft YaHei" pitchFamily="34" charset="-122"/>
                <a:cs typeface="Microsoft YaHei" pitchFamily="34" charset="-120"/>
              </a:rPr>
              <a:t>t</a:t>
            </a:r>
            <a:pPr algn="l" indent="0" marL="0">
              <a:buNone/>
            </a:pPr>
            <a:r>
              <a:rPr lang="en-US" sz="975" b="1" spc="150" kern="0" dirty="0">
                <a:solidFill>
                  <a:srgbClr val="A15634"/>
                </a:solidFill>
                <a:latin typeface="Microsoft YaHei" pitchFamily="34" charset="0"/>
                <a:ea typeface="Microsoft YaHei" pitchFamily="34" charset="-122"/>
                <a:cs typeface="Microsoft YaHei" pitchFamily="34" charset="-120"/>
              </a:rPr>
              <a:t>u</a:t>
            </a:r>
            <a:pPr algn="l" indent="0" marL="0">
              <a:buNone/>
            </a:pPr>
            <a:r>
              <a:rPr lang="en-US" sz="975" b="1" spc="150" kern="0" dirty="0">
                <a:solidFill>
                  <a:srgbClr val="A15634"/>
                </a:solidFill>
                <a:latin typeface="Microsoft YaHei" pitchFamily="34" charset="0"/>
                <a:ea typeface="Microsoft YaHei" pitchFamily="34" charset="-122"/>
                <a:cs typeface="Microsoft YaHei" pitchFamily="34" charset="-120"/>
              </a:rPr>
              <a:t>a</a:t>
            </a:r>
            <a:pPr algn="l" indent="0" marL="0">
              <a:buNone/>
            </a:pPr>
            <a:r>
              <a:rPr lang="en-US" sz="975" b="1" spc="150" kern="0" dirty="0">
                <a:solidFill>
                  <a:srgbClr val="A15634"/>
                </a:solidFill>
                <a:latin typeface="Microsoft YaHei" pitchFamily="34" charset="0"/>
                <a:ea typeface="Microsoft YaHei" pitchFamily="34" charset="-122"/>
                <a:cs typeface="Microsoft YaHei" pitchFamily="34" charset="-120"/>
              </a:rPr>
              <a:t>l</a:t>
            </a:r>
            <a:pPr algn="l" indent="0" marL="0">
              <a:buNone/>
            </a:pPr>
            <a:r>
              <a:rPr lang="en-US" sz="975" b="1" spc="150" kern="0" dirty="0">
                <a:solidFill>
                  <a:srgbClr val="A15634"/>
                </a:solidFill>
                <a:latin typeface="Microsoft YaHei" pitchFamily="34" charset="0"/>
                <a:ea typeface="Microsoft YaHei" pitchFamily="34" charset="-122"/>
                <a:cs typeface="Microsoft YaHei" pitchFamily="34" charset="-120"/>
              </a:rPr>
              <a:t> </a:t>
            </a:r>
            <a:pPr algn="l" indent="0" marL="0">
              <a:buNone/>
            </a:pPr>
            <a:r>
              <a:rPr lang="en-US" sz="975" b="1" spc="150" kern="0" dirty="0">
                <a:solidFill>
                  <a:srgbClr val="A15634"/>
                </a:solidFill>
                <a:latin typeface="Microsoft YaHei" pitchFamily="34" charset="0"/>
                <a:ea typeface="Microsoft YaHei" pitchFamily="34" charset="-122"/>
                <a:cs typeface="Microsoft YaHei" pitchFamily="34" charset="-120"/>
              </a:rPr>
              <a:t>v</a:t>
            </a:r>
            <a:pPr algn="l" indent="0" marL="0">
              <a:buNone/>
            </a:pPr>
            <a:r>
              <a:rPr lang="en-US" sz="975" b="1" spc="150" kern="0" dirty="0">
                <a:solidFill>
                  <a:srgbClr val="A15634"/>
                </a:solidFill>
                <a:latin typeface="Microsoft YaHei" pitchFamily="34" charset="0"/>
                <a:ea typeface="Microsoft YaHei" pitchFamily="34" charset="-122"/>
                <a:cs typeface="Microsoft YaHei" pitchFamily="34" charset="-120"/>
              </a:rPr>
              <a:t>a</a:t>
            </a:r>
            <a:pPr algn="l" indent="0" marL="0">
              <a:buNone/>
            </a:pPr>
            <a:r>
              <a:rPr lang="en-US" sz="975" b="1" spc="150" kern="0" dirty="0">
                <a:solidFill>
                  <a:srgbClr val="A15634"/>
                </a:solidFill>
                <a:latin typeface="Microsoft YaHei" pitchFamily="34" charset="0"/>
                <a:ea typeface="Microsoft YaHei" pitchFamily="34" charset="-122"/>
                <a:cs typeface="Microsoft YaHei" pitchFamily="34" charset="-120"/>
              </a:rPr>
              <a:t>l</a:t>
            </a:r>
            <a:pPr algn="l" indent="0" marL="0">
              <a:buNone/>
            </a:pPr>
            <a:r>
              <a:rPr lang="en-US" sz="975" b="1" spc="150" kern="0" dirty="0">
                <a:solidFill>
                  <a:srgbClr val="A15634"/>
                </a:solidFill>
                <a:latin typeface="Microsoft YaHei" pitchFamily="34" charset="0"/>
                <a:ea typeface="Microsoft YaHei" pitchFamily="34" charset="-122"/>
                <a:cs typeface="Microsoft YaHei" pitchFamily="34" charset="-120"/>
              </a:rPr>
              <a:t>u</a:t>
            </a:r>
            <a:pPr algn="l" indent="0" marL="0">
              <a:buNone/>
            </a:pPr>
            <a:r>
              <a:rPr lang="en-US" sz="975" b="1" spc="150" kern="0" dirty="0">
                <a:solidFill>
                  <a:srgbClr val="A15634"/>
                </a:solidFill>
                <a:latin typeface="Microsoft YaHei" pitchFamily="34" charset="0"/>
                <a:ea typeface="Microsoft YaHei" pitchFamily="34" charset="-122"/>
                <a:cs typeface="Microsoft YaHei" pitchFamily="34" charset="-120"/>
              </a:rPr>
              <a:t>e</a:t>
            </a:r>
            <a:pPr algn="l" indent="0" marL="0">
              <a:buNone/>
            </a:pPr>
            <a:r>
              <a:rPr lang="en-US" sz="975" b="1" dirty="0">
                <a:solidFill>
                  <a:srgbClr val="A15634"/>
                </a:solidFill>
                <a:latin typeface="Microsoft YaHei" pitchFamily="34" charset="0"/>
                <a:ea typeface="Microsoft YaHei" pitchFamily="34" charset="-122"/>
                <a:cs typeface="Microsoft YaHei" pitchFamily="34" charset="-120"/>
              </a:rPr>
              <a:t>s</a:t>
            </a:r>
            <a:endParaRPr lang="en-US" sz="975" dirty="0">
              <a:latin typeface="Microsoft YaHei" pitchFamily="34" charset="0"/>
              <a:ea typeface="Microsoft YaHei" pitchFamily="34" charset="-122"/>
              <a:cs typeface="Microsoft YaHei" pitchFamily="34" charset="-120"/>
            </a:endParaRPr>
          </a:p>
        </p:txBody>
      </p:sp>
      <p:sp>
        <p:nvSpPr>
          <p:cNvPr id="14" name="Text 11"/>
          <p:cNvSpPr/>
          <p:nvPr/>
        </p:nvSpPr>
        <p:spPr>
          <a:xfrm>
            <a:off x="1257300" y="3208354"/>
            <a:ext cx="10934700" cy="251460"/>
          </a:xfrm>
          <a:prstGeom prst="rect">
            <a:avLst/>
          </a:prstGeom>
          <a:noFill/>
          <a:ln/>
        </p:spPr>
        <p:txBody>
          <a:bodyPr wrap="none" lIns="0" tIns="0" rIns="0" bIns="0" rtlCol="0" anchor="t"/>
          <a:lstStyle/>
          <a:p>
            <a:pPr algn="l" indent="0" marL="0">
              <a:buNone/>
            </a:pPr>
            <a:r>
              <a:rPr lang="en-US" sz="1650" b="1" dirty="0">
                <a:solidFill>
                  <a:srgbClr val="2B2A22"/>
                </a:solidFill>
                <a:latin typeface="Microsoft YaHei" pitchFamily="34" charset="0"/>
                <a:ea typeface="Microsoft YaHei" pitchFamily="34" charset="-122"/>
                <a:cs typeface="Microsoft YaHei" pitchFamily="34" charset="-120"/>
              </a:rPr>
              <a:t>count and verify 2026 emissions</a:t>
            </a:r>
            <a:endParaRPr lang="en-US" sz="1650" dirty="0">
              <a:latin typeface="Microsoft YaHei" pitchFamily="34" charset="0"/>
              <a:ea typeface="Microsoft YaHei" pitchFamily="34" charset="-122"/>
              <a:cs typeface="Microsoft YaHei" pitchFamily="34" charset="-120"/>
            </a:endParaRPr>
          </a:p>
        </p:txBody>
      </p:sp>
      <p:sp>
        <p:nvSpPr>
          <p:cNvPr id="15" name="Shape 12"/>
          <p:cNvSpPr/>
          <p:nvPr/>
        </p:nvSpPr>
        <p:spPr>
          <a:xfrm>
            <a:off x="614363" y="3763963"/>
            <a:ext cx="5705475" cy="815975"/>
          </a:xfrm>
          <a:prstGeom prst="roundRect">
            <a:avLst>
              <a:gd name="adj" fmla="val 7004"/>
            </a:avLst>
          </a:prstGeom>
          <a:solidFill>
            <a:srgbClr val="F7F3E8">
              <a:alpha val="95000"/>
            </a:srgbClr>
          </a:solidFill>
          <a:ln w="9525">
            <a:solidFill>
              <a:srgbClr val="D8D0BC"/>
            </a:solidFill>
            <a:prstDash val="solid"/>
          </a:ln>
        </p:spPr>
      </p:sp>
      <p:sp>
        <p:nvSpPr>
          <p:cNvPr id="16" name="Shape 13"/>
          <p:cNvSpPr/>
          <p:nvPr/>
        </p:nvSpPr>
        <p:spPr>
          <a:xfrm>
            <a:off x="847725" y="4057650"/>
            <a:ext cx="228600" cy="228600"/>
          </a:xfrm>
          <a:prstGeom prst="roundRect">
            <a:avLst>
              <a:gd name="adj" fmla="val 12500"/>
            </a:avLst>
          </a:prstGeom>
          <a:noFill/>
          <a:ln w="19050">
            <a:solidFill>
              <a:srgbClr val="4D5D39"/>
            </a:solidFill>
            <a:prstDash val="solid"/>
          </a:ln>
        </p:spPr>
      </p:sp>
      <p:sp>
        <p:nvSpPr>
          <p:cNvPr id="17" name="Text 14"/>
          <p:cNvSpPr/>
          <p:nvPr/>
        </p:nvSpPr>
        <p:spPr>
          <a:xfrm>
            <a:off x="1257300" y="3948050"/>
            <a:ext cx="10934700" cy="148590"/>
          </a:xfrm>
          <a:prstGeom prst="rect">
            <a:avLst/>
          </a:prstGeom>
          <a:noFill/>
          <a:ln/>
        </p:spPr>
        <p:txBody>
          <a:bodyPr wrap="none" lIns="0" tIns="0" rIns="0" bIns="0" rtlCol="0" anchor="t"/>
          <a:lstStyle/>
          <a:p>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G</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r</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e</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e</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n</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 </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p</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o</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w</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e</a:t>
            </a:r>
            <a:pPr algn="l" indent="0" marL="0">
              <a:buNone/>
            </a:pPr>
            <a:r>
              <a:rPr lang="en-US" sz="975" b="1" dirty="0">
                <a:solidFill>
                  <a:srgbClr val="4D5D39"/>
                </a:solidFill>
                <a:latin typeface="Microsoft YaHei" pitchFamily="34" charset="0"/>
                <a:ea typeface="Microsoft YaHei" pitchFamily="34" charset="-122"/>
                <a:cs typeface="Microsoft YaHei" pitchFamily="34" charset="-120"/>
              </a:rPr>
              <a:t>r</a:t>
            </a:r>
            <a:endParaRPr lang="en-US" sz="975" dirty="0">
              <a:latin typeface="Microsoft YaHei" pitchFamily="34" charset="0"/>
              <a:ea typeface="Microsoft YaHei" pitchFamily="34" charset="-122"/>
              <a:cs typeface="Microsoft YaHei" pitchFamily="34" charset="-120"/>
            </a:endParaRPr>
          </a:p>
        </p:txBody>
      </p:sp>
      <p:sp>
        <p:nvSpPr>
          <p:cNvPr id="18" name="Text 15"/>
          <p:cNvSpPr/>
          <p:nvPr/>
        </p:nvSpPr>
        <p:spPr>
          <a:xfrm>
            <a:off x="1257300" y="4189429"/>
            <a:ext cx="10934700" cy="251460"/>
          </a:xfrm>
          <a:prstGeom prst="rect">
            <a:avLst/>
          </a:prstGeom>
          <a:noFill/>
          <a:ln/>
        </p:spPr>
        <p:txBody>
          <a:bodyPr wrap="none" lIns="0" tIns="0" rIns="0" bIns="0" rtlCol="0" anchor="t"/>
          <a:lstStyle/>
          <a:p>
            <a:pPr algn="l" indent="0" marL="0">
              <a:buNone/>
            </a:pPr>
            <a:r>
              <a:rPr lang="en-US" sz="1650" b="1" dirty="0">
                <a:solidFill>
                  <a:srgbClr val="2B2A22"/>
                </a:solidFill>
                <a:latin typeface="Microsoft YaHei" pitchFamily="34" charset="0"/>
                <a:ea typeface="Microsoft YaHei" pitchFamily="34" charset="-122"/>
                <a:cs typeface="Microsoft YaHei" pitchFamily="34" charset="-120"/>
              </a:rPr>
              <a:t>budget certificates for the quota</a:t>
            </a:r>
            <a:endParaRPr lang="en-US" sz="1650" dirty="0">
              <a:latin typeface="Microsoft YaHei" pitchFamily="34" charset="0"/>
              <a:ea typeface="Microsoft YaHei" pitchFamily="34" charset="-122"/>
              <a:cs typeface="Microsoft YaHei" pitchFamily="34" charset="-120"/>
            </a:endParaRPr>
          </a:p>
        </p:txBody>
      </p:sp>
      <p:sp>
        <p:nvSpPr>
          <p:cNvPr id="19" name="Shape 16"/>
          <p:cNvSpPr/>
          <p:nvPr/>
        </p:nvSpPr>
        <p:spPr>
          <a:xfrm>
            <a:off x="614363" y="4741863"/>
            <a:ext cx="5705475" cy="815975"/>
          </a:xfrm>
          <a:prstGeom prst="roundRect">
            <a:avLst>
              <a:gd name="adj" fmla="val 7004"/>
            </a:avLst>
          </a:prstGeom>
          <a:solidFill>
            <a:srgbClr val="F7F3E8">
              <a:alpha val="95000"/>
            </a:srgbClr>
          </a:solidFill>
          <a:ln w="9525">
            <a:solidFill>
              <a:srgbClr val="D8D0BC"/>
            </a:solidFill>
            <a:prstDash val="solid"/>
          </a:ln>
        </p:spPr>
      </p:sp>
      <p:sp>
        <p:nvSpPr>
          <p:cNvPr id="20" name="Shape 17"/>
          <p:cNvSpPr/>
          <p:nvPr/>
        </p:nvSpPr>
        <p:spPr>
          <a:xfrm>
            <a:off x="847725" y="5035550"/>
            <a:ext cx="228600" cy="228600"/>
          </a:xfrm>
          <a:prstGeom prst="roundRect">
            <a:avLst>
              <a:gd name="adj" fmla="val 12500"/>
            </a:avLst>
          </a:prstGeom>
          <a:noFill/>
          <a:ln w="19050">
            <a:solidFill>
              <a:srgbClr val="4D5D39"/>
            </a:solidFill>
            <a:prstDash val="solid"/>
          </a:ln>
        </p:spPr>
      </p:sp>
      <p:sp>
        <p:nvSpPr>
          <p:cNvPr id="21" name="Text 18"/>
          <p:cNvSpPr/>
          <p:nvPr/>
        </p:nvSpPr>
        <p:spPr>
          <a:xfrm>
            <a:off x="1257300" y="4919600"/>
            <a:ext cx="10934700" cy="148590"/>
          </a:xfrm>
          <a:prstGeom prst="rect">
            <a:avLst/>
          </a:prstGeom>
          <a:noFill/>
          <a:ln/>
        </p:spPr>
        <p:txBody>
          <a:bodyPr wrap="none" lIns="0" tIns="0" rIns="0" bIns="0" rtlCol="0" anchor="t"/>
          <a:lstStyle/>
          <a:p>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R</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o</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u</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t</a:t>
            </a:r>
            <a:pPr algn="l" indent="0" marL="0">
              <a:buNone/>
            </a:pPr>
            <a:r>
              <a:rPr lang="en-US" sz="975" b="1" spc="150" kern="0" dirty="0">
                <a:solidFill>
                  <a:srgbClr val="4D5D39"/>
                </a:solidFill>
                <a:latin typeface="Microsoft YaHei" pitchFamily="34" charset="0"/>
                <a:ea typeface="Microsoft YaHei" pitchFamily="34" charset="-122"/>
                <a:cs typeface="Microsoft YaHei" pitchFamily="34" charset="-120"/>
              </a:rPr>
              <a:t>e</a:t>
            </a:r>
            <a:pPr algn="l" indent="0" marL="0">
              <a:buNone/>
            </a:pPr>
            <a:r>
              <a:rPr lang="en-US" sz="975" b="1" dirty="0">
                <a:solidFill>
                  <a:srgbClr val="4D5D39"/>
                </a:solidFill>
                <a:latin typeface="Microsoft YaHei" pitchFamily="34" charset="0"/>
                <a:ea typeface="Microsoft YaHei" pitchFamily="34" charset="-122"/>
                <a:cs typeface="Microsoft YaHei" pitchFamily="34" charset="-120"/>
              </a:rPr>
              <a:t>s</a:t>
            </a:r>
            <a:endParaRPr lang="en-US" sz="975" dirty="0">
              <a:latin typeface="Microsoft YaHei" pitchFamily="34" charset="0"/>
              <a:ea typeface="Microsoft YaHei" pitchFamily="34" charset="-122"/>
              <a:cs typeface="Microsoft YaHei" pitchFamily="34" charset="-120"/>
            </a:endParaRPr>
          </a:p>
        </p:txBody>
      </p:sp>
      <p:sp>
        <p:nvSpPr>
          <p:cNvPr id="22" name="Text 19"/>
          <p:cNvSpPr/>
          <p:nvPr/>
        </p:nvSpPr>
        <p:spPr>
          <a:xfrm>
            <a:off x="1257300" y="5170504"/>
            <a:ext cx="10934700" cy="251460"/>
          </a:xfrm>
          <a:prstGeom prst="rect">
            <a:avLst/>
          </a:prstGeom>
          <a:noFill/>
          <a:ln/>
        </p:spPr>
        <p:txBody>
          <a:bodyPr wrap="none" lIns="0" tIns="0" rIns="0" bIns="0" rtlCol="0" anchor="t"/>
          <a:lstStyle/>
          <a:p>
            <a:pPr algn="l" indent="0" marL="0">
              <a:buNone/>
            </a:pPr>
            <a:r>
              <a:rPr lang="en-US" sz="1650" b="1" dirty="0">
                <a:solidFill>
                  <a:srgbClr val="2B2A22"/>
                </a:solidFill>
                <a:latin typeface="Microsoft YaHei" pitchFamily="34" charset="0"/>
                <a:ea typeface="Microsoft YaHei" pitchFamily="34" charset="-122"/>
                <a:cs typeface="Microsoft YaHei" pitchFamily="34" charset="-120"/>
              </a:rPr>
              <a:t>fund EAF and DRI studies</a:t>
            </a:r>
            <a:endParaRPr lang="en-US" sz="1650" dirty="0">
              <a:latin typeface="Microsoft YaHei" pitchFamily="34" charset="0"/>
              <a:ea typeface="Microsoft YaHei" pitchFamily="34" charset="-122"/>
              <a:cs typeface="Microsoft YaHei" pitchFamily="34" charset="-120"/>
            </a:endParaRPr>
          </a:p>
        </p:txBody>
      </p:sp>
      <p:sp>
        <p:nvSpPr>
          <p:cNvPr id="23" name="Text 20"/>
          <p:cNvSpPr/>
          <p:nvPr/>
        </p:nvSpPr>
        <p:spPr>
          <a:xfrm>
            <a:off x="609600" y="5739112"/>
            <a:ext cx="11582400" cy="160020"/>
          </a:xfrm>
          <a:prstGeom prst="rect">
            <a:avLst/>
          </a:prstGeom>
          <a:noFill/>
          <a:ln/>
        </p:spPr>
        <p:txBody>
          <a:bodyPr wrap="none" lIns="0" tIns="0" rIns="0" bIns="0" rtlCol="0" anchor="t"/>
          <a:lstStyle/>
          <a:p>
            <a:pPr algn="l" indent="0" marL="0">
              <a:buNone/>
            </a:pPr>
            <a:r>
              <a:rPr lang="en-US" sz="1050" dirty="0">
                <a:solidFill>
                  <a:srgbClr val="656155"/>
                </a:solidFill>
                <a:latin typeface="Microsoft YaHei" pitchFamily="34" charset="0"/>
                <a:ea typeface="Microsoft YaHei" pitchFamily="34" charset="-122"/>
                <a:cs typeface="Microsoft YaHei" pitchFamily="34" charset="-120"/>
              </a:rPr>
              <a:t>Sustainability Department · October 2026</a:t>
            </a:r>
            <a:endParaRPr lang="en-US" sz="10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1980-01-01T00:00:00Z</dcterms:created>
  <dcterms:modified xsi:type="dcterms:W3CDTF">1980-01-01T00:00:00Z</dcterms:modified>
</cp:coreProperties>
</file>